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7340263" cy="9753600"/>
  <p:notesSz cx="6858000" cy="9144000"/>
  <p:embeddedFontLst>
    <p:embeddedFont>
      <p:font typeface="Helvetica Neue" panose="020B0604020202020204"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Montserrat" panose="00000500000000000000"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Poppins" panose="020B0502040204020203"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72">
          <p15:clr>
            <a:srgbClr val="A4A3A4"/>
          </p15:clr>
        </p15:guide>
        <p15:guide id="2" pos="5462">
          <p15:clr>
            <a:srgbClr val="A4A3A4"/>
          </p15:clr>
        </p15:guide>
        <p15:guide id="3" orient="horz" pos="3432">
          <p15:clr>
            <a:srgbClr val="A4A3A4"/>
          </p15:clr>
        </p15:guide>
        <p15:guide id="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pgaRiaK0SiUWvNU+tx2U+tJiI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894" y="42"/>
      </p:cViewPr>
      <p:guideLst>
        <p:guide orient="horz" pos="3072"/>
        <p:guide pos="5462"/>
        <p:guide orient="horz" pos="3432"/>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1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2f37551c5_0_74:notes"/>
          <p:cNvSpPr>
            <a:spLocks noGrp="1" noRot="1" noChangeAspect="1"/>
          </p:cNvSpPr>
          <p:nvPr>
            <p:ph type="sldImg" idx="2"/>
          </p:nvPr>
        </p:nvSpPr>
        <p:spPr>
          <a:xfrm>
            <a:off x="381209"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 name="Google Shape;78;g272f37551c5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e0fdf5cc05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e0fdf5cc05_0_2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e0fdf5cc0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e0fdf5cc05_0_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e0fdf5cc05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e0fdf5cc05_0_2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e0fdf5cc0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e0fdf5cc05_0_9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e0fdf5cc0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e0fdf5cc05_0_2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e0fdf5cc05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e0fdf5cc05_0_1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e0fdf5cc05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e0fdf5cc05_0_30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e0fdf5cc0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e0fdf5cc05_0_1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e0fdf5cc05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e0fdf5cc05_0_1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e910dc56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3e910dc5612_0_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33c8a49cd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 name="Google Shape;85;g3233c8a49cd_0_11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e910dc5612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e910dc5612_0_7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e0fdf5cc05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e0fdf5cc05_0_26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e0fdf5cc0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e0fdf5cc05_0_3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e0fdf5cc05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e0fdf5cc05_0_27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e0fdf5cc05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e0fdf5cc05_0_3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e0fdf5cc05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e0fdf5cc05_0_28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e910dc56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3e910dc5612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e0fdf5cc05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3e0fdf5cc05_0_29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e0fdf5cc05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3e0fdf5cc05_0_16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e910dc5612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e910dc5612_0_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e0fdf5cc0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e0fdf5cc05_0_1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e910dc5612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e910dc5612_0_5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e910dc5612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e910dc5612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e0fdf5cc05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e0fdf5cc05_0_17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e0fdf5cc05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e0fdf5cc05_0_19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e0fdf5cc0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e0fdf5cc05_0_5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e0fdf5cc05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e0fdf5cc05_0_2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0fdf5cc0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0fdf5cc05_0_7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e0fdf5cc05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e0fdf5cc05_0_2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g272f37551c5_0_129"/>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g272f37551c5_0_106"/>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48" name="Google Shape;48;g272f37551c5_0_10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g272f37551c5_0_109"/>
          <p:cNvSpPr txBox="1">
            <a:spLocks noGrp="1"/>
          </p:cNvSpPr>
          <p:nvPr>
            <p:ph type="title"/>
          </p:nvPr>
        </p:nvSpPr>
        <p:spPr>
          <a:xfrm>
            <a:off x="591093" y="1053582"/>
            <a:ext cx="5325000" cy="1433100"/>
          </a:xfrm>
          <a:prstGeom prst="rect">
            <a:avLst/>
          </a:prstGeom>
          <a:noFill/>
          <a:ln>
            <a:noFill/>
          </a:ln>
        </p:spPr>
        <p:txBody>
          <a:bodyPr spcFirstLastPara="1" wrap="square" lIns="173375" tIns="173375" rIns="173375" bIns="173375" anchor="b" anchorCtr="0">
            <a:noAutofit/>
          </a:bodyPr>
          <a:lstStyle>
            <a:lvl1pPr lvl="0" algn="l">
              <a:lnSpc>
                <a:spcPct val="100000"/>
              </a:lnSpc>
              <a:spcBef>
                <a:spcPts val="0"/>
              </a:spcBef>
              <a:spcAft>
                <a:spcPts val="0"/>
              </a:spcAft>
              <a:buSzPts val="4600"/>
              <a:buNone/>
              <a:defRPr sz="4600"/>
            </a:lvl1pPr>
            <a:lvl2pPr lvl="1" algn="l">
              <a:lnSpc>
                <a:spcPct val="100000"/>
              </a:lnSpc>
              <a:spcBef>
                <a:spcPts val="0"/>
              </a:spcBef>
              <a:spcAft>
                <a:spcPts val="0"/>
              </a:spcAft>
              <a:buSzPts val="4600"/>
              <a:buNone/>
              <a:defRPr sz="4600"/>
            </a:lvl2pPr>
            <a:lvl3pPr lvl="2" algn="l">
              <a:lnSpc>
                <a:spcPct val="100000"/>
              </a:lnSpc>
              <a:spcBef>
                <a:spcPts val="0"/>
              </a:spcBef>
              <a:spcAft>
                <a:spcPts val="0"/>
              </a:spcAft>
              <a:buSzPts val="4600"/>
              <a:buNone/>
              <a:defRPr sz="4600"/>
            </a:lvl3pPr>
            <a:lvl4pPr lvl="3" algn="l">
              <a:lnSpc>
                <a:spcPct val="100000"/>
              </a:lnSpc>
              <a:spcBef>
                <a:spcPts val="0"/>
              </a:spcBef>
              <a:spcAft>
                <a:spcPts val="0"/>
              </a:spcAft>
              <a:buSzPts val="4600"/>
              <a:buNone/>
              <a:defRPr sz="4600"/>
            </a:lvl4pPr>
            <a:lvl5pPr lvl="4" algn="l">
              <a:lnSpc>
                <a:spcPct val="100000"/>
              </a:lnSpc>
              <a:spcBef>
                <a:spcPts val="0"/>
              </a:spcBef>
              <a:spcAft>
                <a:spcPts val="0"/>
              </a:spcAft>
              <a:buSzPts val="4600"/>
              <a:buNone/>
              <a:defRPr sz="4600"/>
            </a:lvl5pPr>
            <a:lvl6pPr lvl="5" algn="l">
              <a:lnSpc>
                <a:spcPct val="100000"/>
              </a:lnSpc>
              <a:spcBef>
                <a:spcPts val="0"/>
              </a:spcBef>
              <a:spcAft>
                <a:spcPts val="0"/>
              </a:spcAft>
              <a:buSzPts val="4600"/>
              <a:buNone/>
              <a:defRPr sz="4600"/>
            </a:lvl6pPr>
            <a:lvl7pPr lvl="6" algn="l">
              <a:lnSpc>
                <a:spcPct val="100000"/>
              </a:lnSpc>
              <a:spcBef>
                <a:spcPts val="0"/>
              </a:spcBef>
              <a:spcAft>
                <a:spcPts val="0"/>
              </a:spcAft>
              <a:buSzPts val="4600"/>
              <a:buNone/>
              <a:defRPr sz="4600"/>
            </a:lvl7pPr>
            <a:lvl8pPr lvl="7" algn="l">
              <a:lnSpc>
                <a:spcPct val="100000"/>
              </a:lnSpc>
              <a:spcBef>
                <a:spcPts val="0"/>
              </a:spcBef>
              <a:spcAft>
                <a:spcPts val="0"/>
              </a:spcAft>
              <a:buSzPts val="4600"/>
              <a:buNone/>
              <a:defRPr sz="4600"/>
            </a:lvl8pPr>
            <a:lvl9pPr lvl="8" algn="l">
              <a:lnSpc>
                <a:spcPct val="100000"/>
              </a:lnSpc>
              <a:spcBef>
                <a:spcPts val="0"/>
              </a:spcBef>
              <a:spcAft>
                <a:spcPts val="0"/>
              </a:spcAft>
              <a:buSzPts val="4600"/>
              <a:buNone/>
              <a:defRPr sz="4600"/>
            </a:lvl9pPr>
          </a:lstStyle>
          <a:p>
            <a:endParaRPr/>
          </a:p>
        </p:txBody>
      </p:sp>
      <p:sp>
        <p:nvSpPr>
          <p:cNvPr id="51" name="Google Shape;51;g272f37551c5_0_109"/>
          <p:cNvSpPr txBox="1">
            <a:spLocks noGrp="1"/>
          </p:cNvSpPr>
          <p:nvPr>
            <p:ph type="body" idx="1"/>
          </p:nvPr>
        </p:nvSpPr>
        <p:spPr>
          <a:xfrm>
            <a:off x="591093" y="2635093"/>
            <a:ext cx="5325000" cy="6029100"/>
          </a:xfrm>
          <a:prstGeom prst="rect">
            <a:avLst/>
          </a:prstGeom>
          <a:noFill/>
          <a:ln>
            <a:noFill/>
          </a:ln>
        </p:spPr>
        <p:txBody>
          <a:bodyPr spcFirstLastPara="1" wrap="square" lIns="173375" tIns="173375" rIns="173375" bIns="173375" anchor="t" anchorCtr="0">
            <a:normAutofit/>
          </a:bodyPr>
          <a:lstStyle>
            <a:lvl1pPr marL="457200" lvl="0" indent="-374650" algn="l">
              <a:lnSpc>
                <a:spcPct val="115000"/>
              </a:lnSpc>
              <a:spcBef>
                <a:spcPts val="0"/>
              </a:spcBef>
              <a:spcAft>
                <a:spcPts val="0"/>
              </a:spcAft>
              <a:buSzPts val="2300"/>
              <a:buChar char="●"/>
              <a:defRPr sz="23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52" name="Google Shape;52;g272f37551c5_0_109"/>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3"/>
        <p:cNvGrpSpPr/>
        <p:nvPr/>
      </p:nvGrpSpPr>
      <p:grpSpPr>
        <a:xfrm>
          <a:off x="0" y="0"/>
          <a:ext cx="0" cy="0"/>
          <a:chOff x="0" y="0"/>
          <a:chExt cx="0" cy="0"/>
        </a:xfrm>
      </p:grpSpPr>
      <p:sp>
        <p:nvSpPr>
          <p:cNvPr id="54" name="Google Shape;54;g272f37551c5_0_113"/>
          <p:cNvSpPr txBox="1">
            <a:spLocks noGrp="1"/>
          </p:cNvSpPr>
          <p:nvPr>
            <p:ph type="title"/>
          </p:nvPr>
        </p:nvSpPr>
        <p:spPr>
          <a:xfrm>
            <a:off x="929687" y="853618"/>
            <a:ext cx="12075600" cy="7757400"/>
          </a:xfrm>
          <a:prstGeom prst="rect">
            <a:avLst/>
          </a:prstGeom>
          <a:noFill/>
          <a:ln>
            <a:noFill/>
          </a:ln>
        </p:spPr>
        <p:txBody>
          <a:bodyPr spcFirstLastPara="1" wrap="square" lIns="173375" tIns="173375" rIns="173375" bIns="173375" anchor="ctr" anchorCtr="0">
            <a:noAutofit/>
          </a:bodyPr>
          <a:lstStyle>
            <a:lvl1pPr lvl="0" algn="l">
              <a:lnSpc>
                <a:spcPct val="100000"/>
              </a:lnSpc>
              <a:spcBef>
                <a:spcPts val="0"/>
              </a:spcBef>
              <a:spcAft>
                <a:spcPts val="0"/>
              </a:spcAft>
              <a:buSzPts val="9100"/>
              <a:buNone/>
              <a:defRPr sz="9100"/>
            </a:lvl1pPr>
            <a:lvl2pPr lvl="1" algn="l">
              <a:lnSpc>
                <a:spcPct val="100000"/>
              </a:lnSpc>
              <a:spcBef>
                <a:spcPts val="0"/>
              </a:spcBef>
              <a:spcAft>
                <a:spcPts val="0"/>
              </a:spcAft>
              <a:buSzPts val="9100"/>
              <a:buNone/>
              <a:defRPr sz="9100"/>
            </a:lvl2pPr>
            <a:lvl3pPr lvl="2" algn="l">
              <a:lnSpc>
                <a:spcPct val="100000"/>
              </a:lnSpc>
              <a:spcBef>
                <a:spcPts val="0"/>
              </a:spcBef>
              <a:spcAft>
                <a:spcPts val="0"/>
              </a:spcAft>
              <a:buSzPts val="9100"/>
              <a:buNone/>
              <a:defRPr sz="9100"/>
            </a:lvl3pPr>
            <a:lvl4pPr lvl="3" algn="l">
              <a:lnSpc>
                <a:spcPct val="100000"/>
              </a:lnSpc>
              <a:spcBef>
                <a:spcPts val="0"/>
              </a:spcBef>
              <a:spcAft>
                <a:spcPts val="0"/>
              </a:spcAft>
              <a:buSzPts val="9100"/>
              <a:buNone/>
              <a:defRPr sz="9100"/>
            </a:lvl4pPr>
            <a:lvl5pPr lvl="4" algn="l">
              <a:lnSpc>
                <a:spcPct val="100000"/>
              </a:lnSpc>
              <a:spcBef>
                <a:spcPts val="0"/>
              </a:spcBef>
              <a:spcAft>
                <a:spcPts val="0"/>
              </a:spcAft>
              <a:buSzPts val="9100"/>
              <a:buNone/>
              <a:defRPr sz="9100"/>
            </a:lvl5pPr>
            <a:lvl6pPr lvl="5" algn="l">
              <a:lnSpc>
                <a:spcPct val="100000"/>
              </a:lnSpc>
              <a:spcBef>
                <a:spcPts val="0"/>
              </a:spcBef>
              <a:spcAft>
                <a:spcPts val="0"/>
              </a:spcAft>
              <a:buSzPts val="9100"/>
              <a:buNone/>
              <a:defRPr sz="9100"/>
            </a:lvl6pPr>
            <a:lvl7pPr lvl="6" algn="l">
              <a:lnSpc>
                <a:spcPct val="100000"/>
              </a:lnSpc>
              <a:spcBef>
                <a:spcPts val="0"/>
              </a:spcBef>
              <a:spcAft>
                <a:spcPts val="0"/>
              </a:spcAft>
              <a:buSzPts val="9100"/>
              <a:buNone/>
              <a:defRPr sz="9100"/>
            </a:lvl7pPr>
            <a:lvl8pPr lvl="7" algn="l">
              <a:lnSpc>
                <a:spcPct val="100000"/>
              </a:lnSpc>
              <a:spcBef>
                <a:spcPts val="0"/>
              </a:spcBef>
              <a:spcAft>
                <a:spcPts val="0"/>
              </a:spcAft>
              <a:buSzPts val="9100"/>
              <a:buNone/>
              <a:defRPr sz="9100"/>
            </a:lvl8pPr>
            <a:lvl9pPr lvl="8" algn="l">
              <a:lnSpc>
                <a:spcPct val="100000"/>
              </a:lnSpc>
              <a:spcBef>
                <a:spcPts val="0"/>
              </a:spcBef>
              <a:spcAft>
                <a:spcPts val="0"/>
              </a:spcAft>
              <a:buSzPts val="9100"/>
              <a:buNone/>
              <a:defRPr sz="9100"/>
            </a:lvl9pPr>
          </a:lstStyle>
          <a:p>
            <a:endParaRPr/>
          </a:p>
        </p:txBody>
      </p:sp>
      <p:sp>
        <p:nvSpPr>
          <p:cNvPr id="55" name="Google Shape;55;g272f37551c5_0_113"/>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272f37551c5_0_122"/>
          <p:cNvSpPr txBox="1">
            <a:spLocks noGrp="1"/>
          </p:cNvSpPr>
          <p:nvPr>
            <p:ph type="body" idx="1"/>
          </p:nvPr>
        </p:nvSpPr>
        <p:spPr>
          <a:xfrm>
            <a:off x="591093" y="8022424"/>
            <a:ext cx="11375700" cy="1147500"/>
          </a:xfrm>
          <a:prstGeom prst="rect">
            <a:avLst/>
          </a:prstGeom>
          <a:noFill/>
          <a:ln>
            <a:noFill/>
          </a:ln>
        </p:spPr>
        <p:txBody>
          <a:bodyPr spcFirstLastPara="1" wrap="square" lIns="173375" tIns="173375" rIns="173375" bIns="173375" anchor="ctr" anchorCtr="0">
            <a:normAutofit/>
          </a:bodyPr>
          <a:lstStyle>
            <a:lvl1pPr marL="457200" lvl="0" indent="-228600" algn="l">
              <a:lnSpc>
                <a:spcPct val="100000"/>
              </a:lnSpc>
              <a:spcBef>
                <a:spcPts val="0"/>
              </a:spcBef>
              <a:spcAft>
                <a:spcPts val="0"/>
              </a:spcAft>
              <a:buSzPts val="3400"/>
              <a:buNone/>
              <a:defRPr/>
            </a:lvl1pPr>
          </a:lstStyle>
          <a:p>
            <a:endParaRPr/>
          </a:p>
        </p:txBody>
      </p:sp>
      <p:sp>
        <p:nvSpPr>
          <p:cNvPr id="58" name="Google Shape;58;g272f37551c5_0_122"/>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272f37551c5_0_125"/>
          <p:cNvSpPr txBox="1">
            <a:spLocks noGrp="1"/>
          </p:cNvSpPr>
          <p:nvPr>
            <p:ph type="title" hasCustomPrompt="1"/>
          </p:nvPr>
        </p:nvSpPr>
        <p:spPr>
          <a:xfrm>
            <a:off x="591093" y="2097541"/>
            <a:ext cx="16158000" cy="37233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22800"/>
              <a:buNone/>
              <a:defRPr sz="22800"/>
            </a:lvl1pPr>
            <a:lvl2pPr lvl="1" algn="ctr">
              <a:lnSpc>
                <a:spcPct val="100000"/>
              </a:lnSpc>
              <a:spcBef>
                <a:spcPts val="0"/>
              </a:spcBef>
              <a:spcAft>
                <a:spcPts val="0"/>
              </a:spcAft>
              <a:buSzPts val="22800"/>
              <a:buNone/>
              <a:defRPr sz="22800"/>
            </a:lvl2pPr>
            <a:lvl3pPr lvl="2" algn="ctr">
              <a:lnSpc>
                <a:spcPct val="100000"/>
              </a:lnSpc>
              <a:spcBef>
                <a:spcPts val="0"/>
              </a:spcBef>
              <a:spcAft>
                <a:spcPts val="0"/>
              </a:spcAft>
              <a:buSzPts val="22800"/>
              <a:buNone/>
              <a:defRPr sz="22800"/>
            </a:lvl3pPr>
            <a:lvl4pPr lvl="3" algn="ctr">
              <a:lnSpc>
                <a:spcPct val="100000"/>
              </a:lnSpc>
              <a:spcBef>
                <a:spcPts val="0"/>
              </a:spcBef>
              <a:spcAft>
                <a:spcPts val="0"/>
              </a:spcAft>
              <a:buSzPts val="22800"/>
              <a:buNone/>
              <a:defRPr sz="22800"/>
            </a:lvl4pPr>
            <a:lvl5pPr lvl="4" algn="ctr">
              <a:lnSpc>
                <a:spcPct val="100000"/>
              </a:lnSpc>
              <a:spcBef>
                <a:spcPts val="0"/>
              </a:spcBef>
              <a:spcAft>
                <a:spcPts val="0"/>
              </a:spcAft>
              <a:buSzPts val="22800"/>
              <a:buNone/>
              <a:defRPr sz="22800"/>
            </a:lvl5pPr>
            <a:lvl6pPr lvl="5" algn="ctr">
              <a:lnSpc>
                <a:spcPct val="100000"/>
              </a:lnSpc>
              <a:spcBef>
                <a:spcPts val="0"/>
              </a:spcBef>
              <a:spcAft>
                <a:spcPts val="0"/>
              </a:spcAft>
              <a:buSzPts val="22800"/>
              <a:buNone/>
              <a:defRPr sz="22800"/>
            </a:lvl6pPr>
            <a:lvl7pPr lvl="6" algn="ctr">
              <a:lnSpc>
                <a:spcPct val="100000"/>
              </a:lnSpc>
              <a:spcBef>
                <a:spcPts val="0"/>
              </a:spcBef>
              <a:spcAft>
                <a:spcPts val="0"/>
              </a:spcAft>
              <a:buSzPts val="22800"/>
              <a:buNone/>
              <a:defRPr sz="22800"/>
            </a:lvl7pPr>
            <a:lvl8pPr lvl="7" algn="ctr">
              <a:lnSpc>
                <a:spcPct val="100000"/>
              </a:lnSpc>
              <a:spcBef>
                <a:spcPts val="0"/>
              </a:spcBef>
              <a:spcAft>
                <a:spcPts val="0"/>
              </a:spcAft>
              <a:buSzPts val="22800"/>
              <a:buNone/>
              <a:defRPr sz="22800"/>
            </a:lvl8pPr>
            <a:lvl9pPr lvl="8" algn="ctr">
              <a:lnSpc>
                <a:spcPct val="100000"/>
              </a:lnSpc>
              <a:spcBef>
                <a:spcPts val="0"/>
              </a:spcBef>
              <a:spcAft>
                <a:spcPts val="0"/>
              </a:spcAft>
              <a:buSzPts val="22800"/>
              <a:buNone/>
              <a:defRPr sz="22800"/>
            </a:lvl9pPr>
          </a:lstStyle>
          <a:p>
            <a:r>
              <a:t>xx%</a:t>
            </a:r>
          </a:p>
        </p:txBody>
      </p:sp>
      <p:sp>
        <p:nvSpPr>
          <p:cNvPr id="61" name="Google Shape;61;g272f37551c5_0_125"/>
          <p:cNvSpPr txBox="1">
            <a:spLocks noGrp="1"/>
          </p:cNvSpPr>
          <p:nvPr>
            <p:ph type="body" idx="1"/>
          </p:nvPr>
        </p:nvSpPr>
        <p:spPr>
          <a:xfrm>
            <a:off x="591093" y="5977553"/>
            <a:ext cx="16158000" cy="2466600"/>
          </a:xfrm>
          <a:prstGeom prst="rect">
            <a:avLst/>
          </a:prstGeom>
          <a:noFill/>
          <a:ln>
            <a:noFill/>
          </a:ln>
        </p:spPr>
        <p:txBody>
          <a:bodyPr spcFirstLastPara="1" wrap="square" lIns="173375" tIns="173375" rIns="173375" bIns="173375" anchor="t" anchorCtr="0">
            <a:normAutofit/>
          </a:bodyPr>
          <a:lstStyle>
            <a:lvl1pPr marL="457200" lvl="0" indent="-444500" algn="ctr">
              <a:lnSpc>
                <a:spcPct val="115000"/>
              </a:lnSpc>
              <a:spcBef>
                <a:spcPts val="0"/>
              </a:spcBef>
              <a:spcAft>
                <a:spcPts val="0"/>
              </a:spcAft>
              <a:buSzPts val="3400"/>
              <a:buChar char="●"/>
              <a:defRPr/>
            </a:lvl1pPr>
            <a:lvl2pPr marL="914400" lvl="1" indent="-400050" algn="ctr">
              <a:lnSpc>
                <a:spcPct val="115000"/>
              </a:lnSpc>
              <a:spcBef>
                <a:spcPts val="0"/>
              </a:spcBef>
              <a:spcAft>
                <a:spcPts val="0"/>
              </a:spcAft>
              <a:buSzPts val="2700"/>
              <a:buChar char="○"/>
              <a:defRPr/>
            </a:lvl2pPr>
            <a:lvl3pPr marL="1371600" lvl="2" indent="-400050" algn="ctr">
              <a:lnSpc>
                <a:spcPct val="115000"/>
              </a:lnSpc>
              <a:spcBef>
                <a:spcPts val="0"/>
              </a:spcBef>
              <a:spcAft>
                <a:spcPts val="0"/>
              </a:spcAft>
              <a:buSzPts val="2700"/>
              <a:buChar char="■"/>
              <a:defRPr/>
            </a:lvl3pPr>
            <a:lvl4pPr marL="1828800" lvl="3" indent="-400050" algn="ctr">
              <a:lnSpc>
                <a:spcPct val="115000"/>
              </a:lnSpc>
              <a:spcBef>
                <a:spcPts val="0"/>
              </a:spcBef>
              <a:spcAft>
                <a:spcPts val="0"/>
              </a:spcAft>
              <a:buSzPts val="2700"/>
              <a:buChar char="●"/>
              <a:defRPr/>
            </a:lvl4pPr>
            <a:lvl5pPr marL="2286000" lvl="4" indent="-400050" algn="ctr">
              <a:lnSpc>
                <a:spcPct val="115000"/>
              </a:lnSpc>
              <a:spcBef>
                <a:spcPts val="0"/>
              </a:spcBef>
              <a:spcAft>
                <a:spcPts val="0"/>
              </a:spcAft>
              <a:buSzPts val="2700"/>
              <a:buChar char="○"/>
              <a:defRPr/>
            </a:lvl5pPr>
            <a:lvl6pPr marL="2743200" lvl="5" indent="-400050" algn="ctr">
              <a:lnSpc>
                <a:spcPct val="115000"/>
              </a:lnSpc>
              <a:spcBef>
                <a:spcPts val="0"/>
              </a:spcBef>
              <a:spcAft>
                <a:spcPts val="0"/>
              </a:spcAft>
              <a:buSzPts val="2700"/>
              <a:buChar char="■"/>
              <a:defRPr/>
            </a:lvl6pPr>
            <a:lvl7pPr marL="3200400" lvl="6" indent="-400050" algn="ctr">
              <a:lnSpc>
                <a:spcPct val="115000"/>
              </a:lnSpc>
              <a:spcBef>
                <a:spcPts val="0"/>
              </a:spcBef>
              <a:spcAft>
                <a:spcPts val="0"/>
              </a:spcAft>
              <a:buSzPts val="2700"/>
              <a:buChar char="●"/>
              <a:defRPr/>
            </a:lvl7pPr>
            <a:lvl8pPr marL="3657600" lvl="7" indent="-400050" algn="ctr">
              <a:lnSpc>
                <a:spcPct val="115000"/>
              </a:lnSpc>
              <a:spcBef>
                <a:spcPts val="0"/>
              </a:spcBef>
              <a:spcAft>
                <a:spcPts val="0"/>
              </a:spcAft>
              <a:buSzPts val="2700"/>
              <a:buChar char="○"/>
              <a:defRPr/>
            </a:lvl8pPr>
            <a:lvl9pPr marL="4114800" lvl="8" indent="-400050" algn="ctr">
              <a:lnSpc>
                <a:spcPct val="115000"/>
              </a:lnSpc>
              <a:spcBef>
                <a:spcPts val="0"/>
              </a:spcBef>
              <a:spcAft>
                <a:spcPts val="0"/>
              </a:spcAft>
              <a:buSzPts val="2700"/>
              <a:buChar char="■"/>
              <a:defRPr/>
            </a:lvl9pPr>
          </a:lstStyle>
          <a:p>
            <a:endParaRPr/>
          </a:p>
        </p:txBody>
      </p:sp>
      <p:sp>
        <p:nvSpPr>
          <p:cNvPr id="62" name="Google Shape;62;g272f37551c5_0_125"/>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o Logo Title and body: Blue BG ">
  <p:cSld name="TITLE_AND_BODY_1_1">
    <p:bg>
      <p:bgPr>
        <a:solidFill>
          <a:schemeClr val="dk1"/>
        </a:solidFill>
        <a:effectLst/>
      </p:bgPr>
    </p:bg>
    <p:spTree>
      <p:nvGrpSpPr>
        <p:cNvPr id="1" name="Shape 63"/>
        <p:cNvGrpSpPr/>
        <p:nvPr/>
      </p:nvGrpSpPr>
      <p:grpSpPr>
        <a:xfrm>
          <a:off x="0" y="0"/>
          <a:ext cx="0" cy="0"/>
          <a:chOff x="0" y="0"/>
          <a:chExt cx="0" cy="0"/>
        </a:xfrm>
      </p:grpSpPr>
      <p:sp>
        <p:nvSpPr>
          <p:cNvPr id="64" name="Google Shape;64;g272f37551c5_0_131"/>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Clr>
                <a:srgbClr val="FFFFFF"/>
              </a:buClr>
              <a:buSzPts val="5300"/>
              <a:buNone/>
              <a:defRPr>
                <a:solidFill>
                  <a:srgbClr val="FFFFFF"/>
                </a:solidFill>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65" name="Google Shape;65;g272f37551c5_0_131"/>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Clr>
                <a:srgbClr val="FFFFFF"/>
              </a:buClr>
              <a:buSzPts val="3400"/>
              <a:buChar char="●"/>
              <a:defRPr>
                <a:solidFill>
                  <a:srgbClr val="FFFFFF"/>
                </a:solidFill>
              </a:defRPr>
            </a:lvl1pPr>
            <a:lvl2pPr marL="914400" lvl="1" indent="-400050" algn="l">
              <a:lnSpc>
                <a:spcPct val="115000"/>
              </a:lnSpc>
              <a:spcBef>
                <a:spcPts val="0"/>
              </a:spcBef>
              <a:spcAft>
                <a:spcPts val="0"/>
              </a:spcAft>
              <a:buClr>
                <a:srgbClr val="FFFFFF"/>
              </a:buClr>
              <a:buSzPts val="2700"/>
              <a:buChar char="○"/>
              <a:defRPr>
                <a:solidFill>
                  <a:srgbClr val="FFFFFF"/>
                </a:solidFill>
              </a:defRPr>
            </a:lvl2pPr>
            <a:lvl3pPr marL="1371600" lvl="2" indent="-400050" algn="l">
              <a:lnSpc>
                <a:spcPct val="115000"/>
              </a:lnSpc>
              <a:spcBef>
                <a:spcPts val="0"/>
              </a:spcBef>
              <a:spcAft>
                <a:spcPts val="0"/>
              </a:spcAft>
              <a:buClr>
                <a:srgbClr val="FFFFFF"/>
              </a:buClr>
              <a:buSzPts val="2700"/>
              <a:buChar char="■"/>
              <a:defRPr>
                <a:solidFill>
                  <a:srgbClr val="FFFFFF"/>
                </a:solidFill>
              </a:defRPr>
            </a:lvl3pPr>
            <a:lvl4pPr marL="1828800" lvl="3" indent="-400050" algn="l">
              <a:lnSpc>
                <a:spcPct val="115000"/>
              </a:lnSpc>
              <a:spcBef>
                <a:spcPts val="0"/>
              </a:spcBef>
              <a:spcAft>
                <a:spcPts val="0"/>
              </a:spcAft>
              <a:buClr>
                <a:srgbClr val="FFFFFF"/>
              </a:buClr>
              <a:buSzPts val="2700"/>
              <a:buChar char="●"/>
              <a:defRPr>
                <a:solidFill>
                  <a:srgbClr val="FFFFFF"/>
                </a:solidFill>
              </a:defRPr>
            </a:lvl4pPr>
            <a:lvl5pPr marL="2286000" lvl="4" indent="-400050" algn="l">
              <a:lnSpc>
                <a:spcPct val="115000"/>
              </a:lnSpc>
              <a:spcBef>
                <a:spcPts val="0"/>
              </a:spcBef>
              <a:spcAft>
                <a:spcPts val="0"/>
              </a:spcAft>
              <a:buClr>
                <a:srgbClr val="FFFFFF"/>
              </a:buClr>
              <a:buSzPts val="2700"/>
              <a:buChar char="○"/>
              <a:defRPr>
                <a:solidFill>
                  <a:srgbClr val="FFFFFF"/>
                </a:solidFill>
              </a:defRPr>
            </a:lvl5pPr>
            <a:lvl6pPr marL="2743200" lvl="5" indent="-400050" algn="l">
              <a:lnSpc>
                <a:spcPct val="115000"/>
              </a:lnSpc>
              <a:spcBef>
                <a:spcPts val="0"/>
              </a:spcBef>
              <a:spcAft>
                <a:spcPts val="0"/>
              </a:spcAft>
              <a:buClr>
                <a:srgbClr val="FFFFFF"/>
              </a:buClr>
              <a:buSzPts val="2700"/>
              <a:buChar char="■"/>
              <a:defRPr>
                <a:solidFill>
                  <a:srgbClr val="FFFFFF"/>
                </a:solidFill>
              </a:defRPr>
            </a:lvl6pPr>
            <a:lvl7pPr marL="3200400" lvl="6" indent="-400050" algn="l">
              <a:lnSpc>
                <a:spcPct val="115000"/>
              </a:lnSpc>
              <a:spcBef>
                <a:spcPts val="0"/>
              </a:spcBef>
              <a:spcAft>
                <a:spcPts val="0"/>
              </a:spcAft>
              <a:buClr>
                <a:srgbClr val="FFFFFF"/>
              </a:buClr>
              <a:buSzPts val="2700"/>
              <a:buChar char="●"/>
              <a:defRPr>
                <a:solidFill>
                  <a:srgbClr val="FFFFFF"/>
                </a:solidFill>
              </a:defRPr>
            </a:lvl7pPr>
            <a:lvl8pPr marL="3657600" lvl="7" indent="-400050" algn="l">
              <a:lnSpc>
                <a:spcPct val="115000"/>
              </a:lnSpc>
              <a:spcBef>
                <a:spcPts val="0"/>
              </a:spcBef>
              <a:spcAft>
                <a:spcPts val="0"/>
              </a:spcAft>
              <a:buClr>
                <a:srgbClr val="FFFFFF"/>
              </a:buClr>
              <a:buSzPts val="2700"/>
              <a:buChar char="○"/>
              <a:defRPr>
                <a:solidFill>
                  <a:srgbClr val="FFFFFF"/>
                </a:solidFill>
              </a:defRPr>
            </a:lvl8pPr>
            <a:lvl9pPr marL="4114800" lvl="8" indent="-400050" algn="l">
              <a:lnSpc>
                <a:spcPct val="115000"/>
              </a:lnSpc>
              <a:spcBef>
                <a:spcPts val="0"/>
              </a:spcBef>
              <a:spcAft>
                <a:spcPts val="0"/>
              </a:spcAft>
              <a:buClr>
                <a:srgbClr val="FFFFFF"/>
              </a:buClr>
              <a:buSzPts val="2700"/>
              <a:buChar char="■"/>
              <a:defRPr>
                <a:solidFill>
                  <a:srgbClr val="FFFFFF"/>
                </a:solidFill>
              </a:defRPr>
            </a:lvl9pPr>
          </a:lstStyle>
          <a:p>
            <a:endParaRPr/>
          </a:p>
        </p:txBody>
      </p:sp>
      <p:sp>
        <p:nvSpPr>
          <p:cNvPr id="66" name="Google Shape;66;g272f37551c5_0_13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
        <p:cNvGrpSpPr/>
        <p:nvPr/>
      </p:nvGrpSpPr>
      <p:grpSpPr>
        <a:xfrm>
          <a:off x="0" y="0"/>
          <a:ext cx="0" cy="0"/>
          <a:chOff x="0" y="0"/>
          <a:chExt cx="0" cy="0"/>
        </a:xfrm>
      </p:grpSpPr>
      <p:sp>
        <p:nvSpPr>
          <p:cNvPr id="68" name="Google Shape;68;g272f37551c5_0_139"/>
          <p:cNvSpPr txBox="1">
            <a:spLocks noGrp="1"/>
          </p:cNvSpPr>
          <p:nvPr>
            <p:ph type="title"/>
          </p:nvPr>
        </p:nvSpPr>
        <p:spPr>
          <a:xfrm>
            <a:off x="867013" y="390596"/>
            <a:ext cx="15606300" cy="1626000"/>
          </a:xfrm>
          <a:prstGeom prst="rect">
            <a:avLst/>
          </a:prstGeom>
          <a:noFill/>
          <a:ln>
            <a:noFill/>
          </a:ln>
        </p:spPr>
        <p:txBody>
          <a:bodyPr spcFirstLastPara="1" wrap="square" lIns="130050" tIns="65000" rIns="130050" bIns="65000" anchor="ctr" anchorCtr="0">
            <a:normAutofit/>
          </a:bodyPr>
          <a:lstStyle>
            <a:lvl1pPr lvl="0" algn="ctr">
              <a:lnSpc>
                <a:spcPct val="100000"/>
              </a:lnSpc>
              <a:spcBef>
                <a:spcPts val="0"/>
              </a:spcBef>
              <a:spcAft>
                <a:spcPts val="0"/>
              </a:spcAft>
              <a:buClr>
                <a:schemeClr val="dk1"/>
              </a:buClr>
              <a:buSzPts val="17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69" name="Google Shape;69;g272f37551c5_0_139"/>
          <p:cNvSpPr txBox="1">
            <a:spLocks noGrp="1"/>
          </p:cNvSpPr>
          <p:nvPr>
            <p:ph type="body" idx="1"/>
          </p:nvPr>
        </p:nvSpPr>
        <p:spPr>
          <a:xfrm>
            <a:off x="867013" y="2275845"/>
            <a:ext cx="15606300" cy="6437100"/>
          </a:xfrm>
          <a:prstGeom prst="rect">
            <a:avLst/>
          </a:prstGeom>
          <a:noFill/>
          <a:ln>
            <a:noFill/>
          </a:ln>
        </p:spPr>
        <p:txBody>
          <a:bodyPr spcFirstLastPara="1" wrap="square" lIns="130050" tIns="65000" rIns="130050" bIns="65000" anchor="t" anchorCtr="0">
            <a:normAutofit/>
          </a:bodyPr>
          <a:lstStyle>
            <a:lvl1pPr marL="457200" lvl="0" indent="-336550" algn="l">
              <a:lnSpc>
                <a:spcPct val="115000"/>
              </a:lnSpc>
              <a:spcBef>
                <a:spcPts val="400"/>
              </a:spcBef>
              <a:spcAft>
                <a:spcPts val="0"/>
              </a:spcAft>
              <a:buClr>
                <a:schemeClr val="dk1"/>
              </a:buClr>
              <a:buSzPts val="1700"/>
              <a:buChar char="●"/>
              <a:defRPr/>
            </a:lvl1pPr>
            <a:lvl2pPr marL="914400" lvl="1" indent="-336550" algn="l">
              <a:lnSpc>
                <a:spcPct val="115000"/>
              </a:lnSpc>
              <a:spcBef>
                <a:spcPts val="2300"/>
              </a:spcBef>
              <a:spcAft>
                <a:spcPts val="0"/>
              </a:spcAft>
              <a:buClr>
                <a:schemeClr val="dk1"/>
              </a:buClr>
              <a:buSzPts val="1700"/>
              <a:buChar char="○"/>
              <a:defRPr/>
            </a:lvl2pPr>
            <a:lvl3pPr marL="1371600" lvl="2" indent="-336550" algn="l">
              <a:lnSpc>
                <a:spcPct val="115000"/>
              </a:lnSpc>
              <a:spcBef>
                <a:spcPts val="2300"/>
              </a:spcBef>
              <a:spcAft>
                <a:spcPts val="0"/>
              </a:spcAft>
              <a:buClr>
                <a:schemeClr val="dk1"/>
              </a:buClr>
              <a:buSzPts val="1700"/>
              <a:buChar char="■"/>
              <a:defRPr/>
            </a:lvl3pPr>
            <a:lvl4pPr marL="1828800" lvl="3" indent="-336550" algn="l">
              <a:lnSpc>
                <a:spcPct val="115000"/>
              </a:lnSpc>
              <a:spcBef>
                <a:spcPts val="2300"/>
              </a:spcBef>
              <a:spcAft>
                <a:spcPts val="0"/>
              </a:spcAft>
              <a:buClr>
                <a:schemeClr val="dk1"/>
              </a:buClr>
              <a:buSzPts val="1700"/>
              <a:buChar char="●"/>
              <a:defRPr/>
            </a:lvl4pPr>
            <a:lvl5pPr marL="2286000" lvl="4" indent="-336550" algn="l">
              <a:lnSpc>
                <a:spcPct val="115000"/>
              </a:lnSpc>
              <a:spcBef>
                <a:spcPts val="2300"/>
              </a:spcBef>
              <a:spcAft>
                <a:spcPts val="0"/>
              </a:spcAft>
              <a:buClr>
                <a:schemeClr val="dk1"/>
              </a:buClr>
              <a:buSzPts val="1700"/>
              <a:buChar char="○"/>
              <a:defRPr/>
            </a:lvl5pPr>
            <a:lvl6pPr marL="2743200" lvl="5" indent="-336550" algn="l">
              <a:lnSpc>
                <a:spcPct val="115000"/>
              </a:lnSpc>
              <a:spcBef>
                <a:spcPts val="2300"/>
              </a:spcBef>
              <a:spcAft>
                <a:spcPts val="0"/>
              </a:spcAft>
              <a:buClr>
                <a:schemeClr val="dk1"/>
              </a:buClr>
              <a:buSzPts val="1700"/>
              <a:buChar char="■"/>
              <a:defRPr/>
            </a:lvl6pPr>
            <a:lvl7pPr marL="3200400" lvl="6" indent="-336550" algn="l">
              <a:lnSpc>
                <a:spcPct val="115000"/>
              </a:lnSpc>
              <a:spcBef>
                <a:spcPts val="2300"/>
              </a:spcBef>
              <a:spcAft>
                <a:spcPts val="0"/>
              </a:spcAft>
              <a:buClr>
                <a:schemeClr val="dk1"/>
              </a:buClr>
              <a:buSzPts val="1700"/>
              <a:buChar char="●"/>
              <a:defRPr/>
            </a:lvl7pPr>
            <a:lvl8pPr marL="3657600" lvl="7" indent="-336550" algn="l">
              <a:lnSpc>
                <a:spcPct val="115000"/>
              </a:lnSpc>
              <a:spcBef>
                <a:spcPts val="2300"/>
              </a:spcBef>
              <a:spcAft>
                <a:spcPts val="0"/>
              </a:spcAft>
              <a:buClr>
                <a:schemeClr val="dk1"/>
              </a:buClr>
              <a:buSzPts val="1700"/>
              <a:buChar char="○"/>
              <a:defRPr/>
            </a:lvl8pPr>
            <a:lvl9pPr marL="4114800" lvl="8" indent="-336550" algn="l">
              <a:lnSpc>
                <a:spcPct val="115000"/>
              </a:lnSpc>
              <a:spcBef>
                <a:spcPts val="2300"/>
              </a:spcBef>
              <a:spcAft>
                <a:spcPts val="2300"/>
              </a:spcAft>
              <a:buClr>
                <a:schemeClr val="dk1"/>
              </a:buClr>
              <a:buSzPts val="1700"/>
              <a:buChar char="■"/>
              <a:defRPr/>
            </a:lvl9pPr>
          </a:lstStyle>
          <a:p>
            <a:endParaRPr/>
          </a:p>
        </p:txBody>
      </p:sp>
      <p:sp>
        <p:nvSpPr>
          <p:cNvPr id="70" name="Google Shape;70;g272f37551c5_0_139"/>
          <p:cNvSpPr txBox="1">
            <a:spLocks noGrp="1"/>
          </p:cNvSpPr>
          <p:nvPr>
            <p:ph type="dt" idx="10"/>
          </p:nvPr>
        </p:nvSpPr>
        <p:spPr>
          <a:xfrm>
            <a:off x="867015" y="9040147"/>
            <a:ext cx="4046100" cy="519300"/>
          </a:xfrm>
          <a:prstGeom prst="rect">
            <a:avLst/>
          </a:prstGeom>
          <a:noFill/>
          <a:ln>
            <a:noFill/>
          </a:ln>
        </p:spPr>
        <p:txBody>
          <a:bodyPr spcFirstLastPara="1" wrap="square" lIns="130050" tIns="65000" rIns="130050" bIns="65000" anchor="ctr" anchorCtr="0">
            <a:noAutofit/>
          </a:bodyPr>
          <a:lstStyle>
            <a:lvl1pPr marR="0" lvl="0" algn="l"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71" name="Google Shape;71;g272f37551c5_0_139"/>
          <p:cNvSpPr txBox="1">
            <a:spLocks noGrp="1"/>
          </p:cNvSpPr>
          <p:nvPr>
            <p:ph type="ftr" idx="11"/>
          </p:nvPr>
        </p:nvSpPr>
        <p:spPr>
          <a:xfrm>
            <a:off x="5924592" y="9040147"/>
            <a:ext cx="5491200" cy="519300"/>
          </a:xfrm>
          <a:prstGeom prst="rect">
            <a:avLst/>
          </a:prstGeom>
          <a:noFill/>
          <a:ln>
            <a:noFill/>
          </a:ln>
        </p:spPr>
        <p:txBody>
          <a:bodyPr spcFirstLastPara="1" wrap="square" lIns="130050" tIns="65000" rIns="130050" bIns="65000" anchor="ctr" anchorCtr="0">
            <a:noAutofit/>
          </a:bodyPr>
          <a:lstStyle>
            <a:lvl1pPr marR="0" lvl="0"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300"/>
              <a:buFont typeface="Arial"/>
              <a:buNone/>
              <a:defRPr sz="1300" b="0" i="0" u="none" strike="noStrike" cap="none">
                <a:solidFill>
                  <a:srgbClr val="000000"/>
                </a:solidFill>
                <a:latin typeface="Arial"/>
                <a:ea typeface="Arial"/>
                <a:cs typeface="Arial"/>
                <a:sym typeface="Arial"/>
              </a:defRPr>
            </a:lvl9pPr>
          </a:lstStyle>
          <a:p>
            <a:endParaRPr/>
          </a:p>
        </p:txBody>
      </p:sp>
      <p:sp>
        <p:nvSpPr>
          <p:cNvPr id="72" name="Google Shape;72;g272f37551c5_0_139"/>
          <p:cNvSpPr txBox="1">
            <a:spLocks noGrp="1"/>
          </p:cNvSpPr>
          <p:nvPr>
            <p:ph type="sldNum" idx="12"/>
          </p:nvPr>
        </p:nvSpPr>
        <p:spPr>
          <a:xfrm>
            <a:off x="12427191" y="9040147"/>
            <a:ext cx="4046100" cy="519300"/>
          </a:xfrm>
          <a:prstGeom prst="rect">
            <a:avLst/>
          </a:prstGeom>
          <a:noFill/>
          <a:ln>
            <a:noFill/>
          </a:ln>
        </p:spPr>
        <p:txBody>
          <a:bodyPr spcFirstLastPara="1" wrap="square" lIns="130050" tIns="65000" rIns="130050" bIns="65000"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UM Master 1">
  <p:cSld name="TITLE_AND_BODY_2">
    <p:spTree>
      <p:nvGrpSpPr>
        <p:cNvPr id="1" name="Shape 73"/>
        <p:cNvGrpSpPr/>
        <p:nvPr/>
      </p:nvGrpSpPr>
      <p:grpSpPr>
        <a:xfrm>
          <a:off x="0" y="0"/>
          <a:ext cx="0" cy="0"/>
          <a:chOff x="0" y="0"/>
          <a:chExt cx="0" cy="0"/>
        </a:xfrm>
      </p:grpSpPr>
      <p:sp>
        <p:nvSpPr>
          <p:cNvPr id="74" name="Google Shape;74;g272f37551c5_0_145"/>
          <p:cNvSpPr/>
          <p:nvPr/>
        </p:nvSpPr>
        <p:spPr>
          <a:xfrm>
            <a:off x="-173246" y="9168504"/>
            <a:ext cx="17686800" cy="1269900"/>
          </a:xfrm>
          <a:prstGeom prst="rect">
            <a:avLst/>
          </a:prstGeom>
          <a:gradFill>
            <a:gsLst>
              <a:gs pos="0">
                <a:srgbClr val="587ABC"/>
              </a:gs>
              <a:gs pos="100000">
                <a:srgbClr val="11284B"/>
              </a:gs>
            </a:gsLst>
            <a:lin ang="16200038" scaled="0"/>
          </a:gradFill>
          <a:ln w="25400" cap="flat" cmpd="sng">
            <a:solidFill>
              <a:srgbClr val="F5C4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000000"/>
              </a:solidFill>
              <a:latin typeface="Calibri"/>
              <a:ea typeface="Calibri"/>
              <a:cs typeface="Calibri"/>
              <a:sym typeface="Calibri"/>
            </a:endParaRPr>
          </a:p>
        </p:txBody>
      </p:sp>
      <p:pic>
        <p:nvPicPr>
          <p:cNvPr id="75" name="Google Shape;75;g272f37551c5_0_145" descr="U of M Tech Transfer Logo RGB.eps"/>
          <p:cNvPicPr preferRelativeResize="0"/>
          <p:nvPr/>
        </p:nvPicPr>
        <p:blipFill rotWithShape="1">
          <a:blip r:embed="rId2">
            <a:alphaModFix/>
          </a:blip>
          <a:srcRect/>
          <a:stretch/>
        </p:blipFill>
        <p:spPr>
          <a:xfrm>
            <a:off x="6942875" y="8590712"/>
            <a:ext cx="2578103" cy="355599"/>
          </a:xfrm>
          <a:prstGeom prst="rect">
            <a:avLst/>
          </a:prstGeom>
          <a:noFill/>
          <a:ln>
            <a:noFill/>
          </a:ln>
        </p:spPr>
      </p:pic>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
        <p:cNvGrpSpPr/>
        <p:nvPr/>
      </p:nvGrpSpPr>
      <p:grpSpPr>
        <a:xfrm>
          <a:off x="0" y="0"/>
          <a:ext cx="0" cy="0"/>
          <a:chOff x="0" y="0"/>
          <a:chExt cx="0" cy="0"/>
        </a:xfrm>
      </p:grpSpPr>
      <p:sp>
        <p:nvSpPr>
          <p:cNvPr id="12" name="Google Shape;12;g272f37551c5_0_116"/>
          <p:cNvSpPr/>
          <p:nvPr/>
        </p:nvSpPr>
        <p:spPr>
          <a:xfrm>
            <a:off x="8670125" y="-237"/>
            <a:ext cx="8670000" cy="9753600"/>
          </a:xfrm>
          <a:prstGeom prst="rect">
            <a:avLst/>
          </a:prstGeom>
          <a:solidFill>
            <a:schemeClr val="lt2"/>
          </a:solidFill>
          <a:ln>
            <a:noFill/>
          </a:ln>
        </p:spPr>
        <p:txBody>
          <a:bodyPr spcFirstLastPara="1" wrap="square" lIns="173375" tIns="173375" rIns="173375" bIns="1733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272f37551c5_0_116"/>
          <p:cNvSpPr txBox="1">
            <a:spLocks noGrp="1"/>
          </p:cNvSpPr>
          <p:nvPr>
            <p:ph type="title"/>
          </p:nvPr>
        </p:nvSpPr>
        <p:spPr>
          <a:xfrm>
            <a:off x="503482" y="2338465"/>
            <a:ext cx="7671000" cy="28110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4" name="Google Shape;14;g272f37551c5_0_116"/>
          <p:cNvSpPr txBox="1">
            <a:spLocks noGrp="1"/>
          </p:cNvSpPr>
          <p:nvPr>
            <p:ph type="subTitle" idx="1"/>
          </p:nvPr>
        </p:nvSpPr>
        <p:spPr>
          <a:xfrm>
            <a:off x="503482" y="5315461"/>
            <a:ext cx="7671000" cy="23421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5" name="Google Shape;15;g272f37551c5_0_116"/>
          <p:cNvSpPr txBox="1">
            <a:spLocks noGrp="1"/>
          </p:cNvSpPr>
          <p:nvPr>
            <p:ph type="body" idx="2"/>
          </p:nvPr>
        </p:nvSpPr>
        <p:spPr>
          <a:xfrm>
            <a:off x="9367035" y="1373061"/>
            <a:ext cx="7276200" cy="7007100"/>
          </a:xfrm>
          <a:prstGeom prst="rect">
            <a:avLst/>
          </a:prstGeom>
          <a:noFill/>
          <a:ln>
            <a:noFill/>
          </a:ln>
        </p:spPr>
        <p:txBody>
          <a:bodyPr spcFirstLastPara="1" wrap="square" lIns="173375" tIns="173375" rIns="173375" bIns="173375" anchor="ctr" anchorCtr="0">
            <a:normAutofit/>
          </a:bodyPr>
          <a:lstStyle>
            <a:lvl1pPr marL="457200" lvl="0" indent="-444500" algn="l">
              <a:lnSpc>
                <a:spcPct val="115000"/>
              </a:lnSpc>
              <a:spcBef>
                <a:spcPts val="0"/>
              </a:spcBef>
              <a:spcAft>
                <a:spcPts val="0"/>
              </a:spcAft>
              <a:buSzPts val="3400"/>
              <a:buChar char="●"/>
              <a:defRPr/>
            </a:lvl1pPr>
            <a:lvl2pPr marL="914400" lvl="1" indent="-400050" algn="l">
              <a:lnSpc>
                <a:spcPct val="115000"/>
              </a:lnSpc>
              <a:spcBef>
                <a:spcPts val="0"/>
              </a:spcBef>
              <a:spcAft>
                <a:spcPts val="0"/>
              </a:spcAft>
              <a:buSzPts val="2700"/>
              <a:buChar char="○"/>
              <a:defRPr/>
            </a:lvl2pPr>
            <a:lvl3pPr marL="1371600" lvl="2" indent="-400050" algn="l">
              <a:lnSpc>
                <a:spcPct val="115000"/>
              </a:lnSpc>
              <a:spcBef>
                <a:spcPts val="0"/>
              </a:spcBef>
              <a:spcAft>
                <a:spcPts val="0"/>
              </a:spcAft>
              <a:buSzPts val="2700"/>
              <a:buChar char="■"/>
              <a:defRPr/>
            </a:lvl3pPr>
            <a:lvl4pPr marL="1828800" lvl="3" indent="-400050" algn="l">
              <a:lnSpc>
                <a:spcPct val="115000"/>
              </a:lnSpc>
              <a:spcBef>
                <a:spcPts val="0"/>
              </a:spcBef>
              <a:spcAft>
                <a:spcPts val="0"/>
              </a:spcAft>
              <a:buSzPts val="2700"/>
              <a:buChar char="●"/>
              <a:defRPr/>
            </a:lvl4pPr>
            <a:lvl5pPr marL="2286000" lvl="4" indent="-400050" algn="l">
              <a:lnSpc>
                <a:spcPct val="115000"/>
              </a:lnSpc>
              <a:spcBef>
                <a:spcPts val="0"/>
              </a:spcBef>
              <a:spcAft>
                <a:spcPts val="0"/>
              </a:spcAft>
              <a:buSzPts val="2700"/>
              <a:buChar char="○"/>
              <a:defRPr/>
            </a:lvl5pPr>
            <a:lvl6pPr marL="2743200" lvl="5" indent="-400050" algn="l">
              <a:lnSpc>
                <a:spcPct val="115000"/>
              </a:lnSpc>
              <a:spcBef>
                <a:spcPts val="0"/>
              </a:spcBef>
              <a:spcAft>
                <a:spcPts val="0"/>
              </a:spcAft>
              <a:buSzPts val="2700"/>
              <a:buChar char="■"/>
              <a:defRPr/>
            </a:lvl6pPr>
            <a:lvl7pPr marL="3200400" lvl="6" indent="-400050" algn="l">
              <a:lnSpc>
                <a:spcPct val="115000"/>
              </a:lnSpc>
              <a:spcBef>
                <a:spcPts val="0"/>
              </a:spcBef>
              <a:spcAft>
                <a:spcPts val="0"/>
              </a:spcAft>
              <a:buSzPts val="2700"/>
              <a:buChar char="●"/>
              <a:defRPr/>
            </a:lvl7pPr>
            <a:lvl8pPr marL="3657600" lvl="7" indent="-400050" algn="l">
              <a:lnSpc>
                <a:spcPct val="115000"/>
              </a:lnSpc>
              <a:spcBef>
                <a:spcPts val="0"/>
              </a:spcBef>
              <a:spcAft>
                <a:spcPts val="0"/>
              </a:spcAft>
              <a:buSzPts val="2700"/>
              <a:buChar char="○"/>
              <a:defRPr/>
            </a:lvl8pPr>
            <a:lvl9pPr marL="4114800" lvl="8" indent="-400050" algn="l">
              <a:lnSpc>
                <a:spcPct val="115000"/>
              </a:lnSpc>
              <a:spcBef>
                <a:spcPts val="0"/>
              </a:spcBef>
              <a:spcAft>
                <a:spcPts val="0"/>
              </a:spcAft>
              <a:buSzPts val="2700"/>
              <a:buChar char="■"/>
              <a:defRPr/>
            </a:lvl9pPr>
          </a:lstStyle>
          <a:p>
            <a:endParaRPr/>
          </a:p>
        </p:txBody>
      </p:sp>
      <p:sp>
        <p:nvSpPr>
          <p:cNvPr id="16" name="Google Shape;16;g272f37551c5_0_11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Blue">
  <p:cSld name="TITLE_1">
    <p:bg>
      <p:bgPr>
        <a:solidFill>
          <a:schemeClr val="accent2"/>
        </a:solidFill>
        <a:effectLst/>
      </p:bgPr>
    </p:bg>
    <p:spTree>
      <p:nvGrpSpPr>
        <p:cNvPr id="1" name="Shape 17"/>
        <p:cNvGrpSpPr/>
        <p:nvPr/>
      </p:nvGrpSpPr>
      <p:grpSpPr>
        <a:xfrm>
          <a:off x="0" y="0"/>
          <a:ext cx="0" cy="0"/>
          <a:chOff x="0" y="0"/>
          <a:chExt cx="0" cy="0"/>
        </a:xfrm>
      </p:grpSpPr>
      <p:sp>
        <p:nvSpPr>
          <p:cNvPr id="18" name="Google Shape;18;g272f37551c5_0_135"/>
          <p:cNvSpPr txBox="1">
            <a:spLocks noGrp="1"/>
          </p:cNvSpPr>
          <p:nvPr>
            <p:ph type="ctrTitle"/>
          </p:nvPr>
        </p:nvSpPr>
        <p:spPr>
          <a:xfrm>
            <a:off x="591109" y="1411935"/>
            <a:ext cx="16158000" cy="3892200"/>
          </a:xfrm>
          <a:prstGeom prst="rect">
            <a:avLst/>
          </a:prstGeom>
          <a:noFill/>
          <a:ln>
            <a:noFill/>
          </a:ln>
        </p:spPr>
        <p:txBody>
          <a:bodyPr spcFirstLastPara="1" wrap="square" lIns="173375" tIns="173375" rIns="173375" bIns="173375" anchor="b" anchorCtr="0">
            <a:spAutoFit/>
          </a:bodyPr>
          <a:lstStyle>
            <a:lvl1pPr lvl="0" algn="ctr">
              <a:lnSpc>
                <a:spcPct val="100000"/>
              </a:lnSpc>
              <a:spcBef>
                <a:spcPts val="0"/>
              </a:spcBef>
              <a:spcAft>
                <a:spcPts val="0"/>
              </a:spcAft>
              <a:buClr>
                <a:schemeClr val="lt1"/>
              </a:buClr>
              <a:buSzPts val="8000"/>
              <a:buNone/>
              <a:defRPr sz="8000">
                <a:solidFill>
                  <a:schemeClr val="lt1"/>
                </a:solidFill>
              </a:defRPr>
            </a:lvl1pPr>
            <a:lvl2pPr lvl="1" algn="ctr">
              <a:lnSpc>
                <a:spcPct val="100000"/>
              </a:lnSpc>
              <a:spcBef>
                <a:spcPts val="0"/>
              </a:spcBef>
              <a:spcAft>
                <a:spcPts val="0"/>
              </a:spcAft>
              <a:buSzPts val="9900"/>
              <a:buNone/>
              <a:defRPr sz="9900"/>
            </a:lvl2pPr>
            <a:lvl3pPr lvl="2" algn="ctr">
              <a:lnSpc>
                <a:spcPct val="100000"/>
              </a:lnSpc>
              <a:spcBef>
                <a:spcPts val="0"/>
              </a:spcBef>
              <a:spcAft>
                <a:spcPts val="0"/>
              </a:spcAft>
              <a:buSzPts val="9900"/>
              <a:buNone/>
              <a:defRPr sz="9900"/>
            </a:lvl3pPr>
            <a:lvl4pPr lvl="3" algn="ctr">
              <a:lnSpc>
                <a:spcPct val="100000"/>
              </a:lnSpc>
              <a:spcBef>
                <a:spcPts val="0"/>
              </a:spcBef>
              <a:spcAft>
                <a:spcPts val="0"/>
              </a:spcAft>
              <a:buSzPts val="9900"/>
              <a:buNone/>
              <a:defRPr sz="9900"/>
            </a:lvl4pPr>
            <a:lvl5pPr lvl="4" algn="ctr">
              <a:lnSpc>
                <a:spcPct val="100000"/>
              </a:lnSpc>
              <a:spcBef>
                <a:spcPts val="0"/>
              </a:spcBef>
              <a:spcAft>
                <a:spcPts val="0"/>
              </a:spcAft>
              <a:buSzPts val="9900"/>
              <a:buNone/>
              <a:defRPr sz="9900"/>
            </a:lvl5pPr>
            <a:lvl6pPr lvl="5" algn="ctr">
              <a:lnSpc>
                <a:spcPct val="100000"/>
              </a:lnSpc>
              <a:spcBef>
                <a:spcPts val="0"/>
              </a:spcBef>
              <a:spcAft>
                <a:spcPts val="0"/>
              </a:spcAft>
              <a:buSzPts val="9900"/>
              <a:buNone/>
              <a:defRPr sz="9900"/>
            </a:lvl6pPr>
            <a:lvl7pPr lvl="6" algn="ctr">
              <a:lnSpc>
                <a:spcPct val="100000"/>
              </a:lnSpc>
              <a:spcBef>
                <a:spcPts val="0"/>
              </a:spcBef>
              <a:spcAft>
                <a:spcPts val="0"/>
              </a:spcAft>
              <a:buSzPts val="9900"/>
              <a:buNone/>
              <a:defRPr sz="9900"/>
            </a:lvl7pPr>
            <a:lvl8pPr lvl="7" algn="ctr">
              <a:lnSpc>
                <a:spcPct val="100000"/>
              </a:lnSpc>
              <a:spcBef>
                <a:spcPts val="0"/>
              </a:spcBef>
              <a:spcAft>
                <a:spcPts val="0"/>
              </a:spcAft>
              <a:buSzPts val="9900"/>
              <a:buNone/>
              <a:defRPr sz="9900"/>
            </a:lvl8pPr>
            <a:lvl9pPr lvl="8" algn="ctr">
              <a:lnSpc>
                <a:spcPct val="100000"/>
              </a:lnSpc>
              <a:spcBef>
                <a:spcPts val="0"/>
              </a:spcBef>
              <a:spcAft>
                <a:spcPts val="0"/>
              </a:spcAft>
              <a:buSzPts val="9900"/>
              <a:buNone/>
              <a:defRPr sz="9900"/>
            </a:lvl9pPr>
          </a:lstStyle>
          <a:p>
            <a:endParaRPr/>
          </a:p>
        </p:txBody>
      </p:sp>
      <p:sp>
        <p:nvSpPr>
          <p:cNvPr id="19" name="Google Shape;19;g272f37551c5_0_135"/>
          <p:cNvSpPr txBox="1">
            <a:spLocks noGrp="1"/>
          </p:cNvSpPr>
          <p:nvPr>
            <p:ph type="subTitle" idx="1"/>
          </p:nvPr>
        </p:nvSpPr>
        <p:spPr>
          <a:xfrm>
            <a:off x="591093" y="5374341"/>
            <a:ext cx="16158000" cy="15030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Clr>
                <a:schemeClr val="accent1"/>
              </a:buClr>
              <a:buSzPts val="5300"/>
              <a:buNone/>
              <a:defRPr sz="5300">
                <a:solidFill>
                  <a:schemeClr val="accent1"/>
                </a:solidFill>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pic>
        <p:nvPicPr>
          <p:cNvPr id="20" name="Google Shape;20;g272f37551c5_0_135"/>
          <p:cNvPicPr preferRelativeResize="0"/>
          <p:nvPr/>
        </p:nvPicPr>
        <p:blipFill rotWithShape="1">
          <a:blip r:embed="rId2">
            <a:alphaModFix/>
          </a:blip>
          <a:srcRect/>
          <a:stretch/>
        </p:blipFill>
        <p:spPr>
          <a:xfrm>
            <a:off x="880097" y="684606"/>
            <a:ext cx="6218950" cy="50996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UM Master 1 1">
  <p:cSld name="TITLE_AND_BODY_3">
    <p:spTree>
      <p:nvGrpSpPr>
        <p:cNvPr id="1" name="Shape 21"/>
        <p:cNvGrpSpPr/>
        <p:nvPr/>
      </p:nvGrpSpPr>
      <p:grpSpPr>
        <a:xfrm>
          <a:off x="0" y="0"/>
          <a:ext cx="0" cy="0"/>
          <a:chOff x="0" y="0"/>
          <a:chExt cx="0" cy="0"/>
        </a:xfrm>
      </p:grpSpPr>
      <p:sp>
        <p:nvSpPr>
          <p:cNvPr id="22" name="Google Shape;22;g2e47458a291_0_906"/>
          <p:cNvSpPr/>
          <p:nvPr/>
        </p:nvSpPr>
        <p:spPr>
          <a:xfrm>
            <a:off x="-173245" y="9168504"/>
            <a:ext cx="17686800" cy="1269900"/>
          </a:xfrm>
          <a:prstGeom prst="rect">
            <a:avLst/>
          </a:prstGeom>
          <a:gradFill>
            <a:gsLst>
              <a:gs pos="0">
                <a:srgbClr val="587ABC"/>
              </a:gs>
              <a:gs pos="100000">
                <a:srgbClr val="11284B"/>
              </a:gs>
            </a:gsLst>
            <a:lin ang="16200038" scaled="0"/>
          </a:gradFill>
          <a:ln w="25400" cap="flat" cmpd="sng">
            <a:solidFill>
              <a:srgbClr val="F5C4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pic>
        <p:nvPicPr>
          <p:cNvPr id="23" name="Google Shape;23;g2e47458a291_0_906" descr="U of M Tech Transfer Logo RGB.eps"/>
          <p:cNvPicPr preferRelativeResize="0"/>
          <p:nvPr/>
        </p:nvPicPr>
        <p:blipFill rotWithShape="1">
          <a:blip r:embed="rId2">
            <a:alphaModFix/>
          </a:blip>
          <a:srcRect/>
          <a:stretch/>
        </p:blipFill>
        <p:spPr>
          <a:xfrm>
            <a:off x="6942882" y="8590712"/>
            <a:ext cx="3437570" cy="355600"/>
          </a:xfrm>
          <a:prstGeom prst="rect">
            <a:avLst/>
          </a:prstGeom>
          <a:noFill/>
          <a:ln>
            <a:noFill/>
          </a:ln>
        </p:spPr>
      </p:pic>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g272f37551c5_0_84"/>
          <p:cNvSpPr txBox="1">
            <a:spLocks noGrp="1"/>
          </p:cNvSpPr>
          <p:nvPr>
            <p:ph type="ctrTitle"/>
          </p:nvPr>
        </p:nvSpPr>
        <p:spPr>
          <a:xfrm>
            <a:off x="591109" y="1411935"/>
            <a:ext cx="16158000" cy="3892200"/>
          </a:xfrm>
          <a:prstGeom prst="rect">
            <a:avLst/>
          </a:prstGeom>
          <a:noFill/>
          <a:ln>
            <a:noFill/>
          </a:ln>
        </p:spPr>
        <p:txBody>
          <a:bodyPr spcFirstLastPara="1" wrap="square" lIns="173375" tIns="173375" rIns="173375" bIns="173375" anchor="b" anchorCtr="0">
            <a:noAutofit/>
          </a:bodyPr>
          <a:lstStyle>
            <a:lvl1pPr lvl="0" algn="ctr">
              <a:lnSpc>
                <a:spcPct val="100000"/>
              </a:lnSpc>
              <a:spcBef>
                <a:spcPts val="0"/>
              </a:spcBef>
              <a:spcAft>
                <a:spcPts val="0"/>
              </a:spcAft>
              <a:buSzPts val="9900"/>
              <a:buNone/>
              <a:defRPr sz="9900"/>
            </a:lvl1pPr>
            <a:lvl2pPr lvl="1" algn="ctr">
              <a:lnSpc>
                <a:spcPct val="100000"/>
              </a:lnSpc>
              <a:spcBef>
                <a:spcPts val="0"/>
              </a:spcBef>
              <a:spcAft>
                <a:spcPts val="0"/>
              </a:spcAft>
              <a:buSzPts val="9900"/>
              <a:buNone/>
              <a:defRPr sz="9900"/>
            </a:lvl2pPr>
            <a:lvl3pPr lvl="2" algn="ctr">
              <a:lnSpc>
                <a:spcPct val="100000"/>
              </a:lnSpc>
              <a:spcBef>
                <a:spcPts val="0"/>
              </a:spcBef>
              <a:spcAft>
                <a:spcPts val="0"/>
              </a:spcAft>
              <a:buSzPts val="9900"/>
              <a:buNone/>
              <a:defRPr sz="9900"/>
            </a:lvl3pPr>
            <a:lvl4pPr lvl="3" algn="ctr">
              <a:lnSpc>
                <a:spcPct val="100000"/>
              </a:lnSpc>
              <a:spcBef>
                <a:spcPts val="0"/>
              </a:spcBef>
              <a:spcAft>
                <a:spcPts val="0"/>
              </a:spcAft>
              <a:buSzPts val="9900"/>
              <a:buNone/>
              <a:defRPr sz="9900"/>
            </a:lvl4pPr>
            <a:lvl5pPr lvl="4" algn="ctr">
              <a:lnSpc>
                <a:spcPct val="100000"/>
              </a:lnSpc>
              <a:spcBef>
                <a:spcPts val="0"/>
              </a:spcBef>
              <a:spcAft>
                <a:spcPts val="0"/>
              </a:spcAft>
              <a:buSzPts val="9900"/>
              <a:buNone/>
              <a:defRPr sz="9900"/>
            </a:lvl5pPr>
            <a:lvl6pPr lvl="5" algn="ctr">
              <a:lnSpc>
                <a:spcPct val="100000"/>
              </a:lnSpc>
              <a:spcBef>
                <a:spcPts val="0"/>
              </a:spcBef>
              <a:spcAft>
                <a:spcPts val="0"/>
              </a:spcAft>
              <a:buSzPts val="9900"/>
              <a:buNone/>
              <a:defRPr sz="9900"/>
            </a:lvl6pPr>
            <a:lvl7pPr lvl="6" algn="ctr">
              <a:lnSpc>
                <a:spcPct val="100000"/>
              </a:lnSpc>
              <a:spcBef>
                <a:spcPts val="0"/>
              </a:spcBef>
              <a:spcAft>
                <a:spcPts val="0"/>
              </a:spcAft>
              <a:buSzPts val="9900"/>
              <a:buNone/>
              <a:defRPr sz="9900"/>
            </a:lvl7pPr>
            <a:lvl8pPr lvl="7" algn="ctr">
              <a:lnSpc>
                <a:spcPct val="100000"/>
              </a:lnSpc>
              <a:spcBef>
                <a:spcPts val="0"/>
              </a:spcBef>
              <a:spcAft>
                <a:spcPts val="0"/>
              </a:spcAft>
              <a:buSzPts val="9900"/>
              <a:buNone/>
              <a:defRPr sz="9900"/>
            </a:lvl8pPr>
            <a:lvl9pPr lvl="8" algn="ctr">
              <a:lnSpc>
                <a:spcPct val="100000"/>
              </a:lnSpc>
              <a:spcBef>
                <a:spcPts val="0"/>
              </a:spcBef>
              <a:spcAft>
                <a:spcPts val="0"/>
              </a:spcAft>
              <a:buSzPts val="9900"/>
              <a:buNone/>
              <a:defRPr sz="9900"/>
            </a:lvl9pPr>
          </a:lstStyle>
          <a:p>
            <a:endParaRPr/>
          </a:p>
        </p:txBody>
      </p:sp>
      <p:sp>
        <p:nvSpPr>
          <p:cNvPr id="26" name="Google Shape;26;g272f37551c5_0_84"/>
          <p:cNvSpPr txBox="1">
            <a:spLocks noGrp="1"/>
          </p:cNvSpPr>
          <p:nvPr>
            <p:ph type="subTitle" idx="1"/>
          </p:nvPr>
        </p:nvSpPr>
        <p:spPr>
          <a:xfrm>
            <a:off x="591093" y="5374341"/>
            <a:ext cx="16158000" cy="1503000"/>
          </a:xfrm>
          <a:prstGeom prst="rect">
            <a:avLst/>
          </a:prstGeom>
          <a:noFill/>
          <a:ln>
            <a:noFill/>
          </a:ln>
        </p:spPr>
        <p:txBody>
          <a:bodyPr spcFirstLastPara="1" wrap="square" lIns="173375" tIns="173375" rIns="173375" bIns="173375" anchor="t"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27" name="Google Shape;27;g272f37551c5_0_84"/>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272f37551c5_0_88"/>
          <p:cNvSpPr txBox="1">
            <a:spLocks noGrp="1"/>
          </p:cNvSpPr>
          <p:nvPr>
            <p:ph type="title"/>
          </p:nvPr>
        </p:nvSpPr>
        <p:spPr>
          <a:xfrm>
            <a:off x="591093" y="4078649"/>
            <a:ext cx="16158000" cy="1596300"/>
          </a:xfrm>
          <a:prstGeom prst="rect">
            <a:avLst/>
          </a:prstGeom>
          <a:noFill/>
          <a:ln>
            <a:noFill/>
          </a:ln>
        </p:spPr>
        <p:txBody>
          <a:bodyPr spcFirstLastPara="1" wrap="square" lIns="173375" tIns="173375" rIns="173375" bIns="173375" anchor="ctr" anchorCtr="0">
            <a:noAutofit/>
          </a:bodyPr>
          <a:lstStyle>
            <a:lvl1pPr lvl="0" algn="ctr">
              <a:lnSpc>
                <a:spcPct val="100000"/>
              </a:lnSpc>
              <a:spcBef>
                <a:spcPts val="0"/>
              </a:spcBef>
              <a:spcAft>
                <a:spcPts val="0"/>
              </a:spcAft>
              <a:buSzPts val="6800"/>
              <a:buNone/>
              <a:defRPr sz="6800"/>
            </a:lvl1pPr>
            <a:lvl2pPr lvl="1" algn="ctr">
              <a:lnSpc>
                <a:spcPct val="100000"/>
              </a:lnSpc>
              <a:spcBef>
                <a:spcPts val="0"/>
              </a:spcBef>
              <a:spcAft>
                <a:spcPts val="0"/>
              </a:spcAft>
              <a:buSzPts val="6800"/>
              <a:buNone/>
              <a:defRPr sz="6800"/>
            </a:lvl2pPr>
            <a:lvl3pPr lvl="2" algn="ctr">
              <a:lnSpc>
                <a:spcPct val="100000"/>
              </a:lnSpc>
              <a:spcBef>
                <a:spcPts val="0"/>
              </a:spcBef>
              <a:spcAft>
                <a:spcPts val="0"/>
              </a:spcAft>
              <a:buSzPts val="6800"/>
              <a:buNone/>
              <a:defRPr sz="6800"/>
            </a:lvl3pPr>
            <a:lvl4pPr lvl="3" algn="ctr">
              <a:lnSpc>
                <a:spcPct val="100000"/>
              </a:lnSpc>
              <a:spcBef>
                <a:spcPts val="0"/>
              </a:spcBef>
              <a:spcAft>
                <a:spcPts val="0"/>
              </a:spcAft>
              <a:buSzPts val="6800"/>
              <a:buNone/>
              <a:defRPr sz="6800"/>
            </a:lvl4pPr>
            <a:lvl5pPr lvl="4" algn="ctr">
              <a:lnSpc>
                <a:spcPct val="100000"/>
              </a:lnSpc>
              <a:spcBef>
                <a:spcPts val="0"/>
              </a:spcBef>
              <a:spcAft>
                <a:spcPts val="0"/>
              </a:spcAft>
              <a:buSzPts val="6800"/>
              <a:buNone/>
              <a:defRPr sz="6800"/>
            </a:lvl5pPr>
            <a:lvl6pPr lvl="5" algn="ctr">
              <a:lnSpc>
                <a:spcPct val="100000"/>
              </a:lnSpc>
              <a:spcBef>
                <a:spcPts val="0"/>
              </a:spcBef>
              <a:spcAft>
                <a:spcPts val="0"/>
              </a:spcAft>
              <a:buSzPts val="6800"/>
              <a:buNone/>
              <a:defRPr sz="6800"/>
            </a:lvl6pPr>
            <a:lvl7pPr lvl="6" algn="ctr">
              <a:lnSpc>
                <a:spcPct val="100000"/>
              </a:lnSpc>
              <a:spcBef>
                <a:spcPts val="0"/>
              </a:spcBef>
              <a:spcAft>
                <a:spcPts val="0"/>
              </a:spcAft>
              <a:buSzPts val="6800"/>
              <a:buNone/>
              <a:defRPr sz="6800"/>
            </a:lvl7pPr>
            <a:lvl8pPr lvl="7" algn="ctr">
              <a:lnSpc>
                <a:spcPct val="100000"/>
              </a:lnSpc>
              <a:spcBef>
                <a:spcPts val="0"/>
              </a:spcBef>
              <a:spcAft>
                <a:spcPts val="0"/>
              </a:spcAft>
              <a:buSzPts val="6800"/>
              <a:buNone/>
              <a:defRPr sz="6800"/>
            </a:lvl8pPr>
            <a:lvl9pPr lvl="8" algn="ctr">
              <a:lnSpc>
                <a:spcPct val="100000"/>
              </a:lnSpc>
              <a:spcBef>
                <a:spcPts val="0"/>
              </a:spcBef>
              <a:spcAft>
                <a:spcPts val="0"/>
              </a:spcAft>
              <a:buSzPts val="6800"/>
              <a:buNone/>
              <a:defRPr sz="6800"/>
            </a:lvl9pPr>
          </a:lstStyle>
          <a:p>
            <a:endParaRPr/>
          </a:p>
        </p:txBody>
      </p:sp>
      <p:sp>
        <p:nvSpPr>
          <p:cNvPr id="30" name="Google Shape;30;g272f37551c5_0_88"/>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272f37551c5_0_91"/>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33" name="Google Shape;33;g272f37551c5_0_91"/>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SzPts val="3400"/>
              <a:buChar char="●"/>
              <a:defRPr/>
            </a:lvl1pPr>
            <a:lvl2pPr marL="914400" lvl="1" indent="-400050" algn="l">
              <a:lnSpc>
                <a:spcPct val="115000"/>
              </a:lnSpc>
              <a:spcBef>
                <a:spcPts val="0"/>
              </a:spcBef>
              <a:spcAft>
                <a:spcPts val="0"/>
              </a:spcAft>
              <a:buSzPts val="2700"/>
              <a:buChar char="○"/>
              <a:defRPr/>
            </a:lvl2pPr>
            <a:lvl3pPr marL="1371600" lvl="2" indent="-400050" algn="l">
              <a:lnSpc>
                <a:spcPct val="115000"/>
              </a:lnSpc>
              <a:spcBef>
                <a:spcPts val="0"/>
              </a:spcBef>
              <a:spcAft>
                <a:spcPts val="0"/>
              </a:spcAft>
              <a:buSzPts val="2700"/>
              <a:buChar char="■"/>
              <a:defRPr/>
            </a:lvl3pPr>
            <a:lvl4pPr marL="1828800" lvl="3" indent="-400050" algn="l">
              <a:lnSpc>
                <a:spcPct val="115000"/>
              </a:lnSpc>
              <a:spcBef>
                <a:spcPts val="0"/>
              </a:spcBef>
              <a:spcAft>
                <a:spcPts val="0"/>
              </a:spcAft>
              <a:buSzPts val="2700"/>
              <a:buChar char="●"/>
              <a:defRPr/>
            </a:lvl4pPr>
            <a:lvl5pPr marL="2286000" lvl="4" indent="-400050" algn="l">
              <a:lnSpc>
                <a:spcPct val="115000"/>
              </a:lnSpc>
              <a:spcBef>
                <a:spcPts val="0"/>
              </a:spcBef>
              <a:spcAft>
                <a:spcPts val="0"/>
              </a:spcAft>
              <a:buSzPts val="2700"/>
              <a:buChar char="○"/>
              <a:defRPr/>
            </a:lvl5pPr>
            <a:lvl6pPr marL="2743200" lvl="5" indent="-400050" algn="l">
              <a:lnSpc>
                <a:spcPct val="115000"/>
              </a:lnSpc>
              <a:spcBef>
                <a:spcPts val="0"/>
              </a:spcBef>
              <a:spcAft>
                <a:spcPts val="0"/>
              </a:spcAft>
              <a:buSzPts val="2700"/>
              <a:buChar char="■"/>
              <a:defRPr/>
            </a:lvl6pPr>
            <a:lvl7pPr marL="3200400" lvl="6" indent="-400050" algn="l">
              <a:lnSpc>
                <a:spcPct val="115000"/>
              </a:lnSpc>
              <a:spcBef>
                <a:spcPts val="0"/>
              </a:spcBef>
              <a:spcAft>
                <a:spcPts val="0"/>
              </a:spcAft>
              <a:buSzPts val="2700"/>
              <a:buChar char="●"/>
              <a:defRPr/>
            </a:lvl7pPr>
            <a:lvl8pPr marL="3657600" lvl="7" indent="-400050" algn="l">
              <a:lnSpc>
                <a:spcPct val="115000"/>
              </a:lnSpc>
              <a:spcBef>
                <a:spcPts val="0"/>
              </a:spcBef>
              <a:spcAft>
                <a:spcPts val="0"/>
              </a:spcAft>
              <a:buSzPts val="2700"/>
              <a:buChar char="○"/>
              <a:defRPr/>
            </a:lvl8pPr>
            <a:lvl9pPr marL="4114800" lvl="8" indent="-400050" algn="l">
              <a:lnSpc>
                <a:spcPct val="115000"/>
              </a:lnSpc>
              <a:spcBef>
                <a:spcPts val="0"/>
              </a:spcBef>
              <a:spcAft>
                <a:spcPts val="0"/>
              </a:spcAft>
              <a:buSzPts val="2700"/>
              <a:buChar char="■"/>
              <a:defRPr/>
            </a:lvl9pPr>
          </a:lstStyle>
          <a:p>
            <a:endParaRPr/>
          </a:p>
        </p:txBody>
      </p:sp>
      <p:sp>
        <p:nvSpPr>
          <p:cNvPr id="34" name="Google Shape;34;g272f37551c5_0_9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35" name="Google Shape;35;g272f37551c5_0_91"/>
          <p:cNvPicPr preferRelativeResize="0"/>
          <p:nvPr/>
        </p:nvPicPr>
        <p:blipFill rotWithShape="1">
          <a:blip r:embed="rId2">
            <a:alphaModFix/>
          </a:blip>
          <a:srcRect/>
          <a:stretch/>
        </p:blipFill>
        <p:spPr>
          <a:xfrm>
            <a:off x="591092" y="566803"/>
            <a:ext cx="5549370" cy="45506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lue BG">
  <p:cSld name="TITLE_AND_BODY_1">
    <p:bg>
      <p:bgPr>
        <a:solidFill>
          <a:schemeClr val="dk1"/>
        </a:solidFill>
        <a:effectLst/>
      </p:bgPr>
    </p:bg>
    <p:spTree>
      <p:nvGrpSpPr>
        <p:cNvPr id="1" name="Shape 36"/>
        <p:cNvGrpSpPr/>
        <p:nvPr/>
      </p:nvGrpSpPr>
      <p:grpSpPr>
        <a:xfrm>
          <a:off x="0" y="0"/>
          <a:ext cx="0" cy="0"/>
          <a:chOff x="0" y="0"/>
          <a:chExt cx="0" cy="0"/>
        </a:xfrm>
      </p:grpSpPr>
      <p:sp>
        <p:nvSpPr>
          <p:cNvPr id="37" name="Google Shape;37;g272f37551c5_0_96"/>
          <p:cNvSpPr txBox="1">
            <a:spLocks noGrp="1"/>
          </p:cNvSpPr>
          <p:nvPr>
            <p:ph type="title"/>
          </p:nvPr>
        </p:nvSpPr>
        <p:spPr>
          <a:xfrm>
            <a:off x="591093" y="1277393"/>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Clr>
                <a:srgbClr val="FFFFFF"/>
              </a:buClr>
              <a:buSzPts val="5300"/>
              <a:buNone/>
              <a:defRPr>
                <a:solidFill>
                  <a:srgbClr val="FFFFFF"/>
                </a:solidFill>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38" name="Google Shape;38;g272f37551c5_0_96"/>
          <p:cNvSpPr txBox="1">
            <a:spLocks noGrp="1"/>
          </p:cNvSpPr>
          <p:nvPr>
            <p:ph type="body" idx="1"/>
          </p:nvPr>
        </p:nvSpPr>
        <p:spPr>
          <a:xfrm>
            <a:off x="591093" y="2618927"/>
            <a:ext cx="16158000" cy="6478500"/>
          </a:xfrm>
          <a:prstGeom prst="rect">
            <a:avLst/>
          </a:prstGeom>
          <a:noFill/>
          <a:ln>
            <a:noFill/>
          </a:ln>
        </p:spPr>
        <p:txBody>
          <a:bodyPr spcFirstLastPara="1" wrap="square" lIns="173375" tIns="173375" rIns="173375" bIns="173375" anchor="t" anchorCtr="0">
            <a:normAutofit/>
          </a:bodyPr>
          <a:lstStyle>
            <a:lvl1pPr marL="457200" lvl="0" indent="-444500" algn="l">
              <a:lnSpc>
                <a:spcPct val="115000"/>
              </a:lnSpc>
              <a:spcBef>
                <a:spcPts val="0"/>
              </a:spcBef>
              <a:spcAft>
                <a:spcPts val="0"/>
              </a:spcAft>
              <a:buClr>
                <a:srgbClr val="FFFFFF"/>
              </a:buClr>
              <a:buSzPts val="3400"/>
              <a:buChar char="●"/>
              <a:defRPr>
                <a:solidFill>
                  <a:srgbClr val="FFFFFF"/>
                </a:solidFill>
              </a:defRPr>
            </a:lvl1pPr>
            <a:lvl2pPr marL="914400" lvl="1" indent="-400050" algn="l">
              <a:lnSpc>
                <a:spcPct val="115000"/>
              </a:lnSpc>
              <a:spcBef>
                <a:spcPts val="0"/>
              </a:spcBef>
              <a:spcAft>
                <a:spcPts val="0"/>
              </a:spcAft>
              <a:buClr>
                <a:srgbClr val="FFFFFF"/>
              </a:buClr>
              <a:buSzPts val="2700"/>
              <a:buChar char="○"/>
              <a:defRPr>
                <a:solidFill>
                  <a:srgbClr val="FFFFFF"/>
                </a:solidFill>
              </a:defRPr>
            </a:lvl2pPr>
            <a:lvl3pPr marL="1371600" lvl="2" indent="-400050" algn="l">
              <a:lnSpc>
                <a:spcPct val="115000"/>
              </a:lnSpc>
              <a:spcBef>
                <a:spcPts val="0"/>
              </a:spcBef>
              <a:spcAft>
                <a:spcPts val="0"/>
              </a:spcAft>
              <a:buClr>
                <a:srgbClr val="FFFFFF"/>
              </a:buClr>
              <a:buSzPts val="2700"/>
              <a:buChar char="■"/>
              <a:defRPr>
                <a:solidFill>
                  <a:srgbClr val="FFFFFF"/>
                </a:solidFill>
              </a:defRPr>
            </a:lvl3pPr>
            <a:lvl4pPr marL="1828800" lvl="3" indent="-400050" algn="l">
              <a:lnSpc>
                <a:spcPct val="115000"/>
              </a:lnSpc>
              <a:spcBef>
                <a:spcPts val="0"/>
              </a:spcBef>
              <a:spcAft>
                <a:spcPts val="0"/>
              </a:spcAft>
              <a:buClr>
                <a:srgbClr val="FFFFFF"/>
              </a:buClr>
              <a:buSzPts val="2700"/>
              <a:buChar char="●"/>
              <a:defRPr>
                <a:solidFill>
                  <a:srgbClr val="FFFFFF"/>
                </a:solidFill>
              </a:defRPr>
            </a:lvl4pPr>
            <a:lvl5pPr marL="2286000" lvl="4" indent="-400050" algn="l">
              <a:lnSpc>
                <a:spcPct val="115000"/>
              </a:lnSpc>
              <a:spcBef>
                <a:spcPts val="0"/>
              </a:spcBef>
              <a:spcAft>
                <a:spcPts val="0"/>
              </a:spcAft>
              <a:buClr>
                <a:srgbClr val="FFFFFF"/>
              </a:buClr>
              <a:buSzPts val="2700"/>
              <a:buChar char="○"/>
              <a:defRPr>
                <a:solidFill>
                  <a:srgbClr val="FFFFFF"/>
                </a:solidFill>
              </a:defRPr>
            </a:lvl5pPr>
            <a:lvl6pPr marL="2743200" lvl="5" indent="-400050" algn="l">
              <a:lnSpc>
                <a:spcPct val="115000"/>
              </a:lnSpc>
              <a:spcBef>
                <a:spcPts val="0"/>
              </a:spcBef>
              <a:spcAft>
                <a:spcPts val="0"/>
              </a:spcAft>
              <a:buClr>
                <a:srgbClr val="FFFFFF"/>
              </a:buClr>
              <a:buSzPts val="2700"/>
              <a:buChar char="■"/>
              <a:defRPr>
                <a:solidFill>
                  <a:srgbClr val="FFFFFF"/>
                </a:solidFill>
              </a:defRPr>
            </a:lvl6pPr>
            <a:lvl7pPr marL="3200400" lvl="6" indent="-400050" algn="l">
              <a:lnSpc>
                <a:spcPct val="115000"/>
              </a:lnSpc>
              <a:spcBef>
                <a:spcPts val="0"/>
              </a:spcBef>
              <a:spcAft>
                <a:spcPts val="0"/>
              </a:spcAft>
              <a:buClr>
                <a:srgbClr val="FFFFFF"/>
              </a:buClr>
              <a:buSzPts val="2700"/>
              <a:buChar char="●"/>
              <a:defRPr>
                <a:solidFill>
                  <a:srgbClr val="FFFFFF"/>
                </a:solidFill>
              </a:defRPr>
            </a:lvl7pPr>
            <a:lvl8pPr marL="3657600" lvl="7" indent="-400050" algn="l">
              <a:lnSpc>
                <a:spcPct val="115000"/>
              </a:lnSpc>
              <a:spcBef>
                <a:spcPts val="0"/>
              </a:spcBef>
              <a:spcAft>
                <a:spcPts val="0"/>
              </a:spcAft>
              <a:buClr>
                <a:srgbClr val="FFFFFF"/>
              </a:buClr>
              <a:buSzPts val="2700"/>
              <a:buChar char="○"/>
              <a:defRPr>
                <a:solidFill>
                  <a:srgbClr val="FFFFFF"/>
                </a:solidFill>
              </a:defRPr>
            </a:lvl8pPr>
            <a:lvl9pPr marL="4114800" lvl="8" indent="-400050" algn="l">
              <a:lnSpc>
                <a:spcPct val="115000"/>
              </a:lnSpc>
              <a:spcBef>
                <a:spcPts val="0"/>
              </a:spcBef>
              <a:spcAft>
                <a:spcPts val="0"/>
              </a:spcAft>
              <a:buClr>
                <a:srgbClr val="FFFFFF"/>
              </a:buClr>
              <a:buSzPts val="2700"/>
              <a:buChar char="■"/>
              <a:defRPr>
                <a:solidFill>
                  <a:srgbClr val="FFFFFF"/>
                </a:solidFill>
              </a:defRPr>
            </a:lvl9pPr>
          </a:lstStyle>
          <a:p>
            <a:endParaRPr/>
          </a:p>
        </p:txBody>
      </p:sp>
      <p:sp>
        <p:nvSpPr>
          <p:cNvPr id="39" name="Google Shape;39;g272f37551c5_0_96"/>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pic>
        <p:nvPicPr>
          <p:cNvPr id="40" name="Google Shape;40;g272f37551c5_0_96"/>
          <p:cNvPicPr preferRelativeResize="0"/>
          <p:nvPr/>
        </p:nvPicPr>
        <p:blipFill rotWithShape="1">
          <a:blip r:embed="rId2">
            <a:alphaModFix/>
          </a:blip>
          <a:srcRect/>
          <a:stretch/>
        </p:blipFill>
        <p:spPr>
          <a:xfrm>
            <a:off x="766411" y="622021"/>
            <a:ext cx="5738902" cy="47059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g272f37551c5_0_101"/>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lvl="0" algn="l">
              <a:lnSpc>
                <a:spcPct val="100000"/>
              </a:lnSpc>
              <a:spcBef>
                <a:spcPts val="0"/>
              </a:spcBef>
              <a:spcAft>
                <a:spcPts val="0"/>
              </a:spcAft>
              <a:buSzPts val="5300"/>
              <a:buNone/>
              <a:defRPr/>
            </a:lvl1pPr>
            <a:lvl2pPr lvl="1" algn="l">
              <a:lnSpc>
                <a:spcPct val="100000"/>
              </a:lnSpc>
              <a:spcBef>
                <a:spcPts val="0"/>
              </a:spcBef>
              <a:spcAft>
                <a:spcPts val="0"/>
              </a:spcAft>
              <a:buSzPts val="5300"/>
              <a:buNone/>
              <a:defRPr/>
            </a:lvl2pPr>
            <a:lvl3pPr lvl="2" algn="l">
              <a:lnSpc>
                <a:spcPct val="100000"/>
              </a:lnSpc>
              <a:spcBef>
                <a:spcPts val="0"/>
              </a:spcBef>
              <a:spcAft>
                <a:spcPts val="0"/>
              </a:spcAft>
              <a:buSzPts val="5300"/>
              <a:buNone/>
              <a:defRPr/>
            </a:lvl3pPr>
            <a:lvl4pPr lvl="3" algn="l">
              <a:lnSpc>
                <a:spcPct val="100000"/>
              </a:lnSpc>
              <a:spcBef>
                <a:spcPts val="0"/>
              </a:spcBef>
              <a:spcAft>
                <a:spcPts val="0"/>
              </a:spcAft>
              <a:buSzPts val="5300"/>
              <a:buNone/>
              <a:defRPr/>
            </a:lvl4pPr>
            <a:lvl5pPr lvl="4" algn="l">
              <a:lnSpc>
                <a:spcPct val="100000"/>
              </a:lnSpc>
              <a:spcBef>
                <a:spcPts val="0"/>
              </a:spcBef>
              <a:spcAft>
                <a:spcPts val="0"/>
              </a:spcAft>
              <a:buSzPts val="5300"/>
              <a:buNone/>
              <a:defRPr/>
            </a:lvl5pPr>
            <a:lvl6pPr lvl="5" algn="l">
              <a:lnSpc>
                <a:spcPct val="100000"/>
              </a:lnSpc>
              <a:spcBef>
                <a:spcPts val="0"/>
              </a:spcBef>
              <a:spcAft>
                <a:spcPts val="0"/>
              </a:spcAft>
              <a:buSzPts val="5300"/>
              <a:buNone/>
              <a:defRPr/>
            </a:lvl6pPr>
            <a:lvl7pPr lvl="6" algn="l">
              <a:lnSpc>
                <a:spcPct val="100000"/>
              </a:lnSpc>
              <a:spcBef>
                <a:spcPts val="0"/>
              </a:spcBef>
              <a:spcAft>
                <a:spcPts val="0"/>
              </a:spcAft>
              <a:buSzPts val="5300"/>
              <a:buNone/>
              <a:defRPr/>
            </a:lvl7pPr>
            <a:lvl8pPr lvl="7" algn="l">
              <a:lnSpc>
                <a:spcPct val="100000"/>
              </a:lnSpc>
              <a:spcBef>
                <a:spcPts val="0"/>
              </a:spcBef>
              <a:spcAft>
                <a:spcPts val="0"/>
              </a:spcAft>
              <a:buSzPts val="5300"/>
              <a:buNone/>
              <a:defRPr/>
            </a:lvl8pPr>
            <a:lvl9pPr lvl="8" algn="l">
              <a:lnSpc>
                <a:spcPct val="100000"/>
              </a:lnSpc>
              <a:spcBef>
                <a:spcPts val="0"/>
              </a:spcBef>
              <a:spcAft>
                <a:spcPts val="0"/>
              </a:spcAft>
              <a:buSzPts val="5300"/>
              <a:buNone/>
              <a:defRPr/>
            </a:lvl9pPr>
          </a:lstStyle>
          <a:p>
            <a:endParaRPr/>
          </a:p>
        </p:txBody>
      </p:sp>
      <p:sp>
        <p:nvSpPr>
          <p:cNvPr id="43" name="Google Shape;43;g272f37551c5_0_101"/>
          <p:cNvSpPr txBox="1">
            <a:spLocks noGrp="1"/>
          </p:cNvSpPr>
          <p:nvPr>
            <p:ph type="body" idx="1"/>
          </p:nvPr>
        </p:nvSpPr>
        <p:spPr>
          <a:xfrm>
            <a:off x="591093" y="2185434"/>
            <a:ext cx="7585200" cy="6478500"/>
          </a:xfrm>
          <a:prstGeom prst="rect">
            <a:avLst/>
          </a:prstGeom>
          <a:noFill/>
          <a:ln>
            <a:noFill/>
          </a:ln>
        </p:spPr>
        <p:txBody>
          <a:bodyPr spcFirstLastPara="1" wrap="square" lIns="173375" tIns="173375" rIns="173375" bIns="173375" anchor="t" anchorCtr="0">
            <a:normAutofit/>
          </a:bodyPr>
          <a:lstStyle>
            <a:lvl1pPr marL="457200" lvl="0" indent="-400050" algn="l">
              <a:lnSpc>
                <a:spcPct val="115000"/>
              </a:lnSpc>
              <a:spcBef>
                <a:spcPts val="0"/>
              </a:spcBef>
              <a:spcAft>
                <a:spcPts val="0"/>
              </a:spcAft>
              <a:buSzPts val="2700"/>
              <a:buChar char="●"/>
              <a:defRPr sz="27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44" name="Google Shape;44;g272f37551c5_0_101"/>
          <p:cNvSpPr txBox="1">
            <a:spLocks noGrp="1"/>
          </p:cNvSpPr>
          <p:nvPr>
            <p:ph type="body" idx="2"/>
          </p:nvPr>
        </p:nvSpPr>
        <p:spPr>
          <a:xfrm>
            <a:off x="9163935" y="2185434"/>
            <a:ext cx="7585200" cy="6478500"/>
          </a:xfrm>
          <a:prstGeom prst="rect">
            <a:avLst/>
          </a:prstGeom>
          <a:noFill/>
          <a:ln>
            <a:noFill/>
          </a:ln>
        </p:spPr>
        <p:txBody>
          <a:bodyPr spcFirstLastPara="1" wrap="square" lIns="173375" tIns="173375" rIns="173375" bIns="173375" anchor="t" anchorCtr="0">
            <a:normAutofit/>
          </a:bodyPr>
          <a:lstStyle>
            <a:lvl1pPr marL="457200" lvl="0" indent="-400050" algn="l">
              <a:lnSpc>
                <a:spcPct val="115000"/>
              </a:lnSpc>
              <a:spcBef>
                <a:spcPts val="0"/>
              </a:spcBef>
              <a:spcAft>
                <a:spcPts val="0"/>
              </a:spcAft>
              <a:buSzPts val="2700"/>
              <a:buChar char="●"/>
              <a:defRPr sz="2700"/>
            </a:lvl1pPr>
            <a:lvl2pPr marL="914400" lvl="1" indent="-374650" algn="l">
              <a:lnSpc>
                <a:spcPct val="115000"/>
              </a:lnSpc>
              <a:spcBef>
                <a:spcPts val="0"/>
              </a:spcBef>
              <a:spcAft>
                <a:spcPts val="0"/>
              </a:spcAft>
              <a:buSzPts val="2300"/>
              <a:buChar char="○"/>
              <a:defRPr sz="2300"/>
            </a:lvl2pPr>
            <a:lvl3pPr marL="1371600" lvl="2" indent="-374650" algn="l">
              <a:lnSpc>
                <a:spcPct val="115000"/>
              </a:lnSpc>
              <a:spcBef>
                <a:spcPts val="0"/>
              </a:spcBef>
              <a:spcAft>
                <a:spcPts val="0"/>
              </a:spcAft>
              <a:buSzPts val="2300"/>
              <a:buChar char="■"/>
              <a:defRPr sz="2300"/>
            </a:lvl3pPr>
            <a:lvl4pPr marL="1828800" lvl="3" indent="-374650" algn="l">
              <a:lnSpc>
                <a:spcPct val="115000"/>
              </a:lnSpc>
              <a:spcBef>
                <a:spcPts val="0"/>
              </a:spcBef>
              <a:spcAft>
                <a:spcPts val="0"/>
              </a:spcAft>
              <a:buSzPts val="2300"/>
              <a:buChar char="●"/>
              <a:defRPr sz="2300"/>
            </a:lvl4pPr>
            <a:lvl5pPr marL="2286000" lvl="4" indent="-374650" algn="l">
              <a:lnSpc>
                <a:spcPct val="115000"/>
              </a:lnSpc>
              <a:spcBef>
                <a:spcPts val="0"/>
              </a:spcBef>
              <a:spcAft>
                <a:spcPts val="0"/>
              </a:spcAft>
              <a:buSzPts val="2300"/>
              <a:buChar char="○"/>
              <a:defRPr sz="2300"/>
            </a:lvl5pPr>
            <a:lvl6pPr marL="2743200" lvl="5" indent="-374650" algn="l">
              <a:lnSpc>
                <a:spcPct val="115000"/>
              </a:lnSpc>
              <a:spcBef>
                <a:spcPts val="0"/>
              </a:spcBef>
              <a:spcAft>
                <a:spcPts val="0"/>
              </a:spcAft>
              <a:buSzPts val="2300"/>
              <a:buChar char="■"/>
              <a:defRPr sz="2300"/>
            </a:lvl6pPr>
            <a:lvl7pPr marL="3200400" lvl="6" indent="-374650" algn="l">
              <a:lnSpc>
                <a:spcPct val="115000"/>
              </a:lnSpc>
              <a:spcBef>
                <a:spcPts val="0"/>
              </a:spcBef>
              <a:spcAft>
                <a:spcPts val="0"/>
              </a:spcAft>
              <a:buSzPts val="2300"/>
              <a:buChar char="●"/>
              <a:defRPr sz="2300"/>
            </a:lvl7pPr>
            <a:lvl8pPr marL="3657600" lvl="7" indent="-374650" algn="l">
              <a:lnSpc>
                <a:spcPct val="115000"/>
              </a:lnSpc>
              <a:spcBef>
                <a:spcPts val="0"/>
              </a:spcBef>
              <a:spcAft>
                <a:spcPts val="0"/>
              </a:spcAft>
              <a:buSzPts val="2300"/>
              <a:buChar char="○"/>
              <a:defRPr sz="2300"/>
            </a:lvl8pPr>
            <a:lvl9pPr marL="4114800" lvl="8" indent="-374650" algn="l">
              <a:lnSpc>
                <a:spcPct val="115000"/>
              </a:lnSpc>
              <a:spcBef>
                <a:spcPts val="0"/>
              </a:spcBef>
              <a:spcAft>
                <a:spcPts val="0"/>
              </a:spcAft>
              <a:buSzPts val="2300"/>
              <a:buChar char="■"/>
              <a:defRPr sz="2300"/>
            </a:lvl9pPr>
          </a:lstStyle>
          <a:p>
            <a:endParaRPr/>
          </a:p>
        </p:txBody>
      </p:sp>
      <p:sp>
        <p:nvSpPr>
          <p:cNvPr id="45" name="Google Shape;45;g272f37551c5_0_101"/>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272f37551c5_0_80"/>
          <p:cNvSpPr txBox="1">
            <a:spLocks noGrp="1"/>
          </p:cNvSpPr>
          <p:nvPr>
            <p:ph type="title"/>
          </p:nvPr>
        </p:nvSpPr>
        <p:spPr>
          <a:xfrm>
            <a:off x="591093" y="843899"/>
            <a:ext cx="16158000" cy="1086000"/>
          </a:xfrm>
          <a:prstGeom prst="rect">
            <a:avLst/>
          </a:prstGeom>
          <a:noFill/>
          <a:ln>
            <a:noFill/>
          </a:ln>
        </p:spPr>
        <p:txBody>
          <a:bodyPr spcFirstLastPara="1" wrap="square" lIns="173375" tIns="173375" rIns="173375" bIns="173375" anchor="t" anchorCtr="0">
            <a:noAutofit/>
          </a:bodyPr>
          <a:lstStyle>
            <a:lvl1pPr marR="0" lvl="0" algn="l" rtl="0">
              <a:lnSpc>
                <a:spcPct val="100000"/>
              </a:lnSpc>
              <a:spcBef>
                <a:spcPts val="0"/>
              </a:spcBef>
              <a:spcAft>
                <a:spcPts val="0"/>
              </a:spcAft>
              <a:buClr>
                <a:schemeClr val="dk1"/>
              </a:buClr>
              <a:buSzPts val="5300"/>
              <a:buFont typeface="Montserrat"/>
              <a:buNone/>
              <a:defRPr sz="5300" b="1"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300"/>
              <a:buFont typeface="Arial"/>
              <a:buNone/>
              <a:defRPr sz="5300" b="0" i="0" u="none" strike="noStrike" cap="none">
                <a:solidFill>
                  <a:schemeClr val="dk1"/>
                </a:solidFill>
                <a:latin typeface="Arial"/>
                <a:ea typeface="Arial"/>
                <a:cs typeface="Arial"/>
                <a:sym typeface="Arial"/>
              </a:defRPr>
            </a:lvl9pPr>
          </a:lstStyle>
          <a:p>
            <a:endParaRPr/>
          </a:p>
        </p:txBody>
      </p:sp>
      <p:sp>
        <p:nvSpPr>
          <p:cNvPr id="7" name="Google Shape;7;g272f37551c5_0_80"/>
          <p:cNvSpPr txBox="1">
            <a:spLocks noGrp="1"/>
          </p:cNvSpPr>
          <p:nvPr>
            <p:ph type="body" idx="1"/>
          </p:nvPr>
        </p:nvSpPr>
        <p:spPr>
          <a:xfrm>
            <a:off x="591093" y="2185434"/>
            <a:ext cx="16158000" cy="6478500"/>
          </a:xfrm>
          <a:prstGeom prst="rect">
            <a:avLst/>
          </a:prstGeom>
          <a:noFill/>
          <a:ln>
            <a:noFill/>
          </a:ln>
        </p:spPr>
        <p:txBody>
          <a:bodyPr spcFirstLastPara="1" wrap="square" lIns="173375" tIns="173375" rIns="173375" bIns="173375" anchor="t" anchorCtr="0">
            <a:normAutofit/>
          </a:bodyPr>
          <a:lstStyle>
            <a:lvl1pPr marL="457200" marR="0" lvl="0" indent="-444500" algn="l" rtl="0">
              <a:lnSpc>
                <a:spcPct val="115000"/>
              </a:lnSpc>
              <a:spcBef>
                <a:spcPts val="0"/>
              </a:spcBef>
              <a:spcAft>
                <a:spcPts val="0"/>
              </a:spcAft>
              <a:buClr>
                <a:schemeClr val="dk2"/>
              </a:buClr>
              <a:buSzPts val="3400"/>
              <a:buFont typeface="Montserrat"/>
              <a:buChar char="●"/>
              <a:defRPr sz="3400" b="0" i="0" u="none" strike="noStrike" cap="none">
                <a:solidFill>
                  <a:schemeClr val="dk2"/>
                </a:solidFill>
                <a:latin typeface="Montserrat"/>
                <a:ea typeface="Montserrat"/>
                <a:cs typeface="Montserrat"/>
                <a:sym typeface="Montserrat"/>
              </a:defRPr>
            </a:lvl1pPr>
            <a:lvl2pPr marL="914400" marR="0" lvl="1"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2pPr>
            <a:lvl3pPr marL="1371600" marR="0" lvl="2"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3pPr>
            <a:lvl4pPr marL="1828800" marR="0" lvl="3"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4pPr>
            <a:lvl5pPr marL="2286000" marR="0" lvl="4"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5pPr>
            <a:lvl6pPr marL="2743200" marR="0" lvl="5"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6pPr>
            <a:lvl7pPr marL="3200400" marR="0" lvl="6"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7pPr>
            <a:lvl8pPr marL="3657600" marR="0" lvl="7"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8pPr>
            <a:lvl9pPr marL="4114800" marR="0" lvl="8" indent="-400050" algn="l" rtl="0">
              <a:lnSpc>
                <a:spcPct val="115000"/>
              </a:lnSpc>
              <a:spcBef>
                <a:spcPts val="0"/>
              </a:spcBef>
              <a:spcAft>
                <a:spcPts val="0"/>
              </a:spcAft>
              <a:buClr>
                <a:schemeClr val="dk2"/>
              </a:buClr>
              <a:buSzPts val="2700"/>
              <a:buFont typeface="Montserrat"/>
              <a:buChar char="■"/>
              <a:defRPr sz="2700" b="0" i="0" u="none" strike="noStrike" cap="none">
                <a:solidFill>
                  <a:schemeClr val="dk2"/>
                </a:solidFill>
                <a:latin typeface="Montserrat"/>
                <a:ea typeface="Montserrat"/>
                <a:cs typeface="Montserrat"/>
                <a:sym typeface="Montserrat"/>
              </a:defRPr>
            </a:lvl9pPr>
          </a:lstStyle>
          <a:p>
            <a:endParaRPr/>
          </a:p>
        </p:txBody>
      </p:sp>
      <p:sp>
        <p:nvSpPr>
          <p:cNvPr id="8" name="Google Shape;8;g272f37551c5_0_80"/>
          <p:cNvSpPr txBox="1">
            <a:spLocks noGrp="1"/>
          </p:cNvSpPr>
          <p:nvPr>
            <p:ph type="sldNum" idx="12"/>
          </p:nvPr>
        </p:nvSpPr>
        <p:spPr>
          <a:xfrm>
            <a:off x="16066769" y="8842841"/>
            <a:ext cx="1040400" cy="746400"/>
          </a:xfrm>
          <a:prstGeom prst="rect">
            <a:avLst/>
          </a:prstGeom>
          <a:noFill/>
          <a:ln>
            <a:noFill/>
          </a:ln>
        </p:spPr>
        <p:txBody>
          <a:bodyPr spcFirstLastPara="1" wrap="square" lIns="173375" tIns="173375" rIns="173375" bIns="173375" anchor="ctr" anchorCtr="0">
            <a:normAutofit/>
          </a:bodyPr>
          <a:lstStyle>
            <a:lvl1pPr marL="0" marR="0" lvl="0"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900"/>
              <a:buFont typeface="Arial"/>
              <a:buNone/>
              <a:defRPr sz="19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g272f37551c5_0_74" title="Photo Collage"/>
          <p:cNvPicPr preferRelativeResize="0"/>
          <p:nvPr/>
        </p:nvPicPr>
        <p:blipFill rotWithShape="1">
          <a:blip r:embed="rId3">
            <a:alphaModFix/>
          </a:blip>
          <a:srcRect/>
          <a:stretch/>
        </p:blipFill>
        <p:spPr>
          <a:xfrm>
            <a:off x="0" y="0"/>
            <a:ext cx="17339731" cy="9753610"/>
          </a:xfrm>
          <a:prstGeom prst="rect">
            <a:avLst/>
          </a:prstGeom>
          <a:noFill/>
          <a:ln>
            <a:noFill/>
          </a:ln>
        </p:spPr>
      </p:pic>
      <p:pic>
        <p:nvPicPr>
          <p:cNvPr id="81" name="Google Shape;81;g272f37551c5_0_74"/>
          <p:cNvPicPr preferRelativeResize="0"/>
          <p:nvPr/>
        </p:nvPicPr>
        <p:blipFill rotWithShape="1">
          <a:blip r:embed="rId4">
            <a:alphaModFix/>
          </a:blip>
          <a:srcRect/>
          <a:stretch/>
        </p:blipFill>
        <p:spPr>
          <a:xfrm>
            <a:off x="1180717" y="2816190"/>
            <a:ext cx="15015443" cy="1231265"/>
          </a:xfrm>
          <a:prstGeom prst="rect">
            <a:avLst/>
          </a:prstGeom>
          <a:noFill/>
          <a:ln>
            <a:noFill/>
          </a:ln>
        </p:spPr>
      </p:pic>
      <p:sp>
        <p:nvSpPr>
          <p:cNvPr id="82" name="Google Shape;82;g272f37551c5_0_74"/>
          <p:cNvSpPr txBox="1">
            <a:spLocks noGrp="1"/>
          </p:cNvSpPr>
          <p:nvPr>
            <p:ph type="title" idx="4294967295"/>
          </p:nvPr>
        </p:nvSpPr>
        <p:spPr>
          <a:xfrm>
            <a:off x="0" y="4894388"/>
            <a:ext cx="17340300" cy="1416600"/>
          </a:xfrm>
          <a:prstGeom prst="rect">
            <a:avLst/>
          </a:prstGeom>
          <a:noFill/>
          <a:ln>
            <a:noFill/>
          </a:ln>
        </p:spPr>
        <p:txBody>
          <a:bodyPr spcFirstLastPara="1" wrap="square" lIns="173375" tIns="173375" rIns="173375" bIns="173375" anchor="t" anchorCtr="0">
            <a:noAutofit/>
          </a:bodyPr>
          <a:lstStyle/>
          <a:p>
            <a:pPr marL="0" lvl="0" indent="0" algn="ctr" rtl="0">
              <a:lnSpc>
                <a:spcPct val="100000"/>
              </a:lnSpc>
              <a:spcBef>
                <a:spcPts val="0"/>
              </a:spcBef>
              <a:spcAft>
                <a:spcPts val="0"/>
              </a:spcAft>
              <a:buClr>
                <a:srgbClr val="000000"/>
              </a:buClr>
              <a:buSzPts val="5300"/>
              <a:buFont typeface="Arial"/>
              <a:buNone/>
            </a:pPr>
            <a:r>
              <a:rPr lang="en-US" sz="5700">
                <a:solidFill>
                  <a:srgbClr val="FFFFFF"/>
                </a:solidFill>
              </a:rPr>
              <a:t>Implementation of Socially Responsible Licensing Principles</a:t>
            </a:r>
            <a:endParaRPr sz="5700">
              <a:solidFill>
                <a:srgbClr val="FFFFFF"/>
              </a:solidFill>
            </a:endParaRPr>
          </a:p>
          <a:p>
            <a:pPr marL="0" lvl="0" indent="0" algn="l" rtl="0">
              <a:lnSpc>
                <a:spcPct val="100000"/>
              </a:lnSpc>
              <a:spcBef>
                <a:spcPts val="0"/>
              </a:spcBef>
              <a:spcAft>
                <a:spcPts val="0"/>
              </a:spcAft>
              <a:buClr>
                <a:srgbClr val="000000"/>
              </a:buClr>
              <a:buSzPts val="5300"/>
              <a:buFont typeface="Arial"/>
              <a:buNone/>
            </a:pPr>
            <a:endParaRPr sz="510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n-US" sz="3300">
                <a:solidFill>
                  <a:srgbClr val="FFFFFF"/>
                </a:solidFill>
              </a:rPr>
              <a:t>Bryce Pilz</a:t>
            </a:r>
            <a:endParaRPr sz="330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n-US" sz="3300" b="0">
                <a:solidFill>
                  <a:srgbClr val="FFFFFF"/>
                </a:solidFill>
              </a:rPr>
              <a:t>Assistant Vice President for Research -</a:t>
            </a: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r>
              <a:rPr lang="en-US" sz="3300" b="0">
                <a:solidFill>
                  <a:srgbClr val="FFFFFF"/>
                </a:solidFill>
              </a:rPr>
              <a:t>Licensing &amp; Strategic Alliances</a:t>
            </a: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endParaRPr sz="3300" b="0">
              <a:solidFill>
                <a:srgbClr val="FFFFFF"/>
              </a:solidFill>
            </a:endParaRPr>
          </a:p>
          <a:p>
            <a:pPr marL="0" lvl="0" indent="0" algn="ctr" rtl="0">
              <a:lnSpc>
                <a:spcPct val="100000"/>
              </a:lnSpc>
              <a:spcBef>
                <a:spcPts val="0"/>
              </a:spcBef>
              <a:spcAft>
                <a:spcPts val="0"/>
              </a:spcAft>
              <a:buClr>
                <a:srgbClr val="000000"/>
              </a:buClr>
              <a:buSzPts val="5300"/>
              <a:buFont typeface="Arial"/>
              <a:buNone/>
            </a:pPr>
            <a:endParaRPr sz="51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sp>
        <p:nvSpPr>
          <p:cNvPr id="166" name="Google Shape;166;g3e0fdf5cc05_0_224"/>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#3 FUTURE IMPROVEMENTS</a:t>
            </a:r>
            <a:endParaRPr>
              <a:solidFill>
                <a:schemeClr val="lt1"/>
              </a:solidFill>
              <a:latin typeface="Poppins"/>
              <a:ea typeface="Poppins"/>
              <a:cs typeface="Poppins"/>
              <a:sym typeface="Poppins"/>
            </a:endParaRPr>
          </a:p>
        </p:txBody>
      </p:sp>
      <p:cxnSp>
        <p:nvCxnSpPr>
          <p:cNvPr id="167" name="Google Shape;167;g3e0fdf5cc05_0_224"/>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68" name="Google Shape;168;g3e0fdf5cc05_0_224"/>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69" name="Google Shape;169;g3e0fdf5cc05_0_224"/>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70" name="Google Shape;170;g3e0fdf5cc05_0_224"/>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Access to Future Work:</a:t>
            </a:r>
            <a:endParaRPr sz="2800" b="1">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Sponsor research (will grant ability to license IP arising from sponsored project)</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Relationship with inventor</a:t>
            </a:r>
            <a:endParaRPr sz="2800">
              <a:solidFill>
                <a:schemeClr val="lt1"/>
              </a:solidFill>
              <a:latin typeface="Lato"/>
              <a:ea typeface="Lato"/>
              <a:cs typeface="Lato"/>
              <a:sym typeface="Lato"/>
            </a:endParaRPr>
          </a:p>
          <a:p>
            <a:pPr marL="9144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Avoid Pipeline:</a:t>
            </a:r>
            <a:r>
              <a:rPr lang="en-US" sz="2800">
                <a:solidFill>
                  <a:schemeClr val="lt1"/>
                </a:solidFill>
                <a:latin typeface="Lato"/>
                <a:ea typeface="Lato"/>
                <a:cs typeface="Lato"/>
                <a:sym typeface="Lato"/>
              </a:rPr>
              <a:t> Licensee does not have automatic right to future work.</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71" name="Google Shape;171;g3e0fdf5cc05_0_224"/>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3</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Strive to minimize the licensing of “future improvements.”</a:t>
            </a:r>
            <a:endParaRPr sz="2400">
              <a:latin typeface="Lato"/>
              <a:ea typeface="Lato"/>
              <a:cs typeface="Lato"/>
              <a:sym typeface="Lato"/>
            </a:endParaRPr>
          </a:p>
        </p:txBody>
      </p:sp>
      <p:pic>
        <p:nvPicPr>
          <p:cNvPr id="172" name="Google Shape;172;g3e0fdf5cc05_0_224"/>
          <p:cNvPicPr preferRelativeResize="0"/>
          <p:nvPr/>
        </p:nvPicPr>
        <p:blipFill>
          <a:blip r:embed="rId3">
            <a:alphaModFix/>
          </a:blip>
          <a:stretch>
            <a:fillRect/>
          </a:stretch>
        </p:blipFill>
        <p:spPr>
          <a:xfrm>
            <a:off x="1427875" y="5333175"/>
            <a:ext cx="6004874" cy="40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6"/>
        <p:cNvGrpSpPr/>
        <p:nvPr/>
      </p:nvGrpSpPr>
      <p:grpSpPr>
        <a:xfrm>
          <a:off x="0" y="0"/>
          <a:ext cx="0" cy="0"/>
          <a:chOff x="0" y="0"/>
          <a:chExt cx="0" cy="0"/>
        </a:xfrm>
      </p:grpSpPr>
      <p:sp>
        <p:nvSpPr>
          <p:cNvPr id="177" name="Google Shape;177;g3e0fdf5cc05_0_8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FUTURE IMPROVEMENTS</a:t>
            </a:r>
            <a:endParaRPr>
              <a:solidFill>
                <a:schemeClr val="lt1"/>
              </a:solidFill>
              <a:latin typeface="Poppins"/>
              <a:ea typeface="Poppins"/>
              <a:cs typeface="Poppins"/>
              <a:sym typeface="Poppins"/>
            </a:endParaRPr>
          </a:p>
        </p:txBody>
      </p:sp>
      <p:cxnSp>
        <p:nvCxnSpPr>
          <p:cNvPr id="178" name="Google Shape;178;g3e0fdf5cc05_0_8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79" name="Google Shape;179;g3e0fdf5cc05_0_82"/>
          <p:cNvSpPr/>
          <p:nvPr/>
        </p:nvSpPr>
        <p:spPr>
          <a:xfrm>
            <a:off x="10262250" y="2429675"/>
            <a:ext cx="6486900" cy="61116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Common Issues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Standard Position: </a:t>
            </a:r>
            <a:r>
              <a:rPr lang="en-US" sz="2800">
                <a:solidFill>
                  <a:schemeClr val="lt1"/>
                </a:solidFill>
                <a:latin typeface="Lato"/>
                <a:ea typeface="Lato"/>
                <a:cs typeface="Lato"/>
                <a:sym typeface="Lato"/>
              </a:rPr>
              <a:t>Future inventive work should not be encumbered.</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Reasonable Fallback:</a:t>
            </a:r>
            <a:r>
              <a:rPr lang="en-US" sz="2800">
                <a:solidFill>
                  <a:schemeClr val="lt1"/>
                </a:solidFill>
                <a:latin typeface="Lato"/>
                <a:ea typeface="Lato"/>
                <a:cs typeface="Lato"/>
                <a:sym typeface="Lato"/>
              </a:rPr>
              <a:t> Reasonable to grant option to narrowly defined set of “Improvements.”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Key:</a:t>
            </a:r>
            <a:r>
              <a:rPr lang="en-US" sz="2800">
                <a:solidFill>
                  <a:schemeClr val="lt1"/>
                </a:solidFill>
                <a:latin typeface="Lato"/>
                <a:ea typeface="Lato"/>
                <a:cs typeface="Lato"/>
                <a:sym typeface="Lato"/>
              </a:rPr>
              <a:t> Limited to inventions from inventors of licensed IP, which permits inventors to sign-off on this.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80" name="Google Shape;180;g3e0fdf5cc05_0_82"/>
          <p:cNvSpPr/>
          <p:nvPr/>
        </p:nvSpPr>
        <p:spPr>
          <a:xfrm>
            <a:off x="452750" y="2547275"/>
            <a:ext cx="8915400" cy="57945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181" name="Google Shape;181;g3e0fdf5cc05_0_82"/>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182" name="Google Shape;182;g3e0fdf5cc05_0_82"/>
          <p:cNvSpPr txBox="1"/>
          <p:nvPr/>
        </p:nvSpPr>
        <p:spPr>
          <a:xfrm>
            <a:off x="1011700" y="2793300"/>
            <a:ext cx="79929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rgbClr val="999999"/>
                </a:solidFill>
                <a:latin typeface="Lato"/>
                <a:ea typeface="Lato"/>
                <a:cs typeface="Lato"/>
                <a:sym typeface="Lato"/>
              </a:rPr>
              <a:t>DEFINITIONS</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000">
              <a:solidFill>
                <a:srgbClr val="999999"/>
              </a:solidFill>
              <a:latin typeface="Lato"/>
              <a:ea typeface="Lato"/>
              <a:cs typeface="Lato"/>
              <a:sym typeface="Lato"/>
            </a:endParaRPr>
          </a:p>
          <a:p>
            <a:pPr marL="0" lvl="0" indent="0" algn="l" rtl="0">
              <a:lnSpc>
                <a:spcPct val="115000"/>
              </a:lnSpc>
              <a:spcBef>
                <a:spcPts val="0"/>
              </a:spcBef>
              <a:spcAft>
                <a:spcPts val="0"/>
              </a:spcAft>
              <a:buNone/>
            </a:pPr>
            <a:r>
              <a:rPr lang="en-US" sz="2000">
                <a:solidFill>
                  <a:schemeClr val="lt2"/>
                </a:solidFill>
                <a:latin typeface="Lato"/>
                <a:ea typeface="Lato"/>
                <a:cs typeface="Lato"/>
                <a:sym typeface="Lato"/>
              </a:rPr>
              <a:t> </a:t>
            </a:r>
            <a:endParaRPr sz="18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1.3   	“IMPROVEMENTS” means any modifications, changes, enhancements in and to the LICENSED PRODUCTS or LICENSED PROCESSES, whether patented or not, that: (a) are made by MICHIGAN and disclosed in writing to MICHIGAN’s Innovation Partnerships  within three (3) years of the Effective Date; (b) the practice of such would necessarily infringe at least one claim within the PATENT RIGHTS in the FIELD OF USE; (c) was made solely by inventors named on applications or patents within the PATENT RIGHTS; (d) an undivided interest in such invention and related patent rights is owned by MICHIGAN;  and (e) are not encumbered by pre-existing obligations of MICHIGAN to any third party in existence prior to the EFFECTIVE DATE.</a:t>
            </a:r>
            <a:endParaRPr sz="1800" b="1">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2000" b="1">
              <a:solidFill>
                <a:schemeClr val="lt2"/>
              </a:solidFill>
              <a:latin typeface="Lato"/>
              <a:ea typeface="Lato"/>
              <a:cs typeface="Lato"/>
              <a:sym typeface="Lato"/>
            </a:endParaRPr>
          </a:p>
        </p:txBody>
      </p:sp>
      <p:sp>
        <p:nvSpPr>
          <p:cNvPr id="183" name="Google Shape;183;g3e0fdf5cc05_0_82"/>
          <p:cNvSpPr/>
          <p:nvPr/>
        </p:nvSpPr>
        <p:spPr>
          <a:xfrm>
            <a:off x="1011700" y="3801649"/>
            <a:ext cx="7992900" cy="3791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7"/>
        <p:cNvGrpSpPr/>
        <p:nvPr/>
      </p:nvGrpSpPr>
      <p:grpSpPr>
        <a:xfrm>
          <a:off x="0" y="0"/>
          <a:ext cx="0" cy="0"/>
          <a:chOff x="0" y="0"/>
          <a:chExt cx="0" cy="0"/>
        </a:xfrm>
      </p:grpSpPr>
      <p:sp>
        <p:nvSpPr>
          <p:cNvPr id="188" name="Google Shape;188;g3e0fdf5cc05_0_236"/>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#4 CONFLICTS OF INTEREST</a:t>
            </a:r>
            <a:endParaRPr>
              <a:solidFill>
                <a:schemeClr val="lt1"/>
              </a:solidFill>
              <a:latin typeface="Poppins"/>
              <a:ea typeface="Poppins"/>
              <a:cs typeface="Poppins"/>
              <a:sym typeface="Poppins"/>
            </a:endParaRPr>
          </a:p>
        </p:txBody>
      </p:sp>
      <p:cxnSp>
        <p:nvCxnSpPr>
          <p:cNvPr id="189" name="Google Shape;189;g3e0fdf5cc05_0_236"/>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90" name="Google Shape;190;g3e0fdf5cc05_0_236"/>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91" name="Google Shape;191;g3e0fdf5cc05_0_236"/>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92" name="Google Shape;192;g3e0fdf5cc05_0_236"/>
          <p:cNvSpPr/>
          <p:nvPr/>
        </p:nvSpPr>
        <p:spPr>
          <a:xfrm>
            <a:off x="10262250" y="1971650"/>
            <a:ext cx="6486900" cy="70386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Research Integrity: </a:t>
            </a:r>
            <a:r>
              <a:rPr lang="en-US" sz="2800">
                <a:solidFill>
                  <a:schemeClr val="lt1"/>
                </a:solidFill>
                <a:latin typeface="Lato"/>
                <a:ea typeface="Lato"/>
                <a:cs typeface="Lato"/>
                <a:sym typeface="Lato"/>
              </a:rPr>
              <a:t>Must protect the integrity of the individual’s and institution’s research.</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Technology:</a:t>
            </a:r>
            <a:r>
              <a:rPr lang="en-US" sz="2800">
                <a:solidFill>
                  <a:schemeClr val="lt1"/>
                </a:solidFill>
                <a:latin typeface="Lato"/>
                <a:ea typeface="Lato"/>
                <a:cs typeface="Lato"/>
                <a:sym typeface="Lato"/>
              </a:rPr>
              <a:t> Must do the right thing for the technology (give technology its best chance to change the world)</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a:t>
            </a:r>
            <a:r>
              <a:rPr lang="en-US" sz="2800">
                <a:solidFill>
                  <a:schemeClr val="lt1"/>
                </a:solidFill>
                <a:latin typeface="Lato"/>
                <a:ea typeface="Lato"/>
                <a:cs typeface="Lato"/>
                <a:sym typeface="Lato"/>
              </a:rPr>
              <a:t>Because most of our licenses go to new startups, conflicts of interest are common.  This is not a bad thing, so long as the conflict is managed.</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93" name="Google Shape;193;g3e0fdf5cc05_0_236"/>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4</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Universities should anticipate and help to manage technology transfer related conflicts of interest</a:t>
            </a:r>
            <a:endParaRPr sz="2400">
              <a:latin typeface="Lato"/>
              <a:ea typeface="Lato"/>
              <a:cs typeface="Lato"/>
              <a:sym typeface="Lato"/>
            </a:endParaRPr>
          </a:p>
        </p:txBody>
      </p:sp>
      <p:pic>
        <p:nvPicPr>
          <p:cNvPr id="194" name="Google Shape;194;g3e0fdf5cc05_0_236"/>
          <p:cNvPicPr preferRelativeResize="0"/>
          <p:nvPr/>
        </p:nvPicPr>
        <p:blipFill>
          <a:blip r:embed="rId3">
            <a:alphaModFix/>
          </a:blip>
          <a:stretch>
            <a:fillRect/>
          </a:stretch>
        </p:blipFill>
        <p:spPr>
          <a:xfrm>
            <a:off x="1752975" y="5448300"/>
            <a:ext cx="5529700" cy="3866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g3e0fdf5cc05_0_9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CONFLICT OF INTEREST MANAGEMENT</a:t>
            </a:r>
            <a:endParaRPr>
              <a:solidFill>
                <a:schemeClr val="lt1"/>
              </a:solidFill>
              <a:latin typeface="Poppins"/>
              <a:ea typeface="Poppins"/>
              <a:cs typeface="Poppins"/>
              <a:sym typeface="Poppins"/>
            </a:endParaRPr>
          </a:p>
        </p:txBody>
      </p:sp>
      <p:cxnSp>
        <p:nvCxnSpPr>
          <p:cNvPr id="200" name="Google Shape;200;g3e0fdf5cc05_0_9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01" name="Google Shape;201;g3e0fdf5cc05_0_93"/>
          <p:cNvSpPr/>
          <p:nvPr/>
        </p:nvSpPr>
        <p:spPr>
          <a:xfrm>
            <a:off x="10262250" y="1835675"/>
            <a:ext cx="6486900" cy="71745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Management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Disclosure: </a:t>
            </a:r>
            <a:r>
              <a:rPr lang="en-US" sz="2800">
                <a:solidFill>
                  <a:schemeClr val="lt1"/>
                </a:solidFill>
                <a:latin typeface="Lato"/>
                <a:ea typeface="Lato"/>
                <a:cs typeface="Lato"/>
                <a:sym typeface="Lato"/>
              </a:rPr>
              <a:t>Disclose outside interest in publications, presentations, and to students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Ombudsperson:</a:t>
            </a:r>
            <a:r>
              <a:rPr lang="en-US" sz="2800">
                <a:solidFill>
                  <a:schemeClr val="lt1"/>
                </a:solidFill>
                <a:latin typeface="Lato"/>
                <a:ea typeface="Lato"/>
                <a:cs typeface="Lato"/>
                <a:sym typeface="Lato"/>
              </a:rPr>
              <a:t> Neutral faculty member for students to approach</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Continuing Research:</a:t>
            </a:r>
            <a:r>
              <a:rPr lang="en-US" sz="2800">
                <a:solidFill>
                  <a:schemeClr val="lt1"/>
                </a:solidFill>
                <a:latin typeface="Lato"/>
                <a:ea typeface="Lato"/>
                <a:cs typeface="Lato"/>
                <a:sym typeface="Lato"/>
              </a:rPr>
              <a:t> U-M will permit faculty to continue research related to licensed IP.</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Deal Approval:</a:t>
            </a:r>
            <a:r>
              <a:rPr lang="en-US" sz="2800">
                <a:solidFill>
                  <a:schemeClr val="lt1"/>
                </a:solidFill>
                <a:latin typeface="Lato"/>
                <a:ea typeface="Lato"/>
                <a:cs typeface="Lato"/>
                <a:sym typeface="Lato"/>
              </a:rPr>
              <a:t> All “conflicted” licenses are reviewed by committee and approved by Regents.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02" name="Google Shape;202;g3e0fdf5cc05_0_93"/>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03" name="Google Shape;203;g3e0fdf5cc05_0_93"/>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04" name="Google Shape;204;g3e0fdf5cc05_0_93"/>
          <p:cNvSpPr txBox="1"/>
          <p:nvPr/>
        </p:nvSpPr>
        <p:spPr>
          <a:xfrm>
            <a:off x="1180425" y="2793300"/>
            <a:ext cx="7628400" cy="5310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2"/>
              </a:buClr>
              <a:buSzPts val="1100"/>
              <a:buFont typeface="Arial"/>
              <a:buNone/>
            </a:pPr>
            <a:r>
              <a:rPr lang="en-US" sz="1800">
                <a:solidFill>
                  <a:srgbClr val="999999"/>
                </a:solidFill>
                <a:latin typeface="Lato"/>
                <a:ea typeface="Lato"/>
                <a:cs typeface="Lato"/>
                <a:sym typeface="Lato"/>
              </a:rPr>
              <a:t>ARTICLE 14: CONFLICT OF INTERESTS</a:t>
            </a:r>
            <a:endParaRPr sz="1800">
              <a:solidFill>
                <a:srgbClr val="999999"/>
              </a:solidFill>
              <a:latin typeface="Lato"/>
              <a:ea typeface="Lato"/>
              <a:cs typeface="Lato"/>
              <a:sym typeface="Lato"/>
            </a:endParaRPr>
          </a:p>
          <a:p>
            <a:pPr marL="685800" marR="0" lvl="0" indent="0" algn="l" rtl="0">
              <a:lnSpc>
                <a:spcPct val="115000"/>
              </a:lnSpc>
              <a:spcBef>
                <a:spcPts val="0"/>
              </a:spcBef>
              <a:spcAft>
                <a:spcPts val="0"/>
              </a:spcAft>
              <a:buClr>
                <a:schemeClr val="lt2"/>
              </a:buClr>
              <a:buSzPts val="1100"/>
              <a:buFont typeface="Arial"/>
              <a:buNone/>
            </a:pPr>
            <a:r>
              <a:rPr lang="en-US" sz="1800" u="sng">
                <a:solidFill>
                  <a:schemeClr val="lt2"/>
                </a:solidFill>
                <a:latin typeface="Lato"/>
                <a:ea typeface="Lato"/>
                <a:cs typeface="Lato"/>
                <a:sym typeface="Lato"/>
              </a:rPr>
              <a:t> </a:t>
            </a:r>
            <a:endParaRPr sz="1800" u="sng">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8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8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800" b="1">
                <a:latin typeface="Lato"/>
                <a:ea typeface="Lato"/>
                <a:cs typeface="Lato"/>
                <a:sym typeface="Lato"/>
              </a:rPr>
              <a:t>14.1 	This Agreement and the licenses granted hereunder are subject to approval by a two-thirds majority vote of the Board of Regents of the University of Michigan.</a:t>
            </a:r>
            <a:endParaRPr sz="1800" b="1">
              <a:latin typeface="Lato"/>
              <a:ea typeface="Lato"/>
              <a:cs typeface="Lato"/>
              <a:sym typeface="Lato"/>
            </a:endParaRPr>
          </a:p>
          <a:p>
            <a:pPr marL="685800" marR="0" lvl="0" indent="0" algn="l" rtl="0">
              <a:lnSpc>
                <a:spcPct val="115000"/>
              </a:lnSpc>
              <a:spcBef>
                <a:spcPts val="0"/>
              </a:spcBef>
              <a:spcAft>
                <a:spcPts val="0"/>
              </a:spcAft>
              <a:buClr>
                <a:schemeClr val="lt2"/>
              </a:buClr>
              <a:buSzPts val="1100"/>
              <a:buFont typeface="Arial"/>
              <a:buNone/>
            </a:pPr>
            <a:r>
              <a:rPr lang="en-US" sz="1800" b="1">
                <a:latin typeface="Lato"/>
                <a:ea typeface="Lato"/>
                <a:cs typeface="Lato"/>
                <a:sym typeface="Lato"/>
              </a:rPr>
              <a:t> </a:t>
            </a:r>
            <a:endParaRPr sz="1800" b="1">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800" b="1">
                <a:latin typeface="Lato"/>
                <a:ea typeface="Lato"/>
                <a:cs typeface="Lato"/>
                <a:sym typeface="Lato"/>
              </a:rPr>
              <a:t>14.2 	Unless MICHIGAN provides appropriate formal approvals, continuing development of LICENSED PRODUCTS shall take place without the use of MICHIGAN funds, facilities, or other resources of or funds administered by MICHIGAN.</a:t>
            </a:r>
            <a:endParaRPr sz="1800" b="1">
              <a:latin typeface="Lato"/>
              <a:ea typeface="Lato"/>
              <a:cs typeface="Lato"/>
              <a:sym typeface="Lato"/>
            </a:endParaRPr>
          </a:p>
          <a:p>
            <a:pPr marL="0" lvl="0" indent="0" algn="l" rtl="0">
              <a:lnSpc>
                <a:spcPct val="115000"/>
              </a:lnSpc>
              <a:spcBef>
                <a:spcPts val="0"/>
              </a:spcBef>
              <a:spcAft>
                <a:spcPts val="0"/>
              </a:spcAft>
              <a:buNone/>
            </a:pPr>
            <a:endParaRPr sz="1800" b="1">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800" b="1">
                <a:latin typeface="Lato"/>
                <a:ea typeface="Lato"/>
                <a:cs typeface="Lato"/>
                <a:sym typeface="Lato"/>
              </a:rPr>
              <a:t>14.3		LICENSEE shall cooperate with MICHIGAN in developing and implementing appropriate plans for management of potential conflicts of interest and conflicts of commitment of MICHIGAN employees.</a:t>
            </a:r>
            <a:endParaRPr sz="3000" b="1">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08"/>
        <p:cNvGrpSpPr/>
        <p:nvPr/>
      </p:nvGrpSpPr>
      <p:grpSpPr>
        <a:xfrm>
          <a:off x="0" y="0"/>
          <a:ext cx="0" cy="0"/>
          <a:chOff x="0" y="0"/>
          <a:chExt cx="0" cy="0"/>
        </a:xfrm>
      </p:grpSpPr>
      <p:sp>
        <p:nvSpPr>
          <p:cNvPr id="209" name="Google Shape;209;g3e0fdf5cc05_0_250"/>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#5 BROAD ACCESS</a:t>
            </a:r>
            <a:endParaRPr>
              <a:solidFill>
                <a:schemeClr val="lt1"/>
              </a:solidFill>
              <a:latin typeface="Poppins"/>
              <a:ea typeface="Poppins"/>
              <a:cs typeface="Poppins"/>
              <a:sym typeface="Poppins"/>
            </a:endParaRPr>
          </a:p>
        </p:txBody>
      </p:sp>
      <p:cxnSp>
        <p:nvCxnSpPr>
          <p:cNvPr id="210" name="Google Shape;210;g3e0fdf5cc05_0_250"/>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11" name="Google Shape;211;g3e0fdf5cc05_0_250"/>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212" name="Google Shape;212;g3e0fdf5cc05_0_250"/>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213" name="Google Shape;213;g3e0fdf5cc05_0_250"/>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Mission: </a:t>
            </a:r>
            <a:r>
              <a:rPr lang="en-US" sz="2800">
                <a:solidFill>
                  <a:schemeClr val="lt1"/>
                </a:solidFill>
                <a:latin typeface="Lato"/>
                <a:ea typeface="Lato"/>
                <a:cs typeface="Lato"/>
                <a:sym typeface="Lato"/>
              </a:rPr>
              <a:t>To maximize positive societal impact – balance broad licensing with need  for licensee to invest to bring tech to market.</a:t>
            </a:r>
            <a:r>
              <a:rPr lang="en-US" sz="2800" b="1">
                <a:solidFill>
                  <a:schemeClr val="lt1"/>
                </a:solidFill>
                <a:latin typeface="Lato"/>
                <a:ea typeface="Lato"/>
                <a:cs typeface="Lato"/>
                <a:sym typeface="Lato"/>
              </a:rPr>
              <a:t> </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Variety of Models:</a:t>
            </a:r>
            <a:r>
              <a:rPr lang="en-US" sz="2800">
                <a:solidFill>
                  <a:schemeClr val="lt1"/>
                </a:solidFill>
                <a:latin typeface="Lato"/>
                <a:ea typeface="Lato"/>
                <a:cs typeface="Lato"/>
                <a:sym typeface="Lato"/>
              </a:rPr>
              <a:t>  Different technologies require different licensing models.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14" name="Google Shape;214;g3e0fdf5cc05_0_250"/>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5</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Ensure broad access to research tools.</a:t>
            </a:r>
            <a:endParaRPr sz="2400">
              <a:latin typeface="Lato"/>
              <a:ea typeface="Lato"/>
              <a:cs typeface="Lato"/>
              <a:sym typeface="Lato"/>
            </a:endParaRPr>
          </a:p>
        </p:txBody>
      </p:sp>
      <p:pic>
        <p:nvPicPr>
          <p:cNvPr id="215" name="Google Shape;215;g3e0fdf5cc05_0_250"/>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9"/>
        <p:cNvGrpSpPr/>
        <p:nvPr/>
      </p:nvGrpSpPr>
      <p:grpSpPr>
        <a:xfrm>
          <a:off x="0" y="0"/>
          <a:ext cx="0" cy="0"/>
          <a:chOff x="0" y="0"/>
          <a:chExt cx="0" cy="0"/>
        </a:xfrm>
      </p:grpSpPr>
      <p:sp>
        <p:nvSpPr>
          <p:cNvPr id="220" name="Google Shape;220;g3e0fdf5cc05_0_10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ENSURING BROAD ACCESS: NONEXCLUSIVITY</a:t>
            </a:r>
            <a:endParaRPr>
              <a:solidFill>
                <a:schemeClr val="lt1"/>
              </a:solidFill>
              <a:latin typeface="Poppins"/>
              <a:ea typeface="Poppins"/>
              <a:cs typeface="Poppins"/>
              <a:sym typeface="Poppins"/>
            </a:endParaRPr>
          </a:p>
        </p:txBody>
      </p:sp>
      <p:cxnSp>
        <p:nvCxnSpPr>
          <p:cNvPr id="221" name="Google Shape;221;g3e0fdf5cc05_0_10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22" name="Google Shape;222;g3e0fdf5cc05_0_103"/>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Nonexclusive v. Exclusive</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Last Fiscal Year: </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240 nonexclusive licenses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43 exclusive licenses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When Exclusivity Works:</a:t>
            </a:r>
            <a:r>
              <a:rPr lang="en-US" sz="2800">
                <a:solidFill>
                  <a:schemeClr val="lt1"/>
                </a:solidFill>
                <a:latin typeface="Lato"/>
                <a:ea typeface="Lato"/>
                <a:cs typeface="Lato"/>
                <a:sym typeface="Lato"/>
              </a:rPr>
              <a:t> When the amount of investment required to bring the product to market requires exclusivity.</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23" name="Google Shape;223;g3e0fdf5cc05_0_103"/>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24" name="Google Shape;224;g3e0fdf5cc05_0_103"/>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25" name="Google Shape;225;g3e0fdf5cc05_0_103"/>
          <p:cNvSpPr txBox="1"/>
          <p:nvPr/>
        </p:nvSpPr>
        <p:spPr>
          <a:xfrm>
            <a:off x="1207300" y="2793300"/>
            <a:ext cx="76017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rgbClr val="999999"/>
                </a:solidFill>
                <a:latin typeface="Lato"/>
                <a:ea typeface="Lato"/>
                <a:cs typeface="Lato"/>
                <a:sym typeface="Lato"/>
              </a:rPr>
              <a:t>ARTICLE 2: GRANT OF RIGHTS</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r>
              <a:rPr lang="en-US" sz="2000" b="1">
                <a:latin typeface="Lato"/>
                <a:ea typeface="Lato"/>
                <a:cs typeface="Lato"/>
                <a:sym typeface="Lato"/>
              </a:rPr>
              <a:t>2.1   	MICHIGAN hereby grants to LICENSEE a nonexclusive license under the PATENT RIGHTS, subject to the terms and conditions of this Agreement, in the FIELD OF USE and the TERRITORY to make, have made, import, use, market, offer for sale and sell LICENSED PRODUCTS.</a:t>
            </a:r>
            <a:endParaRPr sz="2000">
              <a:solidFill>
                <a:schemeClr val="dk2"/>
              </a:solidFill>
              <a:latin typeface="Montserrat"/>
              <a:ea typeface="Montserrat"/>
              <a:cs typeface="Montserrat"/>
              <a:sym typeface="Montserrat"/>
            </a:endParaRPr>
          </a:p>
        </p:txBody>
      </p:sp>
      <p:sp>
        <p:nvSpPr>
          <p:cNvPr id="226" name="Google Shape;226;g3e0fdf5cc05_0_103"/>
          <p:cNvSpPr/>
          <p:nvPr/>
        </p:nvSpPr>
        <p:spPr>
          <a:xfrm>
            <a:off x="914000" y="3605250"/>
            <a:ext cx="7992900" cy="196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0"/>
        <p:cNvGrpSpPr/>
        <p:nvPr/>
      </p:nvGrpSpPr>
      <p:grpSpPr>
        <a:xfrm>
          <a:off x="0" y="0"/>
          <a:ext cx="0" cy="0"/>
          <a:chOff x="0" y="0"/>
          <a:chExt cx="0" cy="0"/>
        </a:xfrm>
      </p:grpSpPr>
      <p:sp>
        <p:nvSpPr>
          <p:cNvPr id="231" name="Google Shape;231;g3e0fdf5cc05_0_30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ENSURING BROAD ACCESS:  EXAMPLE</a:t>
            </a:r>
            <a:endParaRPr>
              <a:solidFill>
                <a:schemeClr val="lt1"/>
              </a:solidFill>
              <a:latin typeface="Poppins"/>
              <a:ea typeface="Poppins"/>
              <a:cs typeface="Poppins"/>
              <a:sym typeface="Poppins"/>
            </a:endParaRPr>
          </a:p>
        </p:txBody>
      </p:sp>
      <p:cxnSp>
        <p:nvCxnSpPr>
          <p:cNvPr id="232" name="Google Shape;232;g3e0fdf5cc05_0_30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33" name="Google Shape;233;g3e0fdf5cc05_0_302"/>
          <p:cNvSpPr/>
          <p:nvPr/>
        </p:nvSpPr>
        <p:spPr>
          <a:xfrm>
            <a:off x="10262250" y="1716000"/>
            <a:ext cx="6486900" cy="7294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CF Gene Patent Licensing</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Nonexclusive: </a:t>
            </a:r>
            <a:r>
              <a:rPr lang="en-US" sz="2800">
                <a:solidFill>
                  <a:schemeClr val="lt1"/>
                </a:solidFill>
                <a:latin typeface="Lato"/>
                <a:ea typeface="Lato"/>
                <a:cs typeface="Lato"/>
                <a:sym typeface="Lato"/>
              </a:rPr>
              <a:t>Nonexclusive licensing employed to enable broad access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Fees: </a:t>
            </a:r>
            <a:r>
              <a:rPr lang="en-US" sz="2800">
                <a:solidFill>
                  <a:schemeClr val="lt1"/>
                </a:solidFill>
                <a:latin typeface="Lato"/>
                <a:ea typeface="Lato"/>
                <a:cs typeface="Lato"/>
                <a:sym typeface="Lato"/>
              </a:rPr>
              <a:t>Reasonable fee structure to allow in-house diagnostics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Inventor Input:</a:t>
            </a:r>
            <a:r>
              <a:rPr lang="en-US" sz="2800">
                <a:solidFill>
                  <a:schemeClr val="lt1"/>
                </a:solidFill>
                <a:latin typeface="Lato"/>
                <a:ea typeface="Lato"/>
                <a:cs typeface="Lato"/>
                <a:sym typeface="Lato"/>
              </a:rPr>
              <a:t> Significant input from inventor assisted in strategy</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NGOs: Partnered with OneWorldHealth to enable humanitarian licensing</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pic>
        <p:nvPicPr>
          <p:cNvPr id="234" name="Google Shape;234;g3e0fdf5cc05_0_302"/>
          <p:cNvPicPr preferRelativeResize="0"/>
          <p:nvPr/>
        </p:nvPicPr>
        <p:blipFill>
          <a:blip r:embed="rId3">
            <a:alphaModFix/>
          </a:blip>
          <a:stretch>
            <a:fillRect/>
          </a:stretch>
        </p:blipFill>
        <p:spPr>
          <a:xfrm>
            <a:off x="777625" y="1645612"/>
            <a:ext cx="8832847" cy="7882227"/>
          </a:xfrm>
          <a:prstGeom prst="rect">
            <a:avLst/>
          </a:prstGeom>
          <a:noFill/>
          <a:ln>
            <a:noFill/>
          </a:ln>
          <a:effectLst>
            <a:outerShdw dist="152400" dir="2700000" algn="bl" rotWithShape="0">
              <a:schemeClr val="accent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38"/>
        <p:cNvGrpSpPr/>
        <p:nvPr/>
      </p:nvGrpSpPr>
      <p:grpSpPr>
        <a:xfrm>
          <a:off x="0" y="0"/>
          <a:ext cx="0" cy="0"/>
          <a:chOff x="0" y="0"/>
          <a:chExt cx="0" cy="0"/>
        </a:xfrm>
      </p:grpSpPr>
      <p:sp>
        <p:nvSpPr>
          <p:cNvPr id="239" name="Google Shape;239;g3e0fdf5cc05_0_11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ENSURING BROAD ACCESS: EULAS </a:t>
            </a:r>
            <a:endParaRPr>
              <a:solidFill>
                <a:schemeClr val="lt1"/>
              </a:solidFill>
              <a:latin typeface="Poppins"/>
              <a:ea typeface="Poppins"/>
              <a:cs typeface="Poppins"/>
              <a:sym typeface="Poppins"/>
            </a:endParaRPr>
          </a:p>
        </p:txBody>
      </p:sp>
      <p:cxnSp>
        <p:nvCxnSpPr>
          <p:cNvPr id="240" name="Google Shape;240;g3e0fdf5cc05_0_11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41" name="Google Shape;241;g3e0fdf5cc05_0_113"/>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Patient Reported Outcomes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42" name="Google Shape;242;g3e0fdf5cc05_0_113"/>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cxnSp>
        <p:nvCxnSpPr>
          <p:cNvPr id="243" name="Google Shape;243;g3e0fdf5cc05_0_113"/>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244" name="Google Shape;244;g3e0fdf5cc05_0_113"/>
          <p:cNvSpPr txBox="1"/>
          <p:nvPr/>
        </p:nvSpPr>
        <p:spPr>
          <a:xfrm>
            <a:off x="816100" y="2793300"/>
            <a:ext cx="82422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rgbClr val="999999"/>
                </a:solidFill>
                <a:latin typeface="Lato"/>
                <a:ea typeface="Lato"/>
                <a:cs typeface="Lato"/>
                <a:sym typeface="Lato"/>
              </a:rPr>
              <a:t>END USER LICENSE AGREEMENT</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700" b="1">
                <a:latin typeface="Lato"/>
                <a:ea typeface="Lato"/>
                <a:cs typeface="Lato"/>
                <a:sym typeface="Lato"/>
              </a:rPr>
              <a:t>I. LICENSE</a:t>
            </a:r>
            <a:endParaRPr sz="1700" b="1">
              <a:latin typeface="Lato"/>
              <a:ea typeface="Lato"/>
              <a:cs typeface="Lato"/>
              <a:sym typeface="Lato"/>
            </a:endParaRPr>
          </a:p>
          <a:p>
            <a:pPr marL="0" lvl="0" indent="0" algn="l" rtl="0">
              <a:lnSpc>
                <a:spcPct val="115000"/>
              </a:lnSpc>
              <a:spcBef>
                <a:spcPts val="0"/>
              </a:spcBef>
              <a:spcAft>
                <a:spcPts val="0"/>
              </a:spcAft>
              <a:buNone/>
            </a:pPr>
            <a:r>
              <a:rPr lang="en-US" sz="1700" b="1">
                <a:latin typeface="Lato"/>
                <a:ea typeface="Lato"/>
                <a:cs typeface="Lato"/>
                <a:sym typeface="Lato"/>
              </a:rPr>
              <a:t>MICHIGAN hereby grants to LICENSEE a non-exclusive, non-transferable right to use the PROGRAM solely within the department or business unit listed above and subject to the terms and conditions of this Agreement.</a:t>
            </a:r>
            <a:endParaRPr sz="1700" b="1">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700" b="1">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700" b="1">
                <a:solidFill>
                  <a:srgbClr val="666666"/>
                </a:solidFill>
                <a:latin typeface="Lato"/>
                <a:ea typeface="Lato"/>
                <a:cs typeface="Lato"/>
                <a:sym typeface="Lato"/>
              </a:rPr>
              <a:t>II. LIMITATION OF LICENSE AND RESTRICTIONS</a:t>
            </a:r>
            <a:endParaRPr sz="1700" b="1">
              <a:solidFill>
                <a:srgbClr val="666666"/>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700" b="1">
                <a:solidFill>
                  <a:srgbClr val="666666"/>
                </a:solidFill>
                <a:latin typeface="Lato"/>
                <a:ea typeface="Lato"/>
                <a:cs typeface="Lato"/>
                <a:sym typeface="Lato"/>
              </a:rPr>
              <a:t>A. LICENSEE is granted the right to use the PROGRAM in a clinical trial and research studies under LICENSEE program support for the “Validation of Patient Reported Outcome Measures (PROMs) tools in Inherited Retinal Dystrophies (IRD)”, Research Ethics Board Number 1000062319. The license allows for use with unlimited unique participants in the research protocol above (collectively referred toas “STUDY”). In connection with the STUDY, MICHIGAN hereby authorizes LICENSEE to modify and translate the PROGRAM as set forth in Exhibit A attached hereto. The PROGRAM shall be distributed by the department or business unit listed above or such department or business unit’s designee to the participants enrolled in the STUDY at appropriate intervals during the term of this Agreement.</a:t>
            </a:r>
            <a:endParaRPr sz="1700" b="1">
              <a:solidFill>
                <a:srgbClr val="666666"/>
              </a:solidFill>
              <a:latin typeface="Lato"/>
              <a:ea typeface="Lato"/>
              <a:cs typeface="Lato"/>
              <a:sym typeface="Lato"/>
            </a:endParaRPr>
          </a:p>
          <a:p>
            <a:pPr marL="0" lvl="0" indent="0" algn="l" rtl="0">
              <a:lnSpc>
                <a:spcPct val="115000"/>
              </a:lnSpc>
              <a:spcBef>
                <a:spcPts val="0"/>
              </a:spcBef>
              <a:spcAft>
                <a:spcPts val="0"/>
              </a:spcAft>
              <a:buNone/>
            </a:pPr>
            <a:endParaRPr sz="2000" b="1">
              <a:latin typeface="Lato"/>
              <a:ea typeface="Lato"/>
              <a:cs typeface="Lato"/>
              <a:sym typeface="Lato"/>
            </a:endParaRPr>
          </a:p>
        </p:txBody>
      </p:sp>
      <p:sp>
        <p:nvSpPr>
          <p:cNvPr id="245" name="Google Shape;245;g3e0fdf5cc05_0_113"/>
          <p:cNvSpPr/>
          <p:nvPr/>
        </p:nvSpPr>
        <p:spPr>
          <a:xfrm>
            <a:off x="914000" y="3604462"/>
            <a:ext cx="7992900" cy="139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pic>
        <p:nvPicPr>
          <p:cNvPr id="246" name="Google Shape;246;g3e0fdf5cc05_0_113"/>
          <p:cNvPicPr preferRelativeResize="0"/>
          <p:nvPr/>
        </p:nvPicPr>
        <p:blipFill rotWithShape="1">
          <a:blip r:embed="rId3">
            <a:alphaModFix/>
          </a:blip>
          <a:srcRect/>
          <a:stretch/>
        </p:blipFill>
        <p:spPr>
          <a:xfrm>
            <a:off x="11002562" y="3004725"/>
            <a:ext cx="5006268" cy="3744125"/>
          </a:xfrm>
          <a:prstGeom prst="rect">
            <a:avLst/>
          </a:prstGeom>
          <a:noFill/>
          <a:ln w="9525" cap="flat" cmpd="sng">
            <a:solidFill>
              <a:srgbClr val="FFFFFF"/>
            </a:solidFill>
            <a:prstDash val="solid"/>
            <a:round/>
            <a:headEnd type="none" w="sm" len="sm"/>
            <a:tailEnd type="none" w="sm" len="sm"/>
          </a:ln>
          <a:effectLst>
            <a:outerShdw blurRad="57150" dist="19050" dir="5400000" algn="bl" rotWithShape="0">
              <a:srgbClr val="000000">
                <a:alpha val="49800"/>
              </a:srgbClr>
            </a:outerShdw>
          </a:effectLst>
        </p:spPr>
      </p:pic>
      <p:sp>
        <p:nvSpPr>
          <p:cNvPr id="247" name="Google Shape;247;g3e0fdf5cc05_0_113"/>
          <p:cNvSpPr txBox="1"/>
          <p:nvPr/>
        </p:nvSpPr>
        <p:spPr>
          <a:xfrm>
            <a:off x="10445850" y="6923825"/>
            <a:ext cx="6119700" cy="257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2500" i="0" u="none" strike="noStrike" cap="none">
                <a:solidFill>
                  <a:schemeClr val="accent1"/>
                </a:solidFill>
                <a:latin typeface="Lato"/>
                <a:ea typeface="Lato"/>
                <a:cs typeface="Lato"/>
                <a:sym typeface="Lato"/>
              </a:rPr>
              <a:t>&gt;1.5M patients </a:t>
            </a:r>
            <a:endParaRPr sz="2500" i="0" u="none" strike="noStrike" cap="none">
              <a:solidFill>
                <a:schemeClr val="accen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US" sz="2100" i="0" u="none" strike="noStrike" cap="none">
                <a:solidFill>
                  <a:schemeClr val="lt1"/>
                </a:solidFill>
                <a:latin typeface="Lato"/>
                <a:ea typeface="Lato"/>
                <a:cs typeface="Lato"/>
                <a:sym typeface="Lato"/>
              </a:rPr>
              <a:t>given a voice through UM patient reported outcomes” (last 10 yrs.)</a:t>
            </a:r>
            <a:endParaRPr sz="2100"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2100" i="0" u="none" strike="noStrike" cap="none">
              <a:solidFill>
                <a:srgbClr val="595959"/>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US" sz="2500" i="0" u="none" strike="noStrike" cap="none">
                <a:solidFill>
                  <a:schemeClr val="accent1"/>
                </a:solidFill>
                <a:latin typeface="Lato"/>
                <a:ea typeface="Lato"/>
                <a:cs typeface="Lato"/>
                <a:sym typeface="Lato"/>
              </a:rPr>
              <a:t>30+ active patient reported outcomes </a:t>
            </a:r>
            <a:endParaRPr sz="2500" i="0" u="none" strike="noStrike" cap="none">
              <a:solidFill>
                <a:schemeClr val="accent1"/>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1100"/>
              <a:buFont typeface="Arial"/>
              <a:buNone/>
            </a:pPr>
            <a:r>
              <a:rPr lang="en-US" sz="2100" i="0" u="none" strike="noStrike" cap="none">
                <a:solidFill>
                  <a:schemeClr val="lt1"/>
                </a:solidFill>
                <a:latin typeface="Lato"/>
                <a:ea typeface="Lato"/>
                <a:cs typeface="Lato"/>
                <a:sym typeface="Lato"/>
              </a:rPr>
              <a:t>across multiple domains at UM</a:t>
            </a:r>
            <a:endParaRPr sz="3100" i="0" u="none" strike="noStrike" cap="non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1"/>
        <p:cNvGrpSpPr/>
        <p:nvPr/>
      </p:nvGrpSpPr>
      <p:grpSpPr>
        <a:xfrm>
          <a:off x="0" y="0"/>
          <a:ext cx="0" cy="0"/>
          <a:chOff x="0" y="0"/>
          <a:chExt cx="0" cy="0"/>
        </a:xfrm>
      </p:grpSpPr>
      <p:sp>
        <p:nvSpPr>
          <p:cNvPr id="252" name="Google Shape;252;g3e0fdf5cc05_0_131"/>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ENSURING BROAD ACCESS: DUAL TRACK </a:t>
            </a:r>
            <a:endParaRPr>
              <a:solidFill>
                <a:schemeClr val="lt1"/>
              </a:solidFill>
              <a:latin typeface="Poppins"/>
              <a:ea typeface="Poppins"/>
              <a:cs typeface="Poppins"/>
              <a:sym typeface="Poppins"/>
            </a:endParaRPr>
          </a:p>
        </p:txBody>
      </p:sp>
      <p:cxnSp>
        <p:nvCxnSpPr>
          <p:cNvPr id="253" name="Google Shape;253;g3e0fdf5cc05_0_13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54" name="Google Shape;254;g3e0fdf5cc05_0_131"/>
          <p:cNvSpPr/>
          <p:nvPr/>
        </p:nvSpPr>
        <p:spPr>
          <a:xfrm>
            <a:off x="7358571" y="2655325"/>
            <a:ext cx="1033500" cy="799500"/>
          </a:xfrm>
          <a:prstGeom prst="bentArrow">
            <a:avLst>
              <a:gd name="adj1" fmla="val 25000"/>
              <a:gd name="adj2" fmla="val 25000"/>
              <a:gd name="adj3" fmla="val 25000"/>
              <a:gd name="adj4" fmla="val 43750"/>
            </a:avLst>
          </a:prstGeom>
          <a:solidFill>
            <a:srgbClr val="FFCB05"/>
          </a:solidFill>
          <a:ln w="14625" cap="flat" cmpd="sng">
            <a:solidFill>
              <a:srgbClr val="595959"/>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endParaRPr sz="2148">
              <a:latin typeface="Montserrat"/>
              <a:ea typeface="Montserrat"/>
              <a:cs typeface="Montserrat"/>
              <a:sym typeface="Montserrat"/>
            </a:endParaRPr>
          </a:p>
        </p:txBody>
      </p:sp>
      <p:sp>
        <p:nvSpPr>
          <p:cNvPr id="255" name="Google Shape;255;g3e0fdf5cc05_0_131"/>
          <p:cNvSpPr/>
          <p:nvPr/>
        </p:nvSpPr>
        <p:spPr>
          <a:xfrm rot="10800000" flipH="1">
            <a:off x="7358571" y="7151100"/>
            <a:ext cx="1105200" cy="799500"/>
          </a:xfrm>
          <a:prstGeom prst="bentArrow">
            <a:avLst>
              <a:gd name="adj1" fmla="val 25000"/>
              <a:gd name="adj2" fmla="val 24966"/>
              <a:gd name="adj3" fmla="val 25000"/>
              <a:gd name="adj4" fmla="val 43750"/>
            </a:avLst>
          </a:prstGeom>
          <a:solidFill>
            <a:srgbClr val="FFCB05"/>
          </a:solidFill>
          <a:ln w="14625" cap="flat" cmpd="sng">
            <a:solidFill>
              <a:srgbClr val="595959"/>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endParaRPr sz="2148">
              <a:latin typeface="Montserrat"/>
              <a:ea typeface="Montserrat"/>
              <a:cs typeface="Montserrat"/>
              <a:sym typeface="Montserrat"/>
            </a:endParaRPr>
          </a:p>
        </p:txBody>
      </p:sp>
      <p:sp>
        <p:nvSpPr>
          <p:cNvPr id="256" name="Google Shape;256;g3e0fdf5cc05_0_131"/>
          <p:cNvSpPr/>
          <p:nvPr/>
        </p:nvSpPr>
        <p:spPr>
          <a:xfrm>
            <a:off x="8627026" y="2179225"/>
            <a:ext cx="36408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n-US" sz="2148">
                <a:latin typeface="Lato"/>
                <a:ea typeface="Lato"/>
                <a:cs typeface="Lato"/>
                <a:sym typeface="Lato"/>
              </a:rPr>
              <a:t>Free Academic</a:t>
            </a:r>
            <a:endParaRPr sz="2148">
              <a:latin typeface="Lato"/>
              <a:ea typeface="Lato"/>
              <a:cs typeface="Lato"/>
              <a:sym typeface="Lato"/>
            </a:endParaRPr>
          </a:p>
          <a:p>
            <a:pPr marL="0" lvl="0" indent="0" algn="ctr" rtl="0">
              <a:spcBef>
                <a:spcPts val="0"/>
              </a:spcBef>
              <a:spcAft>
                <a:spcPts val="0"/>
              </a:spcAft>
              <a:buNone/>
            </a:pPr>
            <a:r>
              <a:rPr lang="en-US" sz="2148">
                <a:latin typeface="Lato"/>
                <a:ea typeface="Lato"/>
                <a:cs typeface="Lato"/>
                <a:sym typeface="Lato"/>
              </a:rPr>
              <a:t>License</a:t>
            </a:r>
            <a:endParaRPr sz="2148">
              <a:latin typeface="Lato"/>
              <a:ea typeface="Lato"/>
              <a:cs typeface="Lato"/>
              <a:sym typeface="Lato"/>
            </a:endParaRPr>
          </a:p>
        </p:txBody>
      </p:sp>
      <p:sp>
        <p:nvSpPr>
          <p:cNvPr id="257" name="Google Shape;257;g3e0fdf5cc05_0_131"/>
          <p:cNvSpPr/>
          <p:nvPr/>
        </p:nvSpPr>
        <p:spPr>
          <a:xfrm>
            <a:off x="8626963" y="6990948"/>
            <a:ext cx="14736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n-US" sz="2148">
                <a:latin typeface="Lato"/>
                <a:ea typeface="Lato"/>
                <a:cs typeface="Lato"/>
                <a:sym typeface="Lato"/>
              </a:rPr>
              <a:t>60-day</a:t>
            </a:r>
            <a:endParaRPr sz="2148">
              <a:latin typeface="Lato"/>
              <a:ea typeface="Lato"/>
              <a:cs typeface="Lato"/>
              <a:sym typeface="Lato"/>
            </a:endParaRPr>
          </a:p>
          <a:p>
            <a:pPr marL="0" lvl="0" indent="0" algn="ctr" rtl="0">
              <a:spcBef>
                <a:spcPts val="0"/>
              </a:spcBef>
              <a:spcAft>
                <a:spcPts val="0"/>
              </a:spcAft>
              <a:buNone/>
            </a:pPr>
            <a:r>
              <a:rPr lang="en-US" sz="2148">
                <a:latin typeface="Lato"/>
                <a:ea typeface="Lato"/>
                <a:cs typeface="Lato"/>
                <a:sym typeface="Lato"/>
              </a:rPr>
              <a:t>Trial</a:t>
            </a:r>
            <a:endParaRPr sz="2148">
              <a:latin typeface="Lato"/>
              <a:ea typeface="Lato"/>
              <a:cs typeface="Lato"/>
              <a:sym typeface="Lato"/>
            </a:endParaRPr>
          </a:p>
        </p:txBody>
      </p:sp>
      <p:sp>
        <p:nvSpPr>
          <p:cNvPr id="258" name="Google Shape;258;g3e0fdf5cc05_0_131"/>
          <p:cNvSpPr/>
          <p:nvPr/>
        </p:nvSpPr>
        <p:spPr>
          <a:xfrm>
            <a:off x="10263763" y="6990948"/>
            <a:ext cx="2020800" cy="1275600"/>
          </a:xfrm>
          <a:prstGeom prst="rect">
            <a:avLst/>
          </a:prstGeom>
          <a:solidFill>
            <a:srgbClr val="FFFFFF"/>
          </a:solidFill>
          <a:ln w="58450" cap="flat" cmpd="sng">
            <a:solidFill>
              <a:srgbClr val="FFCB05"/>
            </a:solidFill>
            <a:prstDash val="solid"/>
            <a:round/>
            <a:headEnd type="none" w="sm" len="sm"/>
            <a:tailEnd type="none" w="sm" len="sm"/>
          </a:ln>
        </p:spPr>
        <p:txBody>
          <a:bodyPr spcFirstLastPara="1" wrap="square" lIns="140275" tIns="140275" rIns="140275" bIns="140275" anchor="ctr" anchorCtr="0">
            <a:noAutofit/>
          </a:bodyPr>
          <a:lstStyle/>
          <a:p>
            <a:pPr marL="0" lvl="0" indent="0" algn="ctr" rtl="0">
              <a:spcBef>
                <a:spcPts val="0"/>
              </a:spcBef>
              <a:spcAft>
                <a:spcPts val="0"/>
              </a:spcAft>
              <a:buNone/>
            </a:pPr>
            <a:r>
              <a:rPr lang="en-US" sz="2148">
                <a:latin typeface="Lato"/>
                <a:ea typeface="Lato"/>
                <a:cs typeface="Lato"/>
                <a:sym typeface="Lato"/>
              </a:rPr>
              <a:t>Paid Commercial</a:t>
            </a:r>
            <a:endParaRPr sz="2148">
              <a:latin typeface="Lato"/>
              <a:ea typeface="Lato"/>
              <a:cs typeface="Lato"/>
              <a:sym typeface="Lato"/>
            </a:endParaRPr>
          </a:p>
          <a:p>
            <a:pPr marL="0" lvl="0" indent="0" algn="ctr" rtl="0">
              <a:spcBef>
                <a:spcPts val="0"/>
              </a:spcBef>
              <a:spcAft>
                <a:spcPts val="0"/>
              </a:spcAft>
              <a:buNone/>
            </a:pPr>
            <a:r>
              <a:rPr lang="en-US" sz="2148">
                <a:latin typeface="Lato"/>
                <a:ea typeface="Lato"/>
                <a:cs typeface="Lato"/>
                <a:sym typeface="Lato"/>
              </a:rPr>
              <a:t>License</a:t>
            </a:r>
            <a:endParaRPr sz="2148">
              <a:latin typeface="Lato"/>
              <a:ea typeface="Lato"/>
              <a:cs typeface="Lato"/>
              <a:sym typeface="Lato"/>
            </a:endParaRPr>
          </a:p>
        </p:txBody>
      </p:sp>
      <p:sp>
        <p:nvSpPr>
          <p:cNvPr id="259" name="Google Shape;259;g3e0fdf5cc05_0_131"/>
          <p:cNvSpPr/>
          <p:nvPr/>
        </p:nvSpPr>
        <p:spPr>
          <a:xfrm>
            <a:off x="2831050" y="3636350"/>
            <a:ext cx="4527600" cy="3354600"/>
          </a:xfrm>
          <a:prstGeom prst="roundRect">
            <a:avLst>
              <a:gd name="adj" fmla="val 7455"/>
            </a:avLst>
          </a:prstGeom>
          <a:solidFill>
            <a:schemeClr val="lt1"/>
          </a:solidFill>
          <a:ln w="38100" cap="flat" cmpd="sng">
            <a:solidFill>
              <a:srgbClr val="00B0F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latin typeface="Lato"/>
                <a:ea typeface="Lato"/>
                <a:cs typeface="Lato"/>
                <a:sym typeface="Lato"/>
              </a:rPr>
              <a:t>DIGITAL RESEARCH TOOL</a:t>
            </a:r>
            <a:endParaRPr sz="2400" b="1">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3"/>
        <p:cNvGrpSpPr/>
        <p:nvPr/>
      </p:nvGrpSpPr>
      <p:grpSpPr>
        <a:xfrm>
          <a:off x="0" y="0"/>
          <a:ext cx="0" cy="0"/>
          <a:chOff x="0" y="0"/>
          <a:chExt cx="0" cy="0"/>
        </a:xfrm>
      </p:grpSpPr>
      <p:sp>
        <p:nvSpPr>
          <p:cNvPr id="264" name="Google Shape;264;g3e910dc5612_0_1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ENSURING BROAD ACCESS: FIELDS OF USE</a:t>
            </a:r>
            <a:endParaRPr>
              <a:solidFill>
                <a:schemeClr val="lt1"/>
              </a:solidFill>
              <a:latin typeface="Poppins"/>
              <a:ea typeface="Poppins"/>
              <a:cs typeface="Poppins"/>
              <a:sym typeface="Poppins"/>
            </a:endParaRPr>
          </a:p>
        </p:txBody>
      </p:sp>
      <p:cxnSp>
        <p:nvCxnSpPr>
          <p:cNvPr id="265" name="Google Shape;265;g3e910dc5612_0_1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66" name="Google Shape;266;g3e910dc5612_0_12"/>
          <p:cNvSpPr/>
          <p:nvPr/>
        </p:nvSpPr>
        <p:spPr>
          <a:xfrm>
            <a:off x="452750" y="1840900"/>
            <a:ext cx="8915400" cy="76605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267" name="Google Shape;267;g3e910dc5612_0_12"/>
          <p:cNvSpPr txBox="1"/>
          <p:nvPr/>
        </p:nvSpPr>
        <p:spPr>
          <a:xfrm>
            <a:off x="789350" y="2149450"/>
            <a:ext cx="8242200" cy="566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rgbClr val="999999"/>
                </a:solidFill>
                <a:latin typeface="Lato"/>
                <a:ea typeface="Lato"/>
                <a:cs typeface="Lato"/>
                <a:sym typeface="Lato"/>
              </a:rPr>
              <a:t>ARTICLE 6: SUBLICENSES</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500" b="1">
                <a:solidFill>
                  <a:srgbClr val="999999"/>
                </a:solidFill>
                <a:latin typeface="Lato"/>
                <a:ea typeface="Lato"/>
                <a:cs typeface="Lato"/>
                <a:sym typeface="Lato"/>
              </a:rPr>
              <a:t>6.5	If at any point after the second anniversary of the EFFECTIVE DATE, a third party (“Interested Third Party”) notifies MICHIGAN of LICENSEE of its bona fide interest in commercializing LICENSED PRODUCTS in a field of use for which LICENSEE or a SUBLICENSEE is not then developing or selling LICENSED PRODUCTS (“New Field of Use”), MICHIGAN may provide written notice to LICENSEE specifically identifying such New Field of Use (“Interested Third Party Notice”). </a:t>
            </a:r>
            <a:r>
              <a:rPr lang="en-US" sz="1500" b="1">
                <a:solidFill>
                  <a:schemeClr val="lt2"/>
                </a:solidFill>
                <a:latin typeface="Lato"/>
                <a:ea typeface="Lato"/>
                <a:cs typeface="Lato"/>
                <a:sym typeface="Lato"/>
              </a:rPr>
              <a:t> Within sixty (60) days after such notice from MICHIGAN, LICENSEE shall provide written notice to MICHIGAN (“New Field of Use Election”), containing one of:  (a) LICENSEE’s written statement and documented evidence of its commercially reasonable efforts to develop a LICENSED PRODUCT for commercial use in the New Field of Use (to be reviewed and verified by MICHIGAN in its reasonable discretion); (b) LICENSEE’s election to amend the “FIELD OF USE” definition hereunder to exclude the New Field of Use, to be negotiated in good faith by the Parties and documented within thirty (30) after the New Field of Use Election; (c) LICENSEE’s election to negotiate in good faith with the Interested Third Party for an exclusive sublicense in the New Field of Use under commercially reasonable terms (to be completed within three (3) months after the New Field of Use Election); or (d) LICENSEE’s election to enter into negotiations with MICHIGAN to amend the Agreement to include specific diligence terms specifically addressing and requiring the prompt development of LICENSED PRODUCTS in the New Field of Use (said amendment to be completed within three (3) months after the New Field of Use Election). </a:t>
            </a:r>
            <a:r>
              <a:rPr lang="en-US" sz="1500" b="1">
                <a:solidFill>
                  <a:srgbClr val="999999"/>
                </a:solidFill>
                <a:latin typeface="Lato"/>
                <a:ea typeface="Lato"/>
                <a:cs typeface="Lato"/>
                <a:sym typeface="Lato"/>
              </a:rPr>
              <a:t> If the particular election in LICENSEE’s New Field of Use election is not accepted (in the case of election (a)) or completed in the time period specified above despite the good faith efforts of MICHIGAN, then upon MICHIGAN’S ten (10) day written notice to LICENSEE, the “FIELD OF USE” definition hereunder shall be automatically amended to exclude the New Field of Use. </a:t>
            </a:r>
            <a:endParaRPr sz="1500" b="1">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500" b="1">
              <a:latin typeface="Lato"/>
              <a:ea typeface="Lato"/>
              <a:cs typeface="Lato"/>
              <a:sym typeface="Lato"/>
            </a:endParaRPr>
          </a:p>
        </p:txBody>
      </p:sp>
      <p:cxnSp>
        <p:nvCxnSpPr>
          <p:cNvPr id="268" name="Google Shape;268;g3e910dc5612_0_12"/>
          <p:cNvCxnSpPr/>
          <p:nvPr/>
        </p:nvCxnSpPr>
        <p:spPr>
          <a:xfrm>
            <a:off x="870500" y="2791375"/>
            <a:ext cx="8079900" cy="17100"/>
          </a:xfrm>
          <a:prstGeom prst="straightConnector1">
            <a:avLst/>
          </a:prstGeom>
          <a:noFill/>
          <a:ln w="38100" cap="flat" cmpd="sng">
            <a:solidFill>
              <a:srgbClr val="000000"/>
            </a:solidFill>
            <a:prstDash val="solid"/>
            <a:round/>
            <a:headEnd type="none" w="med" len="med"/>
            <a:tailEnd type="none" w="med" len="med"/>
          </a:ln>
        </p:spPr>
      </p:cxnSp>
      <p:sp>
        <p:nvSpPr>
          <p:cNvPr id="269" name="Google Shape;269;g3e910dc5612_0_12"/>
          <p:cNvSpPr/>
          <p:nvPr/>
        </p:nvSpPr>
        <p:spPr>
          <a:xfrm>
            <a:off x="10262250" y="1840900"/>
            <a:ext cx="6486900" cy="76605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Unpursued Fields of Use</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Issue </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University technologies often have multiple potential applications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Licensees initially want access to all fields of use</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Universities want to ensure that any potential field of use can be pursued</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Compromise:</a:t>
            </a:r>
            <a:r>
              <a:rPr lang="en-US" sz="2800">
                <a:solidFill>
                  <a:schemeClr val="lt1"/>
                </a:solidFill>
                <a:latin typeface="Lato"/>
                <a:ea typeface="Lato"/>
                <a:cs typeface="Lato"/>
                <a:sym typeface="Lato"/>
              </a:rPr>
              <a:t> Allows licensee to raise money &amp; explore all fields of use; preserves ability to address a field of use when a viable third party is interested</a:t>
            </a:r>
            <a:endParaRPr sz="2800">
              <a:solidFill>
                <a:schemeClr val="lt1"/>
              </a:solidFill>
              <a:latin typeface="Montserrat"/>
              <a:ea typeface="Montserrat"/>
              <a:cs typeface="Montserrat"/>
              <a:sym typeface="Montserrat"/>
            </a:endParaRPr>
          </a:p>
        </p:txBody>
      </p:sp>
      <p:sp>
        <p:nvSpPr>
          <p:cNvPr id="270" name="Google Shape;270;g3e910dc5612_0_12"/>
          <p:cNvSpPr/>
          <p:nvPr/>
        </p:nvSpPr>
        <p:spPr>
          <a:xfrm>
            <a:off x="664700" y="4351200"/>
            <a:ext cx="8242200" cy="3634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g3233c8a49cd_0_1116"/>
          <p:cNvPicPr preferRelativeResize="0"/>
          <p:nvPr/>
        </p:nvPicPr>
        <p:blipFill rotWithShape="1">
          <a:blip r:embed="rId3">
            <a:alphaModFix/>
          </a:blip>
          <a:srcRect/>
          <a:stretch/>
        </p:blipFill>
        <p:spPr>
          <a:xfrm>
            <a:off x="228600" y="152400"/>
            <a:ext cx="16919177" cy="5207075"/>
          </a:xfrm>
          <a:prstGeom prst="rect">
            <a:avLst/>
          </a:prstGeom>
          <a:noFill/>
          <a:ln>
            <a:noFill/>
          </a:ln>
        </p:spPr>
      </p:pic>
      <p:pic>
        <p:nvPicPr>
          <p:cNvPr id="88" name="Google Shape;88;g3233c8a49cd_0_1116"/>
          <p:cNvPicPr preferRelativeResize="0"/>
          <p:nvPr/>
        </p:nvPicPr>
        <p:blipFill>
          <a:blip r:embed="rId4">
            <a:alphaModFix/>
          </a:blip>
          <a:stretch>
            <a:fillRect/>
          </a:stretch>
        </p:blipFill>
        <p:spPr>
          <a:xfrm>
            <a:off x="152400" y="5073997"/>
            <a:ext cx="16919173" cy="452720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74"/>
        <p:cNvGrpSpPr/>
        <p:nvPr/>
      </p:nvGrpSpPr>
      <p:grpSpPr>
        <a:xfrm>
          <a:off x="0" y="0"/>
          <a:ext cx="0" cy="0"/>
          <a:chOff x="0" y="0"/>
          <a:chExt cx="0" cy="0"/>
        </a:xfrm>
      </p:grpSpPr>
      <p:sp>
        <p:nvSpPr>
          <p:cNvPr id="275" name="Google Shape;275;g3e910dc5612_0_75"/>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sz="4700">
                <a:solidFill>
                  <a:schemeClr val="lt1"/>
                </a:solidFill>
                <a:latin typeface="Poppins"/>
                <a:ea typeface="Poppins"/>
                <a:cs typeface="Poppins"/>
                <a:sym typeface="Poppins"/>
              </a:rPr>
              <a:t>OPEN SOURCE LICENSING SUPPORT</a:t>
            </a:r>
            <a:endParaRPr sz="4700">
              <a:solidFill>
                <a:schemeClr val="lt1"/>
              </a:solidFill>
              <a:latin typeface="Poppins"/>
              <a:ea typeface="Poppins"/>
              <a:cs typeface="Poppins"/>
              <a:sym typeface="Poppins"/>
            </a:endParaRPr>
          </a:p>
        </p:txBody>
      </p:sp>
      <p:cxnSp>
        <p:nvCxnSpPr>
          <p:cNvPr id="276" name="Google Shape;276;g3e910dc5612_0_75"/>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pic>
        <p:nvPicPr>
          <p:cNvPr id="277" name="Google Shape;277;g3e910dc5612_0_75"/>
          <p:cNvPicPr preferRelativeResize="0"/>
          <p:nvPr/>
        </p:nvPicPr>
        <p:blipFill>
          <a:blip r:embed="rId3">
            <a:alphaModFix/>
          </a:blip>
          <a:stretch>
            <a:fillRect/>
          </a:stretch>
        </p:blipFill>
        <p:spPr>
          <a:xfrm>
            <a:off x="245263" y="2490150"/>
            <a:ext cx="16849726" cy="55311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81"/>
        <p:cNvGrpSpPr/>
        <p:nvPr/>
      </p:nvGrpSpPr>
      <p:grpSpPr>
        <a:xfrm>
          <a:off x="0" y="0"/>
          <a:ext cx="0" cy="0"/>
          <a:chOff x="0" y="0"/>
          <a:chExt cx="0" cy="0"/>
        </a:xfrm>
      </p:grpSpPr>
      <p:sp>
        <p:nvSpPr>
          <p:cNvPr id="282" name="Google Shape;282;g3e0fdf5cc05_0_26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#6 ENFORCEMENT</a:t>
            </a:r>
            <a:endParaRPr>
              <a:solidFill>
                <a:schemeClr val="lt1"/>
              </a:solidFill>
              <a:latin typeface="Poppins"/>
              <a:ea typeface="Poppins"/>
              <a:cs typeface="Poppins"/>
              <a:sym typeface="Poppins"/>
            </a:endParaRPr>
          </a:p>
        </p:txBody>
      </p:sp>
      <p:cxnSp>
        <p:nvCxnSpPr>
          <p:cNvPr id="283" name="Google Shape;283;g3e0fdf5cc05_0_26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84" name="Google Shape;284;g3e0fdf5cc05_0_26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285" name="Google Shape;285;g3e0fdf5cc05_0_26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286" name="Google Shape;286;g3e0fdf5cc05_0_261"/>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Rare Situations: </a:t>
            </a:r>
            <a:r>
              <a:rPr lang="en-US" sz="2800">
                <a:solidFill>
                  <a:schemeClr val="lt1"/>
                </a:solidFill>
                <a:latin typeface="Lato"/>
                <a:ea typeface="Lato"/>
                <a:cs typeface="Lato"/>
                <a:sym typeface="Lato"/>
              </a:rPr>
              <a:t>Litigation for academic innovations is extremely rare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Controls:</a:t>
            </a:r>
            <a:r>
              <a:rPr lang="en-US" sz="2800">
                <a:solidFill>
                  <a:schemeClr val="lt1"/>
                </a:solidFill>
                <a:latin typeface="Lato"/>
                <a:ea typeface="Lato"/>
                <a:cs typeface="Lato"/>
                <a:sym typeface="Lato"/>
              </a:rPr>
              <a:t> Helpful to impose reasonable controls on licensee’s ability to enforce.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87" name="Google Shape;287;g3e0fdf5cc05_0_26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6</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Enforcement action should be carefully considered.</a:t>
            </a:r>
            <a:endParaRPr sz="2400">
              <a:latin typeface="Lato"/>
              <a:ea typeface="Lato"/>
              <a:cs typeface="Lato"/>
              <a:sym typeface="Lato"/>
            </a:endParaRPr>
          </a:p>
        </p:txBody>
      </p:sp>
      <p:pic>
        <p:nvPicPr>
          <p:cNvPr id="288" name="Google Shape;288;g3e0fdf5cc05_0_26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2"/>
        <p:cNvGrpSpPr/>
        <p:nvPr/>
      </p:nvGrpSpPr>
      <p:grpSpPr>
        <a:xfrm>
          <a:off x="0" y="0"/>
          <a:ext cx="0" cy="0"/>
          <a:chOff x="0" y="0"/>
          <a:chExt cx="0" cy="0"/>
        </a:xfrm>
      </p:grpSpPr>
      <p:sp>
        <p:nvSpPr>
          <p:cNvPr id="293" name="Google Shape;293;g3e0fdf5cc05_0_31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ENFORCEMENT</a:t>
            </a:r>
            <a:endParaRPr>
              <a:solidFill>
                <a:schemeClr val="lt1"/>
              </a:solidFill>
              <a:latin typeface="Poppins"/>
              <a:ea typeface="Poppins"/>
              <a:cs typeface="Poppins"/>
              <a:sym typeface="Poppins"/>
            </a:endParaRPr>
          </a:p>
        </p:txBody>
      </p:sp>
      <p:cxnSp>
        <p:nvCxnSpPr>
          <p:cNvPr id="294" name="Google Shape;294;g3e0fdf5cc05_0_31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295" name="Google Shape;295;g3e0fdf5cc05_0_313"/>
          <p:cNvSpPr/>
          <p:nvPr/>
        </p:nvSpPr>
        <p:spPr>
          <a:xfrm>
            <a:off x="10262250" y="1846625"/>
            <a:ext cx="6486900" cy="75924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Enforcement Controls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Delayed Right: </a:t>
            </a:r>
            <a:r>
              <a:rPr lang="en-US" sz="2800">
                <a:solidFill>
                  <a:schemeClr val="lt1"/>
                </a:solidFill>
                <a:latin typeface="Lato"/>
                <a:ea typeface="Lato"/>
                <a:cs typeface="Lato"/>
                <a:sym typeface="Lato"/>
              </a:rPr>
              <a:t>Technology must have reached the market or clinical trials.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Investigation:</a:t>
            </a:r>
            <a:r>
              <a:rPr lang="en-US" sz="2800">
                <a:solidFill>
                  <a:schemeClr val="lt1"/>
                </a:solidFill>
                <a:latin typeface="Lato"/>
                <a:ea typeface="Lato"/>
                <a:cs typeface="Lato"/>
                <a:sym typeface="Lato"/>
              </a:rPr>
              <a:t> Licensee must perform thorough investigation.</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Notice:</a:t>
            </a:r>
            <a:r>
              <a:rPr lang="en-US" sz="2800">
                <a:solidFill>
                  <a:schemeClr val="lt1"/>
                </a:solidFill>
                <a:latin typeface="Lato"/>
                <a:ea typeface="Lato"/>
                <a:cs typeface="Lato"/>
                <a:sym typeface="Lato"/>
              </a:rPr>
              <a:t> License must notice U-M 20 days in advance.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Balance:</a:t>
            </a:r>
            <a:r>
              <a:rPr lang="en-US" sz="2800">
                <a:solidFill>
                  <a:schemeClr val="lt1"/>
                </a:solidFill>
                <a:latin typeface="Lato"/>
                <a:ea typeface="Lato"/>
                <a:cs typeface="Lato"/>
                <a:sym typeface="Lato"/>
              </a:rPr>
              <a:t> Balancing licensee’s need to protect its investment with preventing reckless enforcement that stifles innovation.</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296" name="Google Shape;296;g3e0fdf5cc05_0_313"/>
          <p:cNvSpPr/>
          <p:nvPr/>
        </p:nvSpPr>
        <p:spPr>
          <a:xfrm>
            <a:off x="452750" y="1846625"/>
            <a:ext cx="9140700" cy="75924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297" name="Google Shape;297;g3e0fdf5cc05_0_313"/>
          <p:cNvSpPr txBox="1"/>
          <p:nvPr/>
        </p:nvSpPr>
        <p:spPr>
          <a:xfrm>
            <a:off x="816100" y="2163125"/>
            <a:ext cx="8359200" cy="7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solidFill>
                  <a:schemeClr val="lt2"/>
                </a:solidFill>
                <a:latin typeface="Lato"/>
                <a:ea typeface="Lato"/>
                <a:cs typeface="Lato"/>
                <a:sym typeface="Lato"/>
              </a:rPr>
              <a:t>ARTICLE 8: ENFORCEMENT</a:t>
            </a:r>
            <a:endParaRPr sz="22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500">
                <a:solidFill>
                  <a:schemeClr val="lt2"/>
                </a:solidFill>
                <a:latin typeface="Lato"/>
                <a:ea typeface="Lato"/>
                <a:cs typeface="Lato"/>
                <a:sym typeface="Lato"/>
              </a:rPr>
              <a:t>8.1   	Each party shall promptly advise the other in writing of any known acts of potential infringement of the PATENT RIGHTS by another party.  [After the earlier of (a) the FIRST COMMERCIAL SALE or (b) LICENSEE makes any required Investigational Device Exemption or Investigational New Drug Application (or equivalent) filing with the Food and Drug Administration, LICENSEE has the first option to enforce the PATENT RIGHTS against infringement by other parties within the TERRITORY and the FIELD OF USE, including those prior to the EFFECTIVE DATE.  LICENSEE shall not file any suit without (a) first performing a thorough, diligent investigation of the merits of such suit, including with respect to the validity and enforceability of the PATENT RIGHTS; (b) there being reasonable legal and economic bases for doing so; and (c) notifying MICHIGAN twenty days before any such filing.  This right to enforce includes filing, prosecuting, and settling all infringement actions at its expense, except that LICENSEE shall make any such settlement only with the advice and consent of MICHIGAN.  LICENSEE has the right to file suit using counsel of its choosing, subject to MICHIGAN’s approval, which shall not be unreasonably withheld or delayed.  LICENSEE may grant to third parties the right to enforce hereunder, but only with the express written permission of MICHIGAN.</a:t>
            </a:r>
            <a:endParaRPr sz="15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500">
                <a:solidFill>
                  <a:schemeClr val="lt2"/>
                </a:solidFill>
                <a:latin typeface="Lato"/>
                <a:ea typeface="Lato"/>
                <a:cs typeface="Lato"/>
                <a:sym typeface="Lato"/>
              </a:rPr>
              <a:t> </a:t>
            </a:r>
            <a:endParaRPr sz="15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500">
                <a:solidFill>
                  <a:schemeClr val="lt2"/>
                </a:solidFill>
                <a:latin typeface="Lato"/>
                <a:ea typeface="Lato"/>
                <a:cs typeface="Lato"/>
                <a:sym typeface="Lato"/>
              </a:rPr>
              <a:t>8.2   	If LICENSEE has complied with Paragraph 8.1, MICHIGAN shall provide reasonable assistance to LICENSEE with respect to such actions, but only if LICENSEE promptly reimburses MICHIGAN for out-of-pocket expenses incurred in connection with any such assistance rendered at LICENSEE'S request or reasonably required by MICHIGAN, including but not limited to expenses incurred in complying with discovery duties.  LICENSEE shall defend, indemnify and hold harmless MICHIGAN with respect to any claims asserted by an alleged infringer reasonably related to the enforcement of the PATENT RIGHTS under this Article, including but not limited to antitrust counterclaims and claims for recovery of attorney fees. </a:t>
            </a:r>
            <a:endParaRPr sz="2700">
              <a:solidFill>
                <a:srgbClr val="999999"/>
              </a:solidFill>
              <a:latin typeface="Lato"/>
              <a:ea typeface="Lato"/>
              <a:cs typeface="Lato"/>
              <a:sym typeface="Lato"/>
            </a:endParaRPr>
          </a:p>
        </p:txBody>
      </p:sp>
      <p:cxnSp>
        <p:nvCxnSpPr>
          <p:cNvPr id="298" name="Google Shape;298;g3e0fdf5cc05_0_313"/>
          <p:cNvCxnSpPr/>
          <p:nvPr/>
        </p:nvCxnSpPr>
        <p:spPr>
          <a:xfrm rot="10800000" flipH="1">
            <a:off x="816100" y="2650888"/>
            <a:ext cx="8166000" cy="294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02"/>
        <p:cNvGrpSpPr/>
        <p:nvPr/>
      </p:nvGrpSpPr>
      <p:grpSpPr>
        <a:xfrm>
          <a:off x="0" y="0"/>
          <a:ext cx="0" cy="0"/>
          <a:chOff x="0" y="0"/>
          <a:chExt cx="0" cy="0"/>
        </a:xfrm>
      </p:grpSpPr>
      <p:sp>
        <p:nvSpPr>
          <p:cNvPr id="303" name="Google Shape;303;g3e0fdf5cc05_0_27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#7 KNOW-HOW LICENSING</a:t>
            </a:r>
            <a:endParaRPr>
              <a:solidFill>
                <a:schemeClr val="lt1"/>
              </a:solidFill>
              <a:latin typeface="Poppins"/>
              <a:ea typeface="Poppins"/>
              <a:cs typeface="Poppins"/>
              <a:sym typeface="Poppins"/>
            </a:endParaRPr>
          </a:p>
        </p:txBody>
      </p:sp>
      <p:cxnSp>
        <p:nvCxnSpPr>
          <p:cNvPr id="304" name="Google Shape;304;g3e0fdf5cc05_0_27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05" name="Google Shape;305;g3e0fdf5cc05_0_27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06" name="Google Shape;306;g3e0fdf5cc05_0_27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07" name="Google Shape;307;g3e0fdf5cc05_0_271"/>
          <p:cNvSpPr/>
          <p:nvPr/>
        </p:nvSpPr>
        <p:spPr>
          <a:xfrm>
            <a:off x="9915150" y="2163125"/>
            <a:ext cx="70455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Licensing Know-How</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Hot Issue: </a:t>
            </a:r>
            <a:r>
              <a:rPr lang="en-US" sz="2800">
                <a:solidFill>
                  <a:schemeClr val="lt1"/>
                </a:solidFill>
                <a:latin typeface="Lato"/>
                <a:ea typeface="Lato"/>
                <a:cs typeface="Lato"/>
                <a:sym typeface="Lato"/>
              </a:rPr>
              <a:t>Increased interest in know-how licensing:</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licensees seeking freedom to operate under all forms of IP</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increased importance of data and other unpatentable information (e.g.,  drug targets).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University Sensitivity:</a:t>
            </a:r>
            <a:endParaRPr sz="2800" b="1">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Academic freedom(can’t stop faculty from sharing/presenting)</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Importance of publishing</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Export controls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08" name="Google Shape;308;g3e0fdf5cc05_0_27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7</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Be mindful of export regulations.</a:t>
            </a:r>
            <a:endParaRPr sz="2400">
              <a:latin typeface="Lato"/>
              <a:ea typeface="Lato"/>
              <a:cs typeface="Lato"/>
              <a:sym typeface="Lato"/>
            </a:endParaRPr>
          </a:p>
        </p:txBody>
      </p:sp>
      <p:pic>
        <p:nvPicPr>
          <p:cNvPr id="309" name="Google Shape;309;g3e0fdf5cc05_0_27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3"/>
        <p:cNvGrpSpPr/>
        <p:nvPr/>
      </p:nvGrpSpPr>
      <p:grpSpPr>
        <a:xfrm>
          <a:off x="0" y="0"/>
          <a:ext cx="0" cy="0"/>
          <a:chOff x="0" y="0"/>
          <a:chExt cx="0" cy="0"/>
        </a:xfrm>
      </p:grpSpPr>
      <p:sp>
        <p:nvSpPr>
          <p:cNvPr id="314" name="Google Shape;314;g3e0fdf5cc05_0_323"/>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KNOW-HOW LICENSING</a:t>
            </a:r>
            <a:endParaRPr>
              <a:solidFill>
                <a:schemeClr val="lt1"/>
              </a:solidFill>
              <a:latin typeface="Poppins"/>
              <a:ea typeface="Poppins"/>
              <a:cs typeface="Poppins"/>
              <a:sym typeface="Poppins"/>
            </a:endParaRPr>
          </a:p>
        </p:txBody>
      </p:sp>
      <p:cxnSp>
        <p:nvCxnSpPr>
          <p:cNvPr id="315" name="Google Shape;315;g3e0fdf5cc05_0_32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16" name="Google Shape;316;g3e0fdf5cc05_0_323"/>
          <p:cNvSpPr/>
          <p:nvPr/>
        </p:nvSpPr>
        <p:spPr>
          <a:xfrm>
            <a:off x="10262250" y="1846625"/>
            <a:ext cx="6486900" cy="75924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Know-How Licensing</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Nonexclusive: </a:t>
            </a:r>
            <a:r>
              <a:rPr lang="en-US" sz="2800">
                <a:solidFill>
                  <a:schemeClr val="lt1"/>
                </a:solidFill>
                <a:latin typeface="Lato"/>
                <a:ea typeface="Lato"/>
                <a:cs typeface="Lato"/>
                <a:sym typeface="Lato"/>
              </a:rPr>
              <a:t>U-M will only license know how on a nonexclusive basis.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No Future Requirement:</a:t>
            </a:r>
            <a:r>
              <a:rPr lang="en-US" sz="2800">
                <a:solidFill>
                  <a:schemeClr val="lt1"/>
                </a:solidFill>
                <a:latin typeface="Lato"/>
                <a:ea typeface="Lato"/>
                <a:cs typeface="Lato"/>
                <a:sym typeface="Lato"/>
              </a:rPr>
              <a:t> Know-how limited to information already provided; there is no obligation to provide future Know-How.</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Export Controls</a:t>
            </a:r>
            <a:r>
              <a:rPr lang="en-US" sz="2800">
                <a:solidFill>
                  <a:schemeClr val="lt1"/>
                </a:solidFill>
                <a:latin typeface="Lato"/>
                <a:ea typeface="Lato"/>
                <a:cs typeface="Lato"/>
                <a:sym typeface="Lato"/>
              </a:rPr>
              <a:t>: Export control screening for any Know-How transfers.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17" name="Google Shape;317;g3e0fdf5cc05_0_323"/>
          <p:cNvSpPr/>
          <p:nvPr/>
        </p:nvSpPr>
        <p:spPr>
          <a:xfrm>
            <a:off x="452750" y="1846625"/>
            <a:ext cx="9140700" cy="75924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18" name="Google Shape;318;g3e0fdf5cc05_0_323"/>
          <p:cNvSpPr txBox="1"/>
          <p:nvPr/>
        </p:nvSpPr>
        <p:spPr>
          <a:xfrm>
            <a:off x="816100" y="2163125"/>
            <a:ext cx="8359200" cy="7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solidFill>
                  <a:schemeClr val="lt2"/>
                </a:solidFill>
                <a:latin typeface="Lato"/>
                <a:ea typeface="Lato"/>
                <a:cs typeface="Lato"/>
                <a:sym typeface="Lato"/>
              </a:rPr>
              <a:t>DEFINITIONS</a:t>
            </a:r>
            <a:endParaRPr sz="22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a:p>
            <a:pPr marL="0" lvl="0" indent="0" algn="just" rtl="0">
              <a:lnSpc>
                <a:spcPct val="115000"/>
              </a:lnSpc>
              <a:spcBef>
                <a:spcPts val="0"/>
              </a:spcBef>
              <a:spcAft>
                <a:spcPts val="0"/>
              </a:spcAft>
              <a:buClr>
                <a:schemeClr val="lt2"/>
              </a:buClr>
              <a:buSzPts val="1100"/>
              <a:buFont typeface="Arial"/>
              <a:buNone/>
            </a:pPr>
            <a:r>
              <a:rPr lang="en-US" sz="1700">
                <a:solidFill>
                  <a:schemeClr val="lt2"/>
                </a:solidFill>
                <a:latin typeface="Lato"/>
                <a:ea typeface="Lato"/>
                <a:cs typeface="Lato"/>
                <a:sym typeface="Lato"/>
              </a:rPr>
              <a:t>“</a:t>
            </a:r>
            <a:r>
              <a:rPr lang="en-US" sz="1700" u="sng">
                <a:solidFill>
                  <a:schemeClr val="lt2"/>
                </a:solidFill>
                <a:latin typeface="Lato"/>
                <a:ea typeface="Lato"/>
                <a:cs typeface="Lato"/>
                <a:sym typeface="Lato"/>
              </a:rPr>
              <a:t>KNOW-HOW</a:t>
            </a:r>
            <a:r>
              <a:rPr lang="en-US" sz="1700">
                <a:solidFill>
                  <a:schemeClr val="lt2"/>
                </a:solidFill>
                <a:latin typeface="Lato"/>
                <a:ea typeface="Lato"/>
                <a:cs typeface="Lato"/>
                <a:sym typeface="Lato"/>
              </a:rPr>
              <a:t>” means MICHIGAN’s rights in discoveries, information, trade secrets, knowledge, technology, means, methods, processes, practices, formulae, instructions, skills, techniques, procedures, experiences, ideas, technical assistance, designs, drawings, assembly procedures, computer programs, apparatuses, specifications, results, assays, materials, data and information (“Materials”), generated by or under the supervision of Drs. _____ and ____ or MICHIGAN Personnel under their supervision that MICHIGAN owns, has under license, or otherwise controls, whether or not confidential, proprietary, patented or patentable,  provided that the Materials both:  (i) are necessary or reasonably useful for LICENSEE to exploit related to the LICENSED TECHNOLOGY; and (ii) are (in written, electronic or any other tangible form) actually delivered to LICENSEE within sixty (60) days of  the effective date of the applicable license. </a:t>
            </a:r>
            <a:endParaRPr sz="17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a:p>
            <a:pPr marL="0" lvl="0" indent="0" algn="l" rtl="0">
              <a:lnSpc>
                <a:spcPct val="115000"/>
              </a:lnSpc>
              <a:spcBef>
                <a:spcPts val="0"/>
              </a:spcBef>
              <a:spcAft>
                <a:spcPts val="0"/>
              </a:spcAft>
              <a:buNone/>
            </a:pPr>
            <a:r>
              <a:rPr lang="en-US" sz="1500">
                <a:solidFill>
                  <a:schemeClr val="lt2"/>
                </a:solidFill>
                <a:latin typeface="Lato"/>
                <a:ea typeface="Lato"/>
                <a:cs typeface="Lato"/>
                <a:sym typeface="Lato"/>
              </a:rPr>
              <a:t> </a:t>
            </a:r>
            <a:endParaRPr sz="15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2200">
                <a:solidFill>
                  <a:schemeClr val="lt2"/>
                </a:solidFill>
                <a:latin typeface="Lato"/>
                <a:ea typeface="Lato"/>
                <a:cs typeface="Lato"/>
                <a:sym typeface="Lato"/>
              </a:rPr>
              <a:t>ARTICLE 1: GRANT OF RIGHTS</a:t>
            </a:r>
            <a:endParaRPr sz="15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a:p>
            <a:pPr marL="0" lvl="0" indent="0" algn="just" rtl="0">
              <a:lnSpc>
                <a:spcPct val="115000"/>
              </a:lnSpc>
              <a:spcBef>
                <a:spcPts val="0"/>
              </a:spcBef>
              <a:spcAft>
                <a:spcPts val="0"/>
              </a:spcAft>
              <a:buClr>
                <a:schemeClr val="lt2"/>
              </a:buClr>
              <a:buSzPts val="1100"/>
              <a:buFont typeface="Arial"/>
              <a:buNone/>
            </a:pPr>
            <a:r>
              <a:rPr lang="en-US" sz="1700">
                <a:solidFill>
                  <a:schemeClr val="lt2"/>
                </a:solidFill>
                <a:latin typeface="Lato"/>
                <a:ea typeface="Lato"/>
                <a:cs typeface="Lato"/>
                <a:sym typeface="Lato"/>
              </a:rPr>
              <a:t>MICHIGAN hereby grants to LICENSEE a royalty-free non-exclusive license to KNOW-HOW, subject to the terms and conditions of this Agreement, in the FIELD OF USE and the TERRITORY to develop, have developed, manufacture, have manufactured, use have used, import, have imported, distribute, sell, offer for sale, and have sold LICENSED TECHNOLOGY.</a:t>
            </a:r>
            <a:endParaRPr sz="17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p:txBody>
      </p:sp>
      <p:cxnSp>
        <p:nvCxnSpPr>
          <p:cNvPr id="319" name="Google Shape;319;g3e0fdf5cc05_0_323"/>
          <p:cNvCxnSpPr/>
          <p:nvPr/>
        </p:nvCxnSpPr>
        <p:spPr>
          <a:xfrm rot="10800000" flipH="1">
            <a:off x="816100" y="2650888"/>
            <a:ext cx="8166000" cy="29400"/>
          </a:xfrm>
          <a:prstGeom prst="straightConnector1">
            <a:avLst/>
          </a:prstGeom>
          <a:noFill/>
          <a:ln w="38100" cap="flat" cmpd="sng">
            <a:solidFill>
              <a:srgbClr val="000000"/>
            </a:solidFill>
            <a:prstDash val="solid"/>
            <a:round/>
            <a:headEnd type="none" w="med" len="med"/>
            <a:tailEnd type="none" w="med" len="med"/>
          </a:ln>
        </p:spPr>
      </p:cxnSp>
      <p:cxnSp>
        <p:nvCxnSpPr>
          <p:cNvPr id="320" name="Google Shape;320;g3e0fdf5cc05_0_323"/>
          <p:cNvCxnSpPr/>
          <p:nvPr/>
        </p:nvCxnSpPr>
        <p:spPr>
          <a:xfrm rot="10800000" flipH="1">
            <a:off x="816100" y="7403763"/>
            <a:ext cx="8166000" cy="29400"/>
          </a:xfrm>
          <a:prstGeom prst="straightConnector1">
            <a:avLst/>
          </a:prstGeom>
          <a:noFill/>
          <a:ln w="38100" cap="flat" cmpd="sng">
            <a:solidFill>
              <a:srgbClr val="000000"/>
            </a:solidFill>
            <a:prstDash val="solid"/>
            <a:round/>
            <a:headEnd type="none" w="med" len="med"/>
            <a:tailEnd type="non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24"/>
        <p:cNvGrpSpPr/>
        <p:nvPr/>
      </p:nvGrpSpPr>
      <p:grpSpPr>
        <a:xfrm>
          <a:off x="0" y="0"/>
          <a:ext cx="0" cy="0"/>
          <a:chOff x="0" y="0"/>
          <a:chExt cx="0" cy="0"/>
        </a:xfrm>
      </p:grpSpPr>
      <p:sp>
        <p:nvSpPr>
          <p:cNvPr id="325" name="Google Shape;325;g3e0fdf5cc05_0_28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#8 PARTNER SELECTION</a:t>
            </a:r>
            <a:endParaRPr>
              <a:solidFill>
                <a:schemeClr val="lt1"/>
              </a:solidFill>
              <a:latin typeface="Poppins"/>
              <a:ea typeface="Poppins"/>
              <a:cs typeface="Poppins"/>
              <a:sym typeface="Poppins"/>
            </a:endParaRPr>
          </a:p>
        </p:txBody>
      </p:sp>
      <p:cxnSp>
        <p:nvCxnSpPr>
          <p:cNvPr id="326" name="Google Shape;326;g3e0fdf5cc05_0_28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27" name="Google Shape;327;g3e0fdf5cc05_0_28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28" name="Google Shape;328;g3e0fdf5cc05_0_281"/>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29" name="Google Shape;329;g3e0fdf5cc05_0_281"/>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Important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License Qualification: </a:t>
            </a:r>
            <a:r>
              <a:rPr lang="en-US" sz="2800">
                <a:solidFill>
                  <a:schemeClr val="lt1"/>
                </a:solidFill>
                <a:latin typeface="Lato"/>
                <a:ea typeface="Lato"/>
                <a:cs typeface="Lato"/>
                <a:sym typeface="Lato"/>
              </a:rPr>
              <a:t>U-M invests significant resources in qualifying potential partners.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30" name="Google Shape;330;g3e0fdf5cc05_0_28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8</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Be mindful of the implications of working with patent aggregators.</a:t>
            </a:r>
            <a:endParaRPr sz="2400">
              <a:latin typeface="Lato"/>
              <a:ea typeface="Lato"/>
              <a:cs typeface="Lato"/>
              <a:sym typeface="Lato"/>
            </a:endParaRPr>
          </a:p>
        </p:txBody>
      </p:sp>
      <p:pic>
        <p:nvPicPr>
          <p:cNvPr id="331" name="Google Shape;331;g3e0fdf5cc05_0_281"/>
          <p:cNvPicPr preferRelativeResize="0"/>
          <p:nvPr/>
        </p:nvPicPr>
        <p:blipFill>
          <a:blip r:embed="rId3">
            <a:alphaModFix/>
          </a:blip>
          <a:stretch>
            <a:fillRect/>
          </a:stretch>
        </p:blipFill>
        <p:spPr>
          <a:xfrm>
            <a:off x="1802675" y="5333175"/>
            <a:ext cx="5883250" cy="3658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5"/>
        <p:cNvGrpSpPr/>
        <p:nvPr/>
      </p:nvGrpSpPr>
      <p:grpSpPr>
        <a:xfrm>
          <a:off x="0" y="0"/>
          <a:ext cx="0" cy="0"/>
          <a:chOff x="0" y="0"/>
          <a:chExt cx="0" cy="0"/>
        </a:xfrm>
      </p:grpSpPr>
      <p:sp>
        <p:nvSpPr>
          <p:cNvPr id="336" name="Google Shape;336;g3e910dc5612_0_0"/>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PARTNER SELECTION</a:t>
            </a:r>
            <a:endParaRPr>
              <a:solidFill>
                <a:schemeClr val="lt1"/>
              </a:solidFill>
              <a:latin typeface="Poppins"/>
              <a:ea typeface="Poppins"/>
              <a:cs typeface="Poppins"/>
              <a:sym typeface="Poppins"/>
            </a:endParaRPr>
          </a:p>
        </p:txBody>
      </p:sp>
      <p:cxnSp>
        <p:nvCxnSpPr>
          <p:cNvPr id="337" name="Google Shape;337;g3e910dc5612_0_0"/>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38" name="Google Shape;338;g3e910dc5612_0_0"/>
          <p:cNvSpPr/>
          <p:nvPr/>
        </p:nvSpPr>
        <p:spPr>
          <a:xfrm>
            <a:off x="10262250" y="1846625"/>
            <a:ext cx="6486900" cy="75924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Partners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Inventor - Licensee: </a:t>
            </a:r>
            <a:r>
              <a:rPr lang="en-US" sz="2800">
                <a:solidFill>
                  <a:schemeClr val="lt1"/>
                </a:solidFill>
                <a:latin typeface="Lato"/>
                <a:ea typeface="Lato"/>
                <a:cs typeface="Lato"/>
                <a:sym typeface="Lato"/>
              </a:rPr>
              <a:t>Licensee’s relationship with inventor is major criteria in licensee selection and success.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Option Periods:</a:t>
            </a:r>
            <a:r>
              <a:rPr lang="en-US" sz="2800">
                <a:solidFill>
                  <a:schemeClr val="lt1"/>
                </a:solidFill>
                <a:latin typeface="Lato"/>
                <a:ea typeface="Lato"/>
                <a:cs typeface="Lato"/>
                <a:sym typeface="Lato"/>
              </a:rPr>
              <a:t> Can be useful period of two-way due diligence.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Qualifications:</a:t>
            </a:r>
            <a:r>
              <a:rPr lang="en-US" sz="2800">
                <a:solidFill>
                  <a:schemeClr val="lt1"/>
                </a:solidFill>
                <a:latin typeface="Lato"/>
                <a:ea typeface="Lato"/>
                <a:cs typeface="Lato"/>
                <a:sym typeface="Lato"/>
              </a:rPr>
              <a:t> Success is always uncertain, so diligence milestones are essential.</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39" name="Google Shape;339;g3e910dc5612_0_0"/>
          <p:cNvSpPr/>
          <p:nvPr/>
        </p:nvSpPr>
        <p:spPr>
          <a:xfrm>
            <a:off x="452750" y="1846625"/>
            <a:ext cx="9140700" cy="75924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40" name="Google Shape;340;g3e910dc5612_0_0"/>
          <p:cNvSpPr txBox="1"/>
          <p:nvPr/>
        </p:nvSpPr>
        <p:spPr>
          <a:xfrm>
            <a:off x="816100" y="2163125"/>
            <a:ext cx="8359200" cy="70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200">
                <a:solidFill>
                  <a:srgbClr val="999999"/>
                </a:solidFill>
                <a:latin typeface="Lato"/>
                <a:ea typeface="Lato"/>
                <a:cs typeface="Lato"/>
                <a:sym typeface="Lato"/>
              </a:rPr>
              <a:t>PATENT OPTION AGREEMENT</a:t>
            </a:r>
            <a:endParaRPr sz="220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999999"/>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800">
                <a:solidFill>
                  <a:srgbClr val="999999"/>
                </a:solidFill>
                <a:latin typeface="Lato"/>
                <a:ea typeface="Lato"/>
                <a:cs typeface="Lato"/>
                <a:sym typeface="Lato"/>
              </a:rPr>
              <a:t>4.3   	</a:t>
            </a:r>
            <a:r>
              <a:rPr lang="en-US" sz="1800" u="sng">
                <a:solidFill>
                  <a:srgbClr val="999999"/>
                </a:solidFill>
                <a:latin typeface="Lato"/>
                <a:ea typeface="Lato"/>
                <a:cs typeface="Lato"/>
                <a:sym typeface="Lato"/>
              </a:rPr>
              <a:t>EXERCISE OF OPTION</a:t>
            </a:r>
            <a:r>
              <a:rPr lang="en-US" sz="1800">
                <a:solidFill>
                  <a:srgbClr val="999999"/>
                </a:solidFill>
                <a:latin typeface="Lato"/>
                <a:ea typeface="Lato"/>
                <a:cs typeface="Lato"/>
                <a:sym typeface="Lato"/>
              </a:rPr>
              <a:t>. </a:t>
            </a:r>
            <a:r>
              <a:rPr lang="en-US" sz="1800" b="1">
                <a:latin typeface="Lato"/>
                <a:ea typeface="Lato"/>
                <a:cs typeface="Lato"/>
                <a:sym typeface="Lato"/>
              </a:rPr>
              <a:t> OPTIONEE may exercise the OPTION by providing a business plan to MICHIGAN describing OPTIONEE’s intention and ability to develop and make commercially available LICENSED PRODUCTS within the FIELD OF USE for public use as soon as practicable, consistent with sound and reasonable business practices and judgment.  </a:t>
            </a:r>
            <a:r>
              <a:rPr lang="en-US" sz="1800" b="1">
                <a:solidFill>
                  <a:schemeClr val="lt2"/>
                </a:solidFill>
                <a:latin typeface="Lato"/>
                <a:ea typeface="Lato"/>
                <a:cs typeface="Lato"/>
                <a:sym typeface="Lato"/>
              </a:rPr>
              <a:t>At a minimum, the business plan shall include:</a:t>
            </a:r>
            <a:endParaRPr sz="18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 </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i.           	an identified and committed experienced and capable management team,</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ii.         	an appropriate commercialization strategy, and</a:t>
            </a:r>
            <a:endParaRPr sz="1800" b="1">
              <a:solidFill>
                <a:schemeClr val="lt2"/>
              </a:solidFill>
              <a:latin typeface="Lato"/>
              <a:ea typeface="Lato"/>
              <a:cs typeface="Lato"/>
              <a:sym typeface="Lato"/>
            </a:endParaRPr>
          </a:p>
          <a:p>
            <a:pPr marL="1371600" lvl="0" indent="-685800" algn="l" rtl="0">
              <a:lnSpc>
                <a:spcPct val="115000"/>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iii.        	a capitalization plan indicating sufficient access to capital to enable the commercialization plan to be executed.</a:t>
            </a:r>
            <a:endParaRPr sz="1800" b="1">
              <a:solidFill>
                <a:schemeClr val="lt2"/>
              </a:solidFill>
              <a:latin typeface="Lato"/>
              <a:ea typeface="Lato"/>
              <a:cs typeface="Lato"/>
              <a:sym typeface="Lato"/>
            </a:endParaRPr>
          </a:p>
          <a:p>
            <a:pPr marL="685800" lvl="0" indent="0" algn="l" rtl="0">
              <a:lnSpc>
                <a:spcPct val="115000"/>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 </a:t>
            </a:r>
            <a:endParaRPr sz="18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The acceptance of the OPTIONEE business plan shall be at MICHIGAN’s sole discretion. </a:t>
            </a:r>
            <a:r>
              <a:rPr lang="en-US" sz="1800">
                <a:solidFill>
                  <a:srgbClr val="999999"/>
                </a:solidFill>
                <a:latin typeface="Lato"/>
                <a:ea typeface="Lato"/>
                <a:cs typeface="Lato"/>
                <a:sym typeface="Lato"/>
              </a:rPr>
              <a:t>Notwithstanding, OPTIONEE may not exercise its option at any time any litigation or administrative proceeding is pending in which OPTIONEE has asserted the invalidity or unenforceability of any claim in the PATENT RIGHTS, either directly or through any other party.</a:t>
            </a:r>
            <a:endParaRPr sz="1800">
              <a:solidFill>
                <a:srgbClr val="999999"/>
              </a:solidFill>
              <a:latin typeface="Lato"/>
              <a:ea typeface="Lato"/>
              <a:cs typeface="Lato"/>
              <a:sym typeface="Lato"/>
            </a:endParaRPr>
          </a:p>
          <a:p>
            <a:pPr marL="0" lvl="0" indent="0" algn="l" rtl="0">
              <a:lnSpc>
                <a:spcPct val="115000"/>
              </a:lnSpc>
              <a:spcBef>
                <a:spcPts val="0"/>
              </a:spcBef>
              <a:spcAft>
                <a:spcPts val="0"/>
              </a:spcAft>
              <a:buNone/>
            </a:pPr>
            <a:endParaRPr sz="1500">
              <a:solidFill>
                <a:schemeClr val="lt2"/>
              </a:solidFill>
              <a:latin typeface="Lato"/>
              <a:ea typeface="Lato"/>
              <a:cs typeface="Lato"/>
              <a:sym typeface="Lato"/>
            </a:endParaRPr>
          </a:p>
        </p:txBody>
      </p:sp>
      <p:cxnSp>
        <p:nvCxnSpPr>
          <p:cNvPr id="341" name="Google Shape;341;g3e910dc5612_0_0"/>
          <p:cNvCxnSpPr/>
          <p:nvPr/>
        </p:nvCxnSpPr>
        <p:spPr>
          <a:xfrm rot="10800000" flipH="1">
            <a:off x="816100" y="2650888"/>
            <a:ext cx="8166000" cy="29400"/>
          </a:xfrm>
          <a:prstGeom prst="straightConnector1">
            <a:avLst/>
          </a:prstGeom>
          <a:noFill/>
          <a:ln w="38100" cap="flat" cmpd="sng">
            <a:solidFill>
              <a:srgbClr val="000000"/>
            </a:solidFill>
            <a:prstDash val="solid"/>
            <a:round/>
            <a:headEnd type="none" w="med" len="med"/>
            <a:tailEnd type="none" w="med" len="med"/>
          </a:ln>
        </p:spPr>
      </p:cxnSp>
      <p:sp>
        <p:nvSpPr>
          <p:cNvPr id="342" name="Google Shape;342;g3e910dc5612_0_0"/>
          <p:cNvSpPr/>
          <p:nvPr/>
        </p:nvSpPr>
        <p:spPr>
          <a:xfrm>
            <a:off x="678025" y="2834550"/>
            <a:ext cx="8636400" cy="48378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6"/>
        <p:cNvGrpSpPr/>
        <p:nvPr/>
      </p:nvGrpSpPr>
      <p:grpSpPr>
        <a:xfrm>
          <a:off x="0" y="0"/>
          <a:ext cx="0" cy="0"/>
          <a:chOff x="0" y="0"/>
          <a:chExt cx="0" cy="0"/>
        </a:xfrm>
      </p:grpSpPr>
      <p:sp>
        <p:nvSpPr>
          <p:cNvPr id="347" name="Google Shape;347;g3e0fdf5cc05_0_291"/>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#9 UNMET NEEDS</a:t>
            </a:r>
            <a:endParaRPr>
              <a:solidFill>
                <a:schemeClr val="lt1"/>
              </a:solidFill>
              <a:latin typeface="Poppins"/>
              <a:ea typeface="Poppins"/>
              <a:cs typeface="Poppins"/>
              <a:sym typeface="Poppins"/>
            </a:endParaRPr>
          </a:p>
        </p:txBody>
      </p:sp>
      <p:cxnSp>
        <p:nvCxnSpPr>
          <p:cNvPr id="348" name="Google Shape;348;g3e0fdf5cc05_0_291"/>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49" name="Google Shape;349;g3e0fdf5cc05_0_291"/>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50" name="Google Shape;350;g3e0fdf5cc05_0_291"/>
          <p:cNvSpPr/>
          <p:nvPr/>
        </p:nvSpPr>
        <p:spPr>
          <a:xfrm>
            <a:off x="452750" y="2163025"/>
            <a:ext cx="8573100" cy="32853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51" name="Google Shape;351;g3e0fdf5cc05_0_291"/>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Approaches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Reserved Right: </a:t>
            </a:r>
            <a:r>
              <a:rPr lang="en-US" sz="2800">
                <a:solidFill>
                  <a:schemeClr val="lt1"/>
                </a:solidFill>
                <a:latin typeface="Lato"/>
                <a:ea typeface="Lato"/>
                <a:cs typeface="Lato"/>
                <a:sym typeface="Lato"/>
              </a:rPr>
              <a:t>Broad right, but only applies to licensed patents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Compulsory Sublicensing:</a:t>
            </a:r>
            <a:r>
              <a:rPr lang="en-US" sz="2800">
                <a:solidFill>
                  <a:schemeClr val="lt1"/>
                </a:solidFill>
                <a:latin typeface="Lato"/>
                <a:ea typeface="Lato"/>
                <a:cs typeface="Lato"/>
                <a:sym typeface="Lato"/>
              </a:rPr>
              <a:t> Typically only applies to licensed patents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Affordable Access Plans: </a:t>
            </a:r>
            <a:r>
              <a:rPr lang="en-US" sz="2800">
                <a:solidFill>
                  <a:schemeClr val="lt1"/>
                </a:solidFill>
                <a:latin typeface="Lato"/>
                <a:ea typeface="Lato"/>
                <a:cs typeface="Lato"/>
                <a:sym typeface="Lato"/>
              </a:rPr>
              <a:t>Modern approach pioneered by UCLA and Medicines Patent Pool</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52" name="Google Shape;352;g3e0fdf5cc05_0_291"/>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9</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Consider including provisions that address unmet needs, such as those of neglected patient populations or geographic areas, giving particular attention to improved therapeutics, diagnostics and agricultural technologies for the developing world.</a:t>
            </a:r>
            <a:endParaRPr sz="2400">
              <a:latin typeface="Lato"/>
              <a:ea typeface="Lato"/>
              <a:cs typeface="Lato"/>
              <a:sym typeface="Lato"/>
            </a:endParaRPr>
          </a:p>
        </p:txBody>
      </p:sp>
      <p:pic>
        <p:nvPicPr>
          <p:cNvPr id="353" name="Google Shape;353;g3e0fdf5cc05_0_291"/>
          <p:cNvPicPr preferRelativeResize="0"/>
          <p:nvPr/>
        </p:nvPicPr>
        <p:blipFill>
          <a:blip r:embed="rId3">
            <a:alphaModFix/>
          </a:blip>
          <a:stretch>
            <a:fillRect/>
          </a:stretch>
        </p:blipFill>
        <p:spPr>
          <a:xfrm>
            <a:off x="2290774" y="6198875"/>
            <a:ext cx="5239375" cy="3166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7"/>
        <p:cNvGrpSpPr/>
        <p:nvPr/>
      </p:nvGrpSpPr>
      <p:grpSpPr>
        <a:xfrm>
          <a:off x="0" y="0"/>
          <a:ext cx="0" cy="0"/>
          <a:chOff x="0" y="0"/>
          <a:chExt cx="0" cy="0"/>
        </a:xfrm>
      </p:grpSpPr>
      <p:sp>
        <p:nvSpPr>
          <p:cNvPr id="358" name="Google Shape;358;g3e0fdf5cc05_0_162"/>
          <p:cNvSpPr txBox="1">
            <a:spLocks noGrp="1"/>
          </p:cNvSpPr>
          <p:nvPr>
            <p:ph type="title"/>
          </p:nvPr>
        </p:nvSpPr>
        <p:spPr>
          <a:xfrm>
            <a:off x="591118" y="355528"/>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sz="3700">
                <a:solidFill>
                  <a:schemeClr val="lt1"/>
                </a:solidFill>
                <a:latin typeface="Poppins"/>
                <a:ea typeface="Poppins"/>
                <a:cs typeface="Poppins"/>
                <a:sym typeface="Poppins"/>
              </a:rPr>
              <a:t>AFFORDABLE ACCESS PLANS</a:t>
            </a:r>
            <a:endParaRPr sz="3700">
              <a:solidFill>
                <a:schemeClr val="lt1"/>
              </a:solidFill>
              <a:latin typeface="Poppins"/>
              <a:ea typeface="Poppins"/>
              <a:cs typeface="Poppins"/>
              <a:sym typeface="Poppins"/>
            </a:endParaRPr>
          </a:p>
        </p:txBody>
      </p:sp>
      <p:cxnSp>
        <p:nvCxnSpPr>
          <p:cNvPr id="359" name="Google Shape;359;g3e0fdf5cc05_0_162"/>
          <p:cNvCxnSpPr/>
          <p:nvPr/>
        </p:nvCxnSpPr>
        <p:spPr>
          <a:xfrm>
            <a:off x="452750" y="193542"/>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60" name="Google Shape;360;g3e0fdf5cc05_0_162"/>
          <p:cNvSpPr/>
          <p:nvPr/>
        </p:nvSpPr>
        <p:spPr>
          <a:xfrm>
            <a:off x="158525" y="1590950"/>
            <a:ext cx="7224300" cy="79695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AAP Implementation</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After Approval, Licensee Discloses: </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LMICs not being pursued</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Actions to pursue LMICs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Why This Works:</a:t>
            </a:r>
            <a:r>
              <a:rPr lang="en-US" sz="2800">
                <a:solidFill>
                  <a:schemeClr val="lt1"/>
                </a:solidFill>
                <a:latin typeface="Lato"/>
                <a:ea typeface="Lato"/>
                <a:cs typeface="Lato"/>
                <a:sym typeface="Lato"/>
              </a:rPr>
              <a:t> </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Information sharing</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77% of pharma uses Access Plans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Applies to the drug (not the patent)</a:t>
            </a:r>
            <a:endParaRPr sz="2800">
              <a:solidFill>
                <a:schemeClr val="lt1"/>
              </a:solidFill>
              <a:latin typeface="Lato"/>
              <a:ea typeface="Lato"/>
              <a:cs typeface="Lato"/>
              <a:sym typeface="Lato"/>
            </a:endParaRPr>
          </a:p>
          <a:p>
            <a:pPr marL="9144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Adoption:</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UM’s last 12 exclusive therapeutics licenses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8 funding rounds (&gt;$100M raised)</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61" name="Google Shape;361;g3e0fdf5cc05_0_162"/>
          <p:cNvSpPr/>
          <p:nvPr/>
        </p:nvSpPr>
        <p:spPr>
          <a:xfrm>
            <a:off x="7880500" y="193550"/>
            <a:ext cx="9355800" cy="93669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362" name="Google Shape;362;g3e0fdf5cc05_0_162"/>
          <p:cNvSpPr txBox="1"/>
          <p:nvPr/>
        </p:nvSpPr>
        <p:spPr>
          <a:xfrm>
            <a:off x="8119300" y="355525"/>
            <a:ext cx="8991900" cy="895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2"/>
              </a:buClr>
              <a:buSzPts val="1100"/>
              <a:buFont typeface="Arial"/>
              <a:buNone/>
            </a:pPr>
            <a:r>
              <a:rPr lang="en-US">
                <a:solidFill>
                  <a:schemeClr val="lt2"/>
                </a:solidFill>
                <a:latin typeface="Lato"/>
                <a:ea typeface="Lato"/>
                <a:cs typeface="Lato"/>
                <a:sym typeface="Lato"/>
              </a:rPr>
              <a:t>4</a:t>
            </a:r>
            <a:r>
              <a:rPr lang="en-US" sz="1300">
                <a:solidFill>
                  <a:schemeClr val="lt2"/>
                </a:solidFill>
                <a:latin typeface="Lato"/>
                <a:ea typeface="Lato"/>
                <a:cs typeface="Lato"/>
                <a:sym typeface="Lato"/>
              </a:rPr>
              <a:t>.7	LICENSEE shall provide to MICHIGAN an Affordable Access Plan of the scope set forth in this Section 4.7 within three (3) months after the first marketing approval of a LICENSED PRODUCT received by LICENSEE or a SUBLICENSEE from the U.S. Food and Drug Administration or the European Medicines Agency.  LICENSEE agrees to use reasonable efforts to make progress toward completing the plans stated in the Affordable Access Plan, as it may be amended from time-to-time.</a:t>
            </a: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300">
                <a:solidFill>
                  <a:schemeClr val="lt2"/>
                </a:solidFill>
                <a:latin typeface="Lato"/>
                <a:ea typeface="Lato"/>
                <a:cs typeface="Lato"/>
                <a:sym typeface="Lato"/>
              </a:rPr>
              <a:t>(a)	“Affordable Access Plan” means a written statement setting forth: (a) the specific LMICs in which neither LICENSEE nor any SUBLICENSEE intends to commercialize the LICENSED PRODUCTS (the “Non-Commercialized Territories”); (b) actions to be taken by LICENSEE and, if applicable, SUBLICENSEE(s) that reasonably intended to support affordable access in the Non-Commercialized Territories by patients to products that would constitute LICENSED PRODUCTS if covered by one or more of the PATENT RIGHTS; and (c) actions to be taken by LICENSEE and, if applicable, SUBLICENSEE(s) that are reasonably intended to support affordable access for the vulnerable, underserved and special needs populations in the U.S.  Such actions, as referred to above, shall at a minimum include strategies, such as licensing or partnerships (which may include, for example, partnerships with non-profit organizations), and timelines therefor.  As used herein, “LMICs” means Low and Middle Income Countries as the term is defined and/or used by the World Bank Group, its primary recognized member organizations, and/or successor of any of the foregoing.  Upon LICENSEE’s request, MICHIGAN agrees to meet with LICENSEE to assist in the drafting of the Affordable Access Plan.</a:t>
            </a: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300">
                <a:solidFill>
                  <a:schemeClr val="lt2"/>
                </a:solidFill>
                <a:latin typeface="Lato"/>
                <a:ea typeface="Lato"/>
                <a:cs typeface="Lato"/>
                <a:sym typeface="Lato"/>
              </a:rPr>
              <a:t>(b) 	Notwithstanding the foregoing, in lieu of providing an Affordable Access Plan, LICENSEE may instead submit a reasonably detailed written explanation as to why LICENSEE believes that an Affordable Access Plan is unreasonable or infeasible (the “Infeasibility Statement”), which is due on the same date that the Affordable Access Plan would have been due.  After LICENSEE submits an Infeasibility Statement to MICHIGAN, LICENSEE agrees to promptly (but in no event less than two months thereafter) meet with MICHIGAN in person or by video conference to discuss the Infeasibility Statement (the “Initial Discussion”).  If, following such meeting, MICHIGAN concludes that the Affordable Access Plan requirements of this Agreement are reasonable and desirable, LICENSEE shall nevertheless provide an Affordable Access Plan to MICHIGAN within three (3) months after MICHIGAN’S written request following the Initial Discussion (and, for clarity, the remaining provisions relating to the Affordable Access Plan shall apply).</a:t>
            </a: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3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1300">
                <a:solidFill>
                  <a:schemeClr val="lt2"/>
                </a:solidFill>
                <a:latin typeface="Lato"/>
                <a:ea typeface="Lato"/>
                <a:cs typeface="Lato"/>
                <a:sym typeface="Lato"/>
              </a:rPr>
              <a:t>(c)	If LICENSEE fails to follow any plan, take any action, or meet any milestone by a deadline that is specifically or generally stated in the Affordable Access Plan, it shall promptly and in good faith negotiate an amended Affordable Access Plan with MICHIGAN.  In addition, within thirty (30) days after a request by MICHIGAN (but not to be requested any more than once in any calendar year), LICENSEE agrees to confer with MICHIGAN in good faith to review LICENSEE’s progress, and to consider in good faith any reasonable modifications suggested by MICHIGAN concerning LICENSEE’s Affordable Access Plan (“Progress Discussion”).  MICHIGAN may invite a designated entity to join either the Initial Discussion or Progress Discussion, provided that such discussions shall at all times be made subject to the confidentiality obligations of this Agreement (or another mutually agreed-upon nondisclosure agreement).</a:t>
            </a:r>
            <a:endParaRPr sz="1300">
              <a:solidFill>
                <a:schemeClr val="lt2"/>
              </a:solidFill>
              <a:latin typeface="Lato"/>
              <a:ea typeface="Lato"/>
              <a:cs typeface="Lato"/>
              <a:sym typeface="Lato"/>
            </a:endParaRPr>
          </a:p>
          <a:p>
            <a:pPr marL="0" lvl="0" indent="0" algn="l" rtl="0">
              <a:lnSpc>
                <a:spcPct val="115000"/>
              </a:lnSpc>
              <a:spcBef>
                <a:spcPts val="0"/>
              </a:spcBef>
              <a:spcAft>
                <a:spcPts val="0"/>
              </a:spcAft>
              <a:buNone/>
            </a:pPr>
            <a:endParaRPr sz="1300" b="1">
              <a:solidFill>
                <a:srgbClr val="999999"/>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6"/>
        <p:cNvGrpSpPr/>
        <p:nvPr/>
      </p:nvGrpSpPr>
      <p:grpSpPr>
        <a:xfrm>
          <a:off x="0" y="0"/>
          <a:ext cx="0" cy="0"/>
          <a:chOff x="0" y="0"/>
          <a:chExt cx="0" cy="0"/>
        </a:xfrm>
      </p:grpSpPr>
      <p:sp>
        <p:nvSpPr>
          <p:cNvPr id="367" name="Google Shape;367;g3e910dc5612_0_26"/>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sz="4700">
                <a:solidFill>
                  <a:schemeClr val="lt1"/>
                </a:solidFill>
                <a:latin typeface="Poppins"/>
                <a:ea typeface="Poppins"/>
                <a:cs typeface="Poppins"/>
                <a:sym typeface="Poppins"/>
              </a:rPr>
              <a:t>BONUS: SUPPORT SOCIAL IMPACT REGARDLESS OF ROI</a:t>
            </a:r>
            <a:endParaRPr sz="4700">
              <a:solidFill>
                <a:schemeClr val="lt1"/>
              </a:solidFill>
              <a:latin typeface="Poppins"/>
              <a:ea typeface="Poppins"/>
              <a:cs typeface="Poppins"/>
              <a:sym typeface="Poppins"/>
            </a:endParaRPr>
          </a:p>
        </p:txBody>
      </p:sp>
      <p:cxnSp>
        <p:nvCxnSpPr>
          <p:cNvPr id="368" name="Google Shape;368;g3e910dc5612_0_26"/>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69" name="Google Shape;369;g3e910dc5612_0_26"/>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370" name="Google Shape;370;g3e910dc5612_0_26"/>
          <p:cNvSpPr/>
          <p:nvPr/>
        </p:nvSpPr>
        <p:spPr>
          <a:xfrm>
            <a:off x="452750" y="2163025"/>
            <a:ext cx="8573100" cy="32853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371" name="Google Shape;371;g3e910dc5612_0_26"/>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Social Impact Toolkit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Stay or Go: </a:t>
            </a:r>
            <a:r>
              <a:rPr lang="en-US" sz="2800">
                <a:solidFill>
                  <a:schemeClr val="lt1"/>
                </a:solidFill>
                <a:latin typeface="Lato"/>
                <a:ea typeface="Lato"/>
                <a:cs typeface="Lato"/>
                <a:sym typeface="Lato"/>
              </a:rPr>
              <a:t>Support existing university centers in assessing the economics of spinning out.</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Entity Selection: </a:t>
            </a:r>
            <a:r>
              <a:rPr lang="en-US" sz="2800">
                <a:solidFill>
                  <a:schemeClr val="lt1"/>
                </a:solidFill>
                <a:latin typeface="Lato"/>
                <a:ea typeface="Lato"/>
                <a:cs typeface="Lato"/>
                <a:sym typeface="Lato"/>
              </a:rPr>
              <a:t>Develop expertise around entity selection criteria for social enterprises.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Fiscal Sponsors:</a:t>
            </a:r>
            <a:r>
              <a:rPr lang="en-US" sz="2800">
                <a:solidFill>
                  <a:schemeClr val="lt1"/>
                </a:solidFill>
                <a:latin typeface="Lato"/>
                <a:ea typeface="Lato"/>
                <a:cs typeface="Lato"/>
                <a:sym typeface="Lato"/>
              </a:rPr>
              <a:t> Identify potential fiscal sponsors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372" name="Google Shape;372;g3e910dc5612_0_26"/>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U-M PRINCIPLE</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Support nonprofits and other social impact ventures regardless of the likelihood of licensing revenue providing a meaningful ROI.</a:t>
            </a:r>
            <a:endParaRPr sz="2400">
              <a:latin typeface="Lato"/>
              <a:ea typeface="Lato"/>
              <a:cs typeface="Lato"/>
              <a:sym typeface="Lato"/>
            </a:endParaRPr>
          </a:p>
        </p:txBody>
      </p:sp>
      <p:pic>
        <p:nvPicPr>
          <p:cNvPr id="373" name="Google Shape;373;g3e910dc5612_0_26"/>
          <p:cNvPicPr preferRelativeResize="0"/>
          <p:nvPr/>
        </p:nvPicPr>
        <p:blipFill>
          <a:blip r:embed="rId3">
            <a:alphaModFix/>
          </a:blip>
          <a:stretch>
            <a:fillRect/>
          </a:stretch>
        </p:blipFill>
        <p:spPr>
          <a:xfrm>
            <a:off x="1816712" y="5822725"/>
            <a:ext cx="6187486" cy="3595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2"/>
        <p:cNvGrpSpPr/>
        <p:nvPr/>
      </p:nvGrpSpPr>
      <p:grpSpPr>
        <a:xfrm>
          <a:off x="0" y="0"/>
          <a:ext cx="0" cy="0"/>
          <a:chOff x="0" y="0"/>
          <a:chExt cx="0" cy="0"/>
        </a:xfrm>
      </p:grpSpPr>
      <p:sp>
        <p:nvSpPr>
          <p:cNvPr id="93" name="Google Shape;93;g3e0fdf5cc05_0_172"/>
          <p:cNvSpPr txBox="1"/>
          <p:nvPr/>
        </p:nvSpPr>
        <p:spPr>
          <a:xfrm>
            <a:off x="1675924" y="635426"/>
            <a:ext cx="13966200" cy="3643200"/>
          </a:xfrm>
          <a:prstGeom prst="rect">
            <a:avLst/>
          </a:prstGeom>
          <a:noFill/>
          <a:ln>
            <a:noFill/>
          </a:ln>
        </p:spPr>
        <p:txBody>
          <a:bodyPr spcFirstLastPara="1" wrap="square" lIns="86700" tIns="43325" rIns="86700" bIns="43325"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n-US" sz="5700" b="0" i="0" u="none" strike="noStrike" cap="none">
                <a:solidFill>
                  <a:schemeClr val="lt1"/>
                </a:solidFill>
                <a:latin typeface="Open Sans"/>
                <a:ea typeface="Open Sans"/>
                <a:cs typeface="Open Sans"/>
                <a:sym typeface="Open Sans"/>
              </a:rPr>
              <a:t>IT’S OUR JOB TO MAKE SURE THAT EVERY U-M RESEARCH DISCOVERY HAS AN OPPORTUNITY TO CHANGE THE WORLD.</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dk1"/>
                </a:solidFill>
                <a:latin typeface="Open Sans"/>
                <a:ea typeface="Open Sans"/>
                <a:cs typeface="Open Sans"/>
                <a:sym typeface="Open Sans"/>
              </a:rPr>
            </a:br>
            <a:endParaRPr sz="3000" b="0" i="0" u="none" strike="noStrike" cap="none">
              <a:solidFill>
                <a:srgbClr val="FF0000"/>
              </a:solidFill>
              <a:latin typeface="Open Sans"/>
              <a:ea typeface="Open Sans"/>
              <a:cs typeface="Open Sans"/>
              <a:sym typeface="Open Sans"/>
            </a:endParaRPr>
          </a:p>
        </p:txBody>
      </p:sp>
      <p:pic>
        <p:nvPicPr>
          <p:cNvPr id="94" name="Google Shape;94;g3e0fdf5cc05_0_172"/>
          <p:cNvPicPr preferRelativeResize="0"/>
          <p:nvPr/>
        </p:nvPicPr>
        <p:blipFill rotWithShape="1">
          <a:blip r:embed="rId3">
            <a:alphaModFix/>
          </a:blip>
          <a:srcRect/>
          <a:stretch/>
        </p:blipFill>
        <p:spPr>
          <a:xfrm>
            <a:off x="6441201" y="3821865"/>
            <a:ext cx="4435624" cy="3278504"/>
          </a:xfrm>
          <a:prstGeom prst="rect">
            <a:avLst/>
          </a:prstGeom>
          <a:noFill/>
          <a:ln>
            <a:noFill/>
          </a:ln>
        </p:spPr>
      </p:pic>
      <p:pic>
        <p:nvPicPr>
          <p:cNvPr id="95" name="Google Shape;95;g3e0fdf5cc05_0_172"/>
          <p:cNvPicPr preferRelativeResize="0"/>
          <p:nvPr/>
        </p:nvPicPr>
        <p:blipFill rotWithShape="1">
          <a:blip r:embed="rId4">
            <a:alphaModFix/>
          </a:blip>
          <a:srcRect/>
          <a:stretch/>
        </p:blipFill>
        <p:spPr>
          <a:xfrm>
            <a:off x="5646084" y="6103726"/>
            <a:ext cx="6025856" cy="996643"/>
          </a:xfrm>
          <a:prstGeom prst="rect">
            <a:avLst/>
          </a:prstGeom>
          <a:noFill/>
          <a:ln>
            <a:noFill/>
          </a:ln>
        </p:spPr>
      </p:pic>
      <p:sp>
        <p:nvSpPr>
          <p:cNvPr id="96" name="Google Shape;96;g3e0fdf5cc05_0_172"/>
          <p:cNvSpPr txBox="1"/>
          <p:nvPr/>
        </p:nvSpPr>
        <p:spPr>
          <a:xfrm>
            <a:off x="1828325" y="7750550"/>
            <a:ext cx="13966200" cy="1888500"/>
          </a:xfrm>
          <a:prstGeom prst="rect">
            <a:avLst/>
          </a:prstGeom>
          <a:noFill/>
          <a:ln>
            <a:noFill/>
          </a:ln>
        </p:spPr>
        <p:txBody>
          <a:bodyPr spcFirstLastPara="1" wrap="square" lIns="86700" tIns="43325" rIns="86700" bIns="43325" anchor="t" anchorCtr="0">
            <a:spAutoFit/>
          </a:bodyPr>
          <a:lstStyle/>
          <a:p>
            <a:pPr marL="0" marR="0" lvl="0" indent="0" algn="ctr" rtl="0">
              <a:lnSpc>
                <a:spcPct val="100000"/>
              </a:lnSpc>
              <a:spcBef>
                <a:spcPts val="0"/>
              </a:spcBef>
              <a:spcAft>
                <a:spcPts val="0"/>
              </a:spcAft>
              <a:buClr>
                <a:srgbClr val="000000"/>
              </a:buClr>
              <a:buSzPts val="5700"/>
              <a:buFont typeface="Arial"/>
              <a:buNone/>
            </a:pPr>
            <a:r>
              <a:rPr lang="en-US" sz="5700" b="0" i="0" u="none" strike="noStrike" cap="none">
                <a:solidFill>
                  <a:schemeClr val="lt1"/>
                </a:solidFill>
                <a:latin typeface="Open Sans"/>
                <a:ea typeface="Open Sans"/>
                <a:cs typeface="Open Sans"/>
                <a:sym typeface="Open Sans"/>
              </a:rPr>
              <a:t>MAXIMIZE POSITIVE SOCIETAL IMPACT</a:t>
            </a:r>
            <a:endParaRPr sz="13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chemeClr val="dk1"/>
                </a:solidFill>
                <a:latin typeface="Open Sans"/>
                <a:ea typeface="Open Sans"/>
                <a:cs typeface="Open Sans"/>
                <a:sym typeface="Open Sans"/>
              </a:rPr>
            </a:br>
            <a:endParaRPr sz="3000" b="0" i="0" u="none" strike="noStrike" cap="none">
              <a:solidFill>
                <a:srgbClr val="FF0000"/>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7"/>
        <p:cNvGrpSpPr/>
        <p:nvPr/>
      </p:nvGrpSpPr>
      <p:grpSpPr>
        <a:xfrm>
          <a:off x="0" y="0"/>
          <a:ext cx="0" cy="0"/>
          <a:chOff x="0" y="0"/>
          <a:chExt cx="0" cy="0"/>
        </a:xfrm>
      </p:grpSpPr>
      <p:sp>
        <p:nvSpPr>
          <p:cNvPr id="378" name="Google Shape;378;g3e910dc5612_0_58"/>
          <p:cNvSpPr txBox="1">
            <a:spLocks noGrp="1"/>
          </p:cNvSpPr>
          <p:nvPr>
            <p:ph type="title" idx="4294967295"/>
          </p:nvPr>
        </p:nvSpPr>
        <p:spPr>
          <a:xfrm>
            <a:off x="591125" y="480575"/>
            <a:ext cx="16620300" cy="1125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sz="4700">
                <a:solidFill>
                  <a:schemeClr val="lt1"/>
                </a:solidFill>
                <a:latin typeface="Poppins"/>
                <a:ea typeface="Poppins"/>
                <a:cs typeface="Poppins"/>
                <a:sym typeface="Poppins"/>
              </a:rPr>
              <a:t>U-M SOCIAL IMPACT ACCELERATOR</a:t>
            </a:r>
            <a:endParaRPr sz="4700">
              <a:solidFill>
                <a:schemeClr val="lt1"/>
              </a:solidFill>
              <a:latin typeface="Poppins"/>
              <a:ea typeface="Poppins"/>
              <a:cs typeface="Poppins"/>
              <a:sym typeface="Poppins"/>
            </a:endParaRPr>
          </a:p>
        </p:txBody>
      </p:sp>
      <p:cxnSp>
        <p:nvCxnSpPr>
          <p:cNvPr id="379" name="Google Shape;379;g3e910dc5612_0_58"/>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380" name="Google Shape;380;g3e910dc5612_0_58"/>
          <p:cNvSpPr/>
          <p:nvPr/>
        </p:nvSpPr>
        <p:spPr>
          <a:xfrm>
            <a:off x="10033525" y="1716000"/>
            <a:ext cx="7177800" cy="7294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Example Projects</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TRAILS: </a:t>
            </a:r>
            <a:r>
              <a:rPr lang="en-US" sz="2800">
                <a:solidFill>
                  <a:schemeClr val="lt1"/>
                </a:solidFill>
                <a:latin typeface="Lato"/>
                <a:ea typeface="Lato"/>
                <a:cs typeface="Lato"/>
                <a:sym typeface="Lato"/>
              </a:rPr>
              <a:t>Mental health counseling materials for high schools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Open Source Leg Project: </a:t>
            </a:r>
            <a:r>
              <a:rPr lang="en-US" sz="2800">
                <a:solidFill>
                  <a:schemeClr val="lt1"/>
                </a:solidFill>
                <a:latin typeface="Lato"/>
                <a:ea typeface="Lato"/>
                <a:cs typeface="Lato"/>
                <a:sym typeface="Lato"/>
              </a:rPr>
              <a:t>End-to-end open-source platform providing researchers with standardized hardware designs, software libraries, and documentation to ease development</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Skiff &amp; Schooners:</a:t>
            </a:r>
            <a:r>
              <a:rPr lang="en-US" sz="2800">
                <a:solidFill>
                  <a:schemeClr val="lt1"/>
                </a:solidFill>
                <a:latin typeface="Lato"/>
                <a:ea typeface="Lato"/>
                <a:cs typeface="Lato"/>
                <a:sym typeface="Lato"/>
              </a:rPr>
              <a:t> Interdisciplinary, grant-funded initiative that partners with regional organizations to reconnect communities with the river and its stories</a:t>
            </a:r>
            <a:endParaRPr sz="2800">
              <a:solidFill>
                <a:schemeClr val="lt1"/>
              </a:solidFill>
              <a:latin typeface="Montserrat"/>
              <a:ea typeface="Montserrat"/>
              <a:cs typeface="Montserrat"/>
              <a:sym typeface="Montserrat"/>
            </a:endParaRPr>
          </a:p>
        </p:txBody>
      </p:sp>
      <p:pic>
        <p:nvPicPr>
          <p:cNvPr id="381" name="Google Shape;381;g3e910dc5612_0_58"/>
          <p:cNvPicPr preferRelativeResize="0"/>
          <p:nvPr/>
        </p:nvPicPr>
        <p:blipFill>
          <a:blip r:embed="rId3">
            <a:alphaModFix/>
          </a:blip>
          <a:stretch>
            <a:fillRect/>
          </a:stretch>
        </p:blipFill>
        <p:spPr>
          <a:xfrm>
            <a:off x="452750" y="4502427"/>
            <a:ext cx="1739238" cy="1702745"/>
          </a:xfrm>
          <a:prstGeom prst="rect">
            <a:avLst/>
          </a:prstGeom>
          <a:noFill/>
          <a:ln>
            <a:noFill/>
          </a:ln>
        </p:spPr>
      </p:pic>
      <p:sp>
        <p:nvSpPr>
          <p:cNvPr id="382" name="Google Shape;382;g3e910dc5612_0_58"/>
          <p:cNvSpPr/>
          <p:nvPr/>
        </p:nvSpPr>
        <p:spPr>
          <a:xfrm>
            <a:off x="4654258" y="4670006"/>
            <a:ext cx="2367300" cy="1420200"/>
          </a:xfrm>
          <a:prstGeom prst="roundRect">
            <a:avLst>
              <a:gd name="adj" fmla="val 16667"/>
            </a:avLst>
          </a:prstGeom>
          <a:gradFill>
            <a:gsLst>
              <a:gs pos="0">
                <a:srgbClr val="F2F2F2"/>
              </a:gs>
              <a:gs pos="100000">
                <a:srgbClr val="A6A6A6"/>
              </a:gs>
            </a:gsLst>
            <a:lin ang="5400012" scaled="0"/>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501(c)(3) Nonprofit</a:t>
            </a:r>
            <a:endParaRPr sz="1773"/>
          </a:p>
          <a:p>
            <a:pPr marL="0" lvl="0" indent="0" algn="ctr" rtl="0">
              <a:spcBef>
                <a:spcPts val="0"/>
              </a:spcBef>
              <a:spcAft>
                <a:spcPts val="0"/>
              </a:spcAft>
              <a:buNone/>
            </a:pPr>
            <a:r>
              <a:rPr lang="en-US" sz="1773"/>
              <a:t>“Social Impact Accelerator”</a:t>
            </a:r>
            <a:endParaRPr sz="1773"/>
          </a:p>
        </p:txBody>
      </p:sp>
      <p:sp>
        <p:nvSpPr>
          <p:cNvPr id="383" name="Google Shape;383;g3e910dc5612_0_58"/>
          <p:cNvSpPr/>
          <p:nvPr/>
        </p:nvSpPr>
        <p:spPr>
          <a:xfrm>
            <a:off x="2383635" y="4502426"/>
            <a:ext cx="2079000" cy="541500"/>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IP License</a:t>
            </a:r>
            <a:endParaRPr sz="1773"/>
          </a:p>
        </p:txBody>
      </p:sp>
      <p:cxnSp>
        <p:nvCxnSpPr>
          <p:cNvPr id="384" name="Google Shape;384;g3e910dc5612_0_58"/>
          <p:cNvCxnSpPr>
            <a:endCxn id="385" idx="3"/>
          </p:cNvCxnSpPr>
          <p:nvPr/>
        </p:nvCxnSpPr>
        <p:spPr>
          <a:xfrm rot="10800000" flipH="1">
            <a:off x="6985295" y="4222704"/>
            <a:ext cx="525300" cy="514200"/>
          </a:xfrm>
          <a:prstGeom prst="straightConnector1">
            <a:avLst/>
          </a:prstGeom>
          <a:noFill/>
          <a:ln w="48250" cap="flat" cmpd="sng">
            <a:solidFill>
              <a:schemeClr val="accent1"/>
            </a:solidFill>
            <a:prstDash val="solid"/>
            <a:round/>
            <a:headEnd type="none" w="med" len="med"/>
            <a:tailEnd type="triangle" w="med" len="med"/>
          </a:ln>
        </p:spPr>
      </p:cxnSp>
      <p:sp>
        <p:nvSpPr>
          <p:cNvPr id="385" name="Google Shape;385;g3e910dc5612_0_58"/>
          <p:cNvSpPr/>
          <p:nvPr/>
        </p:nvSpPr>
        <p:spPr>
          <a:xfrm>
            <a:off x="7238380" y="3514425"/>
            <a:ext cx="1858800" cy="829800"/>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New Nonprofit</a:t>
            </a:r>
            <a:endParaRPr sz="1773"/>
          </a:p>
        </p:txBody>
      </p:sp>
      <p:sp>
        <p:nvSpPr>
          <p:cNvPr id="386" name="Google Shape;386;g3e910dc5612_0_58"/>
          <p:cNvSpPr/>
          <p:nvPr/>
        </p:nvSpPr>
        <p:spPr>
          <a:xfrm>
            <a:off x="2383635" y="5080021"/>
            <a:ext cx="2079000" cy="541500"/>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IP License</a:t>
            </a:r>
            <a:endParaRPr sz="1773"/>
          </a:p>
        </p:txBody>
      </p:sp>
      <p:sp>
        <p:nvSpPr>
          <p:cNvPr id="387" name="Google Shape;387;g3e910dc5612_0_58"/>
          <p:cNvSpPr/>
          <p:nvPr/>
        </p:nvSpPr>
        <p:spPr>
          <a:xfrm>
            <a:off x="2383635" y="5673967"/>
            <a:ext cx="2079000" cy="541500"/>
          </a:xfrm>
          <a:prstGeom prst="rightArrow">
            <a:avLst>
              <a:gd name="adj1" fmla="val 50000"/>
              <a:gd name="adj2" fmla="val 50000"/>
            </a:avLst>
          </a:prstGeom>
          <a:solidFill>
            <a:srgbClr val="F1C232"/>
          </a:solidFill>
          <a:ln w="12075" cap="flat" cmpd="sng">
            <a:solidFill>
              <a:srgbClr val="595959"/>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IP License</a:t>
            </a:r>
            <a:endParaRPr sz="1773"/>
          </a:p>
        </p:txBody>
      </p:sp>
      <p:cxnSp>
        <p:nvCxnSpPr>
          <p:cNvPr id="388" name="Google Shape;388;g3e910dc5612_0_58"/>
          <p:cNvCxnSpPr>
            <a:endCxn id="389" idx="2"/>
          </p:cNvCxnSpPr>
          <p:nvPr/>
        </p:nvCxnSpPr>
        <p:spPr>
          <a:xfrm>
            <a:off x="6985413" y="6036478"/>
            <a:ext cx="525300" cy="658500"/>
          </a:xfrm>
          <a:prstGeom prst="straightConnector1">
            <a:avLst/>
          </a:prstGeom>
          <a:noFill/>
          <a:ln w="48250" cap="flat" cmpd="sng">
            <a:solidFill>
              <a:schemeClr val="accent1"/>
            </a:solidFill>
            <a:prstDash val="solid"/>
            <a:round/>
            <a:headEnd type="none" w="med" len="med"/>
            <a:tailEnd type="triangle" w="med" len="med"/>
          </a:ln>
        </p:spPr>
      </p:cxnSp>
      <p:sp>
        <p:nvSpPr>
          <p:cNvPr id="389" name="Google Shape;389;g3e910dc5612_0_58"/>
          <p:cNvSpPr/>
          <p:nvPr/>
        </p:nvSpPr>
        <p:spPr>
          <a:xfrm>
            <a:off x="7510713" y="6280078"/>
            <a:ext cx="1858800" cy="829800"/>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New Nonprofit</a:t>
            </a:r>
            <a:endParaRPr sz="1773"/>
          </a:p>
        </p:txBody>
      </p:sp>
      <p:sp>
        <p:nvSpPr>
          <p:cNvPr id="390" name="Google Shape;390;g3e910dc5612_0_58"/>
          <p:cNvSpPr/>
          <p:nvPr/>
        </p:nvSpPr>
        <p:spPr>
          <a:xfrm>
            <a:off x="7996419" y="5016687"/>
            <a:ext cx="1858800" cy="829800"/>
          </a:xfrm>
          <a:prstGeom prst="ellipse">
            <a:avLst/>
          </a:prstGeom>
          <a:gradFill>
            <a:gsLst>
              <a:gs pos="0">
                <a:srgbClr val="F2F2F2"/>
              </a:gs>
              <a:gs pos="100000">
                <a:srgbClr val="A6A6A6"/>
              </a:gs>
            </a:gsLst>
            <a:path path="circle">
              <a:fillToRect l="50000" t="50000" r="50000" b="50000"/>
            </a:path>
            <a:tileRect/>
          </a:gradFill>
          <a:ln w="48250" cap="flat" cmpd="sng">
            <a:solidFill>
              <a:srgbClr val="F1C232"/>
            </a:solidFill>
            <a:prstDash val="solid"/>
            <a:round/>
            <a:headEnd type="none" w="sm" len="sm"/>
            <a:tailEnd type="none" w="sm" len="sm"/>
          </a:ln>
        </p:spPr>
        <p:txBody>
          <a:bodyPr spcFirstLastPara="1" wrap="square" lIns="115825" tIns="115825" rIns="115825" bIns="115825" anchor="ctr" anchorCtr="0">
            <a:noAutofit/>
          </a:bodyPr>
          <a:lstStyle/>
          <a:p>
            <a:pPr marL="0" lvl="0" indent="0" algn="ctr" rtl="0">
              <a:spcBef>
                <a:spcPts val="0"/>
              </a:spcBef>
              <a:spcAft>
                <a:spcPts val="0"/>
              </a:spcAft>
              <a:buNone/>
            </a:pPr>
            <a:r>
              <a:rPr lang="en-US" sz="1773"/>
              <a:t>New Nonprofit</a:t>
            </a:r>
            <a:endParaRPr sz="1773"/>
          </a:p>
        </p:txBody>
      </p:sp>
      <p:cxnSp>
        <p:nvCxnSpPr>
          <p:cNvPr id="391" name="Google Shape;391;g3e910dc5612_0_58"/>
          <p:cNvCxnSpPr/>
          <p:nvPr/>
        </p:nvCxnSpPr>
        <p:spPr>
          <a:xfrm rot="10800000" flipH="1">
            <a:off x="7021689" y="5404651"/>
            <a:ext cx="974700" cy="11100"/>
          </a:xfrm>
          <a:prstGeom prst="straightConnector1">
            <a:avLst/>
          </a:prstGeom>
          <a:noFill/>
          <a:ln w="48250" cap="flat" cmpd="sng">
            <a:solidFill>
              <a:schemeClr val="accent1"/>
            </a:solidFill>
            <a:prstDash val="solid"/>
            <a:round/>
            <a:headEnd type="none" w="med" len="med"/>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5"/>
        <p:cNvGrpSpPr/>
        <p:nvPr/>
      </p:nvGrpSpPr>
      <p:grpSpPr>
        <a:xfrm>
          <a:off x="0" y="0"/>
          <a:ext cx="0" cy="0"/>
          <a:chOff x="0" y="0"/>
          <a:chExt cx="0" cy="0"/>
        </a:xfrm>
      </p:grpSpPr>
      <p:sp>
        <p:nvSpPr>
          <p:cNvPr id="396" name="Google Shape;396;g3e910dc5612_0_37"/>
          <p:cNvSpPr txBox="1">
            <a:spLocks noGrp="1"/>
          </p:cNvSpPr>
          <p:nvPr>
            <p:ph type="title" idx="4294967295"/>
          </p:nvPr>
        </p:nvSpPr>
        <p:spPr>
          <a:xfrm>
            <a:off x="360775" y="4314300"/>
            <a:ext cx="16620300" cy="1125000"/>
          </a:xfrm>
          <a:prstGeom prst="rect">
            <a:avLst/>
          </a:prstGeom>
        </p:spPr>
        <p:txBody>
          <a:bodyPr spcFirstLastPara="1" wrap="square" lIns="173375" tIns="173375" rIns="173375" bIns="173375" anchor="t" anchorCtr="0">
            <a:noAutofit/>
          </a:bodyPr>
          <a:lstStyle/>
          <a:p>
            <a:pPr marL="0" lvl="0" indent="0" algn="ctr" rtl="0">
              <a:spcBef>
                <a:spcPts val="0"/>
              </a:spcBef>
              <a:spcAft>
                <a:spcPts val="0"/>
              </a:spcAft>
              <a:buNone/>
            </a:pPr>
            <a:r>
              <a:rPr lang="en-US" sz="4700">
                <a:solidFill>
                  <a:schemeClr val="lt1"/>
                </a:solidFill>
                <a:latin typeface="Poppins"/>
                <a:ea typeface="Poppins"/>
                <a:cs typeface="Poppins"/>
                <a:sym typeface="Poppins"/>
              </a:rPr>
              <a:t>Thank you!</a:t>
            </a: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ctr" rtl="0">
              <a:spcBef>
                <a:spcPts val="0"/>
              </a:spcBef>
              <a:spcAft>
                <a:spcPts val="0"/>
              </a:spcAft>
              <a:buNone/>
            </a:pPr>
            <a:r>
              <a:rPr lang="en-US" sz="4700">
                <a:solidFill>
                  <a:schemeClr val="lt1"/>
                </a:solidFill>
                <a:latin typeface="Poppins"/>
                <a:ea typeface="Poppins"/>
                <a:cs typeface="Poppins"/>
                <a:sym typeface="Poppins"/>
              </a:rPr>
              <a:t>Questions?</a:t>
            </a: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ctr" rtl="0">
              <a:spcBef>
                <a:spcPts val="0"/>
              </a:spcBef>
              <a:spcAft>
                <a:spcPts val="0"/>
              </a:spcAft>
              <a:buNone/>
            </a:pPr>
            <a:endParaRPr sz="4700">
              <a:solidFill>
                <a:schemeClr val="lt1"/>
              </a:solidFill>
              <a:latin typeface="Poppins"/>
              <a:ea typeface="Poppins"/>
              <a:cs typeface="Poppins"/>
              <a:sym typeface="Poppins"/>
            </a:endParaRPr>
          </a:p>
          <a:p>
            <a:pPr marL="0" lvl="0" indent="0" algn="l" rtl="0">
              <a:spcBef>
                <a:spcPts val="0"/>
              </a:spcBef>
              <a:spcAft>
                <a:spcPts val="0"/>
              </a:spcAft>
              <a:buNone/>
            </a:pPr>
            <a:endParaRPr sz="4700">
              <a:solidFill>
                <a:schemeClr val="lt1"/>
              </a:solidFill>
              <a:latin typeface="Poppins"/>
              <a:ea typeface="Poppins"/>
              <a:cs typeface="Poppins"/>
              <a:sym typeface="Poppins"/>
            </a:endParaRPr>
          </a:p>
        </p:txBody>
      </p:sp>
      <p:pic>
        <p:nvPicPr>
          <p:cNvPr id="397" name="Google Shape;397;g3e910dc5612_0_37"/>
          <p:cNvPicPr preferRelativeResize="0"/>
          <p:nvPr/>
        </p:nvPicPr>
        <p:blipFill>
          <a:blip r:embed="rId3">
            <a:alphaModFix/>
          </a:blip>
          <a:stretch>
            <a:fillRect/>
          </a:stretch>
        </p:blipFill>
        <p:spPr>
          <a:xfrm>
            <a:off x="7670550" y="1626052"/>
            <a:ext cx="1739238" cy="17027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0"/>
        <p:cNvGrpSpPr/>
        <p:nvPr/>
      </p:nvGrpSpPr>
      <p:grpSpPr>
        <a:xfrm>
          <a:off x="0" y="0"/>
          <a:ext cx="0" cy="0"/>
          <a:chOff x="0" y="0"/>
          <a:chExt cx="0" cy="0"/>
        </a:xfrm>
      </p:grpSpPr>
      <p:sp>
        <p:nvSpPr>
          <p:cNvPr id="101" name="Google Shape;101;g3e0fdf5cc05_0_179"/>
          <p:cNvSpPr txBox="1">
            <a:spLocks noGrp="1"/>
          </p:cNvSpPr>
          <p:nvPr>
            <p:ph type="title" idx="4294967295"/>
          </p:nvPr>
        </p:nvSpPr>
        <p:spPr>
          <a:xfrm>
            <a:off x="591125" y="480575"/>
            <a:ext cx="16620300" cy="10464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sz="4200">
                <a:solidFill>
                  <a:schemeClr val="lt1"/>
                </a:solidFill>
                <a:latin typeface="Poppins"/>
                <a:ea typeface="Poppins"/>
                <a:cs typeface="Poppins"/>
                <a:sym typeface="Poppins"/>
              </a:rPr>
              <a:t>AUTM’S NINE POINTS FOR LICENSING IN THE PUBLIC INTEREST</a:t>
            </a:r>
            <a:endParaRPr sz="4200">
              <a:solidFill>
                <a:schemeClr val="lt1"/>
              </a:solidFill>
              <a:latin typeface="Poppins"/>
              <a:ea typeface="Poppins"/>
              <a:cs typeface="Poppins"/>
              <a:sym typeface="Poppins"/>
            </a:endParaRPr>
          </a:p>
        </p:txBody>
      </p:sp>
      <p:cxnSp>
        <p:nvCxnSpPr>
          <p:cNvPr id="102" name="Google Shape;102;g3e0fdf5cc05_0_179"/>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03" name="Google Shape;103;g3e0fdf5cc05_0_179"/>
          <p:cNvSpPr txBox="1">
            <a:spLocks noGrp="1"/>
          </p:cNvSpPr>
          <p:nvPr>
            <p:ph type="subTitle" idx="4294967295"/>
          </p:nvPr>
        </p:nvSpPr>
        <p:spPr>
          <a:xfrm>
            <a:off x="795200" y="3097825"/>
            <a:ext cx="8230500" cy="4977600"/>
          </a:xfrm>
          <a:prstGeom prst="rect">
            <a:avLst/>
          </a:prstGeom>
          <a:noFill/>
          <a:ln>
            <a:noFill/>
          </a:ln>
        </p:spPr>
        <p:txBody>
          <a:bodyPr spcFirstLastPara="1" wrap="square" lIns="173375" tIns="173375" rIns="173375" bIns="173375" anchor="t" anchorCtr="0">
            <a:normAutofit fontScale="92500" lnSpcReduction="20000"/>
          </a:bodyPr>
          <a:lstStyle/>
          <a:p>
            <a:pPr marL="457200" lvl="0" indent="-463550" algn="l" rtl="0">
              <a:lnSpc>
                <a:spcPct val="100000"/>
              </a:lnSpc>
              <a:spcBef>
                <a:spcPts val="0"/>
              </a:spcBef>
              <a:spcAft>
                <a:spcPts val="0"/>
              </a:spcAft>
              <a:buSzPct val="117647"/>
              <a:buChar char="●"/>
            </a:pPr>
            <a:r>
              <a:rPr lang="en-US"/>
              <a:t>Principles to ensure licensing in socially responsible manner(adopted 2007) </a:t>
            </a:r>
            <a:endParaRPr/>
          </a:p>
          <a:p>
            <a:pPr marL="457200" lvl="0" indent="0" algn="l" rtl="0">
              <a:lnSpc>
                <a:spcPct val="100000"/>
              </a:lnSpc>
              <a:spcBef>
                <a:spcPts val="0"/>
              </a:spcBef>
              <a:spcAft>
                <a:spcPts val="0"/>
              </a:spcAft>
              <a:buSzPct val="151802"/>
              <a:buNone/>
            </a:pPr>
            <a:endParaRPr/>
          </a:p>
          <a:p>
            <a:pPr marL="457200" lvl="0" indent="-463550" algn="l" rtl="0">
              <a:lnSpc>
                <a:spcPct val="100000"/>
              </a:lnSpc>
              <a:spcBef>
                <a:spcPts val="0"/>
              </a:spcBef>
              <a:spcAft>
                <a:spcPts val="0"/>
              </a:spcAft>
              <a:buSzPct val="117647"/>
              <a:buChar char="●"/>
            </a:pPr>
            <a:r>
              <a:rPr lang="en-US"/>
              <a:t>120+ institutions signed on, including Fundación Universidad del Norte and Cambiotec AC</a:t>
            </a:r>
            <a:endParaRPr/>
          </a:p>
          <a:p>
            <a:pPr marL="457200" lvl="0" indent="0" algn="l" rtl="0">
              <a:lnSpc>
                <a:spcPct val="100000"/>
              </a:lnSpc>
              <a:spcBef>
                <a:spcPts val="0"/>
              </a:spcBef>
              <a:spcAft>
                <a:spcPts val="0"/>
              </a:spcAft>
              <a:buSzPct val="151802"/>
              <a:buNone/>
            </a:pPr>
            <a:endParaRPr/>
          </a:p>
          <a:p>
            <a:pPr marL="457200" lvl="0" indent="-463550" algn="l" rtl="0">
              <a:lnSpc>
                <a:spcPct val="100000"/>
              </a:lnSpc>
              <a:spcBef>
                <a:spcPts val="0"/>
              </a:spcBef>
              <a:spcAft>
                <a:spcPts val="0"/>
              </a:spcAft>
              <a:buSzPct val="117647"/>
              <a:buChar char="●"/>
            </a:pPr>
            <a:r>
              <a:rPr lang="en-US"/>
              <a:t>Netherlands Federation of University Medical Centers and others have adopted similar principles</a:t>
            </a:r>
            <a:endParaRPr/>
          </a:p>
        </p:txBody>
      </p:sp>
      <p:sp>
        <p:nvSpPr>
          <p:cNvPr id="104" name="Google Shape;104;g3e0fdf5cc05_0_179"/>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05" name="Google Shape;105;g3e0fdf5cc05_0_179"/>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Background</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Origin: </a:t>
            </a:r>
            <a:r>
              <a:rPr lang="en-US" sz="2800">
                <a:solidFill>
                  <a:schemeClr val="lt1"/>
                </a:solidFill>
                <a:latin typeface="Lato"/>
                <a:ea typeface="Lato"/>
                <a:cs typeface="Lato"/>
                <a:sym typeface="Lato"/>
              </a:rPr>
              <a:t>Principles to ensure licensing in socially responsible manner(adopted 2007) </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Adoption: </a:t>
            </a:r>
            <a:r>
              <a:rPr lang="en-US" sz="2800">
                <a:solidFill>
                  <a:schemeClr val="lt1"/>
                </a:solidFill>
                <a:latin typeface="Lato"/>
                <a:ea typeface="Lato"/>
                <a:cs typeface="Lato"/>
                <a:sym typeface="Lato"/>
              </a:rPr>
              <a:t>120+ institutions signed on, including Fundación Universidad del Norte and Cambiotec AC</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Other Models: </a:t>
            </a:r>
            <a:r>
              <a:rPr lang="en-US" sz="2800">
                <a:solidFill>
                  <a:schemeClr val="lt1"/>
                </a:solidFill>
                <a:latin typeface="Lato"/>
                <a:ea typeface="Lato"/>
                <a:cs typeface="Lato"/>
                <a:sym typeface="Lato"/>
              </a:rPr>
              <a:t>Netherlands Federation of University Medical Centers and others have adopted similar principles</a:t>
            </a:r>
            <a:endParaRPr sz="2800" b="1">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06" name="Google Shape;106;g3e0fdf5cc05_0_179"/>
          <p:cNvSpPr txBox="1"/>
          <p:nvPr/>
        </p:nvSpPr>
        <p:spPr>
          <a:xfrm>
            <a:off x="880325" y="2535925"/>
            <a:ext cx="8145300" cy="6152400"/>
          </a:xfrm>
          <a:prstGeom prst="rect">
            <a:avLst/>
          </a:prstGeom>
          <a:noFill/>
          <a:ln>
            <a:noFill/>
          </a:ln>
        </p:spPr>
        <p:txBody>
          <a:bodyPr spcFirstLastPara="1" wrap="square" lIns="91425" tIns="91425" rIns="91425" bIns="91425" anchor="t" anchorCtr="0">
            <a:noAutofit/>
          </a:bodyPr>
          <a:lstStyle/>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Reserve </a:t>
            </a:r>
            <a:r>
              <a:rPr lang="en-US" sz="2400" b="1">
                <a:solidFill>
                  <a:schemeClr val="lt2"/>
                </a:solidFill>
                <a:latin typeface="Lato"/>
                <a:ea typeface="Lato"/>
                <a:cs typeface="Lato"/>
                <a:sym typeface="Lato"/>
              </a:rPr>
              <a:t>research rights</a:t>
            </a:r>
            <a:endParaRPr sz="2400" b="1">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b="1">
                <a:solidFill>
                  <a:schemeClr val="lt2"/>
                </a:solidFill>
                <a:latin typeface="Lato"/>
                <a:ea typeface="Lato"/>
                <a:cs typeface="Lato"/>
                <a:sym typeface="Lato"/>
              </a:rPr>
              <a:t>Diligence</a:t>
            </a:r>
            <a:r>
              <a:rPr lang="en-US" sz="2400">
                <a:solidFill>
                  <a:schemeClr val="lt2"/>
                </a:solidFill>
                <a:latin typeface="Lato"/>
                <a:ea typeface="Lato"/>
                <a:cs typeface="Lato"/>
                <a:sym typeface="Lato"/>
              </a:rPr>
              <a:t> milestones to encourage development &amp; use</a:t>
            </a:r>
            <a:endParaRPr sz="2400">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Limit licensing future </a:t>
            </a:r>
            <a:r>
              <a:rPr lang="en-US" sz="2400" b="1">
                <a:solidFill>
                  <a:schemeClr val="lt2"/>
                </a:solidFill>
                <a:latin typeface="Lato"/>
                <a:ea typeface="Lato"/>
                <a:cs typeface="Lato"/>
                <a:sym typeface="Lato"/>
              </a:rPr>
              <a:t>improvements</a:t>
            </a:r>
            <a:endParaRPr sz="2400" b="1">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Identify and manage </a:t>
            </a:r>
            <a:r>
              <a:rPr lang="en-US" sz="2400" b="1">
                <a:solidFill>
                  <a:schemeClr val="lt2"/>
                </a:solidFill>
                <a:latin typeface="Lato"/>
                <a:ea typeface="Lato"/>
                <a:cs typeface="Lato"/>
                <a:sym typeface="Lato"/>
              </a:rPr>
              <a:t>conflicts of interest</a:t>
            </a:r>
            <a:endParaRPr sz="2400" b="1">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b="1">
                <a:solidFill>
                  <a:schemeClr val="lt2"/>
                </a:solidFill>
                <a:latin typeface="Lato"/>
                <a:ea typeface="Lato"/>
                <a:cs typeface="Lato"/>
                <a:sym typeface="Lato"/>
              </a:rPr>
              <a:t>Broad access </a:t>
            </a:r>
            <a:r>
              <a:rPr lang="en-US" sz="2400">
                <a:solidFill>
                  <a:schemeClr val="lt2"/>
                </a:solidFill>
                <a:latin typeface="Lato"/>
                <a:ea typeface="Lato"/>
                <a:cs typeface="Lato"/>
                <a:sym typeface="Lato"/>
              </a:rPr>
              <a:t>to research tools</a:t>
            </a:r>
            <a:endParaRPr sz="2400">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Carefully consider </a:t>
            </a:r>
            <a:r>
              <a:rPr lang="en-US" sz="2400" b="1">
                <a:solidFill>
                  <a:schemeClr val="lt2"/>
                </a:solidFill>
                <a:latin typeface="Lato"/>
                <a:ea typeface="Lato"/>
                <a:cs typeface="Lato"/>
                <a:sym typeface="Lato"/>
              </a:rPr>
              <a:t>enforcement</a:t>
            </a:r>
            <a:endParaRPr sz="2400" b="1">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Be mindful of </a:t>
            </a:r>
            <a:r>
              <a:rPr lang="en-US" sz="2400" b="1">
                <a:solidFill>
                  <a:schemeClr val="lt2"/>
                </a:solidFill>
                <a:latin typeface="Lato"/>
                <a:ea typeface="Lato"/>
                <a:cs typeface="Lato"/>
                <a:sym typeface="Lato"/>
              </a:rPr>
              <a:t>export </a:t>
            </a:r>
            <a:r>
              <a:rPr lang="en-US" sz="2400">
                <a:solidFill>
                  <a:schemeClr val="lt2"/>
                </a:solidFill>
                <a:latin typeface="Lato"/>
                <a:ea typeface="Lato"/>
                <a:cs typeface="Lato"/>
                <a:sym typeface="Lato"/>
              </a:rPr>
              <a:t>regulations</a:t>
            </a:r>
            <a:endParaRPr sz="2400">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Be mindful of patent </a:t>
            </a:r>
            <a:r>
              <a:rPr lang="en-US" sz="2400" b="1">
                <a:solidFill>
                  <a:schemeClr val="lt2"/>
                </a:solidFill>
                <a:latin typeface="Lato"/>
                <a:ea typeface="Lato"/>
                <a:cs typeface="Lato"/>
                <a:sym typeface="Lato"/>
              </a:rPr>
              <a:t>aggregators</a:t>
            </a:r>
            <a:endParaRPr sz="2400" b="1">
              <a:solidFill>
                <a:schemeClr val="lt2"/>
              </a:solidFill>
              <a:latin typeface="Lato"/>
              <a:ea typeface="Lato"/>
              <a:cs typeface="Lato"/>
              <a:sym typeface="Lato"/>
            </a:endParaRPr>
          </a:p>
          <a:p>
            <a:pPr marL="457200" lvl="0" indent="0" algn="l" rtl="0">
              <a:lnSpc>
                <a:spcPct val="115000"/>
              </a:lnSpc>
              <a:spcBef>
                <a:spcPts val="0"/>
              </a:spcBef>
              <a:spcAft>
                <a:spcPts val="0"/>
              </a:spcAft>
              <a:buNone/>
            </a:pPr>
            <a:endParaRPr sz="1000">
              <a:solidFill>
                <a:schemeClr val="lt2"/>
              </a:solidFill>
              <a:latin typeface="Lato"/>
              <a:ea typeface="Lato"/>
              <a:cs typeface="Lato"/>
              <a:sym typeface="Lato"/>
            </a:endParaRPr>
          </a:p>
          <a:p>
            <a:pPr marL="457200" lvl="0" indent="-381000" algn="l" rtl="0">
              <a:lnSpc>
                <a:spcPct val="115000"/>
              </a:lnSpc>
              <a:spcBef>
                <a:spcPts val="0"/>
              </a:spcBef>
              <a:spcAft>
                <a:spcPts val="0"/>
              </a:spcAft>
              <a:buClr>
                <a:schemeClr val="lt2"/>
              </a:buClr>
              <a:buSzPts val="2400"/>
              <a:buFont typeface="Lato"/>
              <a:buAutoNum type="arabicPeriod"/>
            </a:pPr>
            <a:r>
              <a:rPr lang="en-US" sz="2400">
                <a:solidFill>
                  <a:schemeClr val="lt2"/>
                </a:solidFill>
                <a:latin typeface="Lato"/>
                <a:ea typeface="Lato"/>
                <a:cs typeface="Lato"/>
                <a:sym typeface="Lato"/>
              </a:rPr>
              <a:t>Consider </a:t>
            </a:r>
            <a:r>
              <a:rPr lang="en-US" sz="2400" b="1">
                <a:solidFill>
                  <a:schemeClr val="lt2"/>
                </a:solidFill>
                <a:latin typeface="Lato"/>
                <a:ea typeface="Lato"/>
                <a:cs typeface="Lato"/>
                <a:sym typeface="Lato"/>
              </a:rPr>
              <a:t>unmet needs </a:t>
            </a:r>
            <a:r>
              <a:rPr lang="en-US" sz="2400">
                <a:solidFill>
                  <a:schemeClr val="lt2"/>
                </a:solidFill>
                <a:latin typeface="Lato"/>
                <a:ea typeface="Lato"/>
                <a:cs typeface="Lato"/>
                <a:sym typeface="Lato"/>
              </a:rPr>
              <a:t>provisions</a:t>
            </a:r>
            <a:endParaRPr sz="24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0"/>
        <p:cNvGrpSpPr/>
        <p:nvPr/>
      </p:nvGrpSpPr>
      <p:grpSpPr>
        <a:xfrm>
          <a:off x="0" y="0"/>
          <a:ext cx="0" cy="0"/>
          <a:chOff x="0" y="0"/>
          <a:chExt cx="0" cy="0"/>
        </a:xfrm>
      </p:grpSpPr>
      <p:sp>
        <p:nvSpPr>
          <p:cNvPr id="111" name="Google Shape;111;g3e0fdf5cc05_0_192"/>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#1 RESEARCH RIGHTS</a:t>
            </a:r>
            <a:endParaRPr>
              <a:solidFill>
                <a:schemeClr val="lt1"/>
              </a:solidFill>
              <a:latin typeface="Poppins"/>
              <a:ea typeface="Poppins"/>
              <a:cs typeface="Poppins"/>
              <a:sym typeface="Poppins"/>
            </a:endParaRPr>
          </a:p>
        </p:txBody>
      </p:sp>
      <p:cxnSp>
        <p:nvCxnSpPr>
          <p:cNvPr id="112" name="Google Shape;112;g3e0fdf5cc05_0_19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13" name="Google Shape;113;g3e0fdf5cc05_0_192"/>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14" name="Google Shape;114;g3e0fdf5cc05_0_192"/>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15" name="Google Shape;115;g3e0fdf5cc05_0_192"/>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Standard Position: </a:t>
            </a:r>
            <a:r>
              <a:rPr lang="en-US" sz="2800">
                <a:solidFill>
                  <a:schemeClr val="lt1"/>
                </a:solidFill>
                <a:latin typeface="Lato"/>
                <a:ea typeface="Lato"/>
                <a:cs typeface="Lato"/>
                <a:sym typeface="Lato"/>
              </a:rPr>
              <a:t>Institutional research must remain unfettered by commercial exclusivity.</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Necessary:</a:t>
            </a:r>
            <a:r>
              <a:rPr lang="en-US" sz="2800">
                <a:solidFill>
                  <a:schemeClr val="lt1"/>
                </a:solidFill>
                <a:latin typeface="Lato"/>
                <a:ea typeface="Lato"/>
                <a:cs typeface="Lato"/>
                <a:sym typeface="Lato"/>
              </a:rPr>
              <a:t> There is no “fair use” right for patents, so a licensor must explicitly reserve this right in an exclusive license.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Negotiations:</a:t>
            </a:r>
            <a:r>
              <a:rPr lang="en-US" sz="2800">
                <a:solidFill>
                  <a:schemeClr val="lt1"/>
                </a:solidFill>
                <a:latin typeface="Lato"/>
                <a:ea typeface="Lato"/>
                <a:cs typeface="Lato"/>
                <a:sym typeface="Lato"/>
              </a:rPr>
              <a:t> Can be heavily negotiated especially in life sciences.</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16" name="Google Shape;116;g3e0fdf5cc05_0_192"/>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1</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Universities should reserve the right to practice licensed inventions and to allow other non-profit and governmental organizations to do so.</a:t>
            </a:r>
            <a:endParaRPr sz="2400">
              <a:latin typeface="Lato"/>
              <a:ea typeface="Lato"/>
              <a:cs typeface="Lato"/>
              <a:sym typeface="Lato"/>
            </a:endParaRPr>
          </a:p>
        </p:txBody>
      </p:sp>
      <p:pic>
        <p:nvPicPr>
          <p:cNvPr id="117" name="Google Shape;117;g3e0fdf5cc05_0_192"/>
          <p:cNvPicPr preferRelativeResize="0"/>
          <p:nvPr/>
        </p:nvPicPr>
        <p:blipFill>
          <a:blip r:embed="rId3">
            <a:alphaModFix/>
          </a:blip>
          <a:stretch>
            <a:fillRect/>
          </a:stretch>
        </p:blipFill>
        <p:spPr>
          <a:xfrm>
            <a:off x="984150" y="5133300"/>
            <a:ext cx="7520300" cy="4278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sp>
        <p:nvSpPr>
          <p:cNvPr id="122" name="Google Shape;122;g3e0fdf5cc05_0_55"/>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U-M’S RESERVED RESEARCH RIGHTS</a:t>
            </a:r>
            <a:endParaRPr>
              <a:solidFill>
                <a:schemeClr val="lt1"/>
              </a:solidFill>
              <a:latin typeface="Poppins"/>
              <a:ea typeface="Poppins"/>
              <a:cs typeface="Poppins"/>
              <a:sym typeface="Poppins"/>
            </a:endParaRPr>
          </a:p>
        </p:txBody>
      </p:sp>
      <p:cxnSp>
        <p:nvCxnSpPr>
          <p:cNvPr id="123" name="Google Shape;123;g3e0fdf5cc05_0_55"/>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24" name="Google Shape;124;g3e0fdf5cc05_0_55"/>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Common Issues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Request:</a:t>
            </a:r>
            <a:r>
              <a:rPr lang="en-US" sz="2800">
                <a:solidFill>
                  <a:schemeClr val="lt1"/>
                </a:solidFill>
                <a:latin typeface="Lato"/>
                <a:ea typeface="Lato"/>
                <a:cs typeface="Lato"/>
                <a:sym typeface="Lato"/>
              </a:rPr>
              <a:t> Limit ability to perform industry funded research.</a:t>
            </a:r>
            <a:endParaRPr sz="280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n-US" sz="2800">
                <a:solidFill>
                  <a:schemeClr val="accent1"/>
                </a:solidFill>
                <a:latin typeface="Lato"/>
                <a:ea typeface="Lato"/>
                <a:cs typeface="Lato"/>
                <a:sym typeface="Lato"/>
              </a:rPr>
              <a:t>inventor consent required</a:t>
            </a:r>
            <a:endParaRPr sz="2800">
              <a:solidFill>
                <a:schemeClr val="accen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Request:</a:t>
            </a:r>
            <a:r>
              <a:rPr lang="en-US" sz="2800">
                <a:solidFill>
                  <a:schemeClr val="lt1"/>
                </a:solidFill>
                <a:latin typeface="Lato"/>
                <a:ea typeface="Lato"/>
                <a:cs typeface="Lato"/>
                <a:sym typeface="Lato"/>
              </a:rPr>
              <a:t> Limit “clinical” research.</a:t>
            </a:r>
            <a:endParaRPr sz="280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n-US" sz="2800">
                <a:solidFill>
                  <a:schemeClr val="accent1"/>
                </a:solidFill>
                <a:latin typeface="Lato"/>
                <a:ea typeface="Lato"/>
                <a:cs typeface="Lato"/>
                <a:sym typeface="Lato"/>
              </a:rPr>
              <a:t>inventor consent required &amp; restriction limited to inventor’s lab</a:t>
            </a:r>
            <a:endParaRPr sz="2800">
              <a:solidFill>
                <a:schemeClr val="accen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Request:</a:t>
            </a:r>
            <a:r>
              <a:rPr lang="en-US" sz="2800">
                <a:solidFill>
                  <a:schemeClr val="lt1"/>
                </a:solidFill>
                <a:latin typeface="Lato"/>
                <a:ea typeface="Lato"/>
                <a:cs typeface="Lato"/>
                <a:sym typeface="Lato"/>
              </a:rPr>
              <a:t> Limit ability to grant rights to others.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n-US" sz="2800">
                <a:solidFill>
                  <a:schemeClr val="accent1"/>
                </a:solidFill>
                <a:latin typeface="Lato"/>
                <a:ea typeface="Lato"/>
                <a:cs typeface="Lato"/>
                <a:sym typeface="Lato"/>
              </a:rPr>
              <a:t>will agree to notify licensee</a:t>
            </a:r>
            <a:endParaRPr sz="2800">
              <a:solidFill>
                <a:schemeClr val="lt1"/>
              </a:solidFill>
              <a:latin typeface="Montserrat"/>
              <a:ea typeface="Montserrat"/>
              <a:cs typeface="Montserrat"/>
              <a:sym typeface="Montserrat"/>
            </a:endParaRPr>
          </a:p>
        </p:txBody>
      </p:sp>
      <p:sp>
        <p:nvSpPr>
          <p:cNvPr id="125" name="Google Shape;125;g3e0fdf5cc05_0_55"/>
          <p:cNvSpPr/>
          <p:nvPr/>
        </p:nvSpPr>
        <p:spPr>
          <a:xfrm>
            <a:off x="452750" y="2163025"/>
            <a:ext cx="8915400" cy="68472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lt2"/>
              </a:buClr>
              <a:buSzPts val="1100"/>
              <a:buFont typeface="Arial"/>
              <a:buNone/>
            </a:pPr>
            <a:endParaRPr sz="2200" b="1">
              <a:solidFill>
                <a:schemeClr val="lt1"/>
              </a:solidFill>
              <a:latin typeface="Lato"/>
              <a:ea typeface="Lato"/>
              <a:cs typeface="Lato"/>
              <a:sym typeface="Lato"/>
            </a:endParaRPr>
          </a:p>
        </p:txBody>
      </p:sp>
      <p:cxnSp>
        <p:nvCxnSpPr>
          <p:cNvPr id="126" name="Google Shape;126;g3e0fdf5cc05_0_55"/>
          <p:cNvCxnSpPr/>
          <p:nvPr/>
        </p:nvCxnSpPr>
        <p:spPr>
          <a:xfrm rot="10800000" flipH="1">
            <a:off x="1291175" y="3364900"/>
            <a:ext cx="7517700" cy="27900"/>
          </a:xfrm>
          <a:prstGeom prst="straightConnector1">
            <a:avLst/>
          </a:prstGeom>
          <a:noFill/>
          <a:ln w="38100" cap="flat" cmpd="sng">
            <a:solidFill>
              <a:srgbClr val="000000"/>
            </a:solidFill>
            <a:prstDash val="solid"/>
            <a:round/>
            <a:headEnd type="none" w="med" len="med"/>
            <a:tailEnd type="none" w="med" len="med"/>
          </a:ln>
        </p:spPr>
      </p:cxnSp>
      <p:sp>
        <p:nvSpPr>
          <p:cNvPr id="127" name="Google Shape;127;g3e0fdf5cc05_0_55"/>
          <p:cNvSpPr txBox="1"/>
          <p:nvPr/>
        </p:nvSpPr>
        <p:spPr>
          <a:xfrm>
            <a:off x="1207300" y="2793300"/>
            <a:ext cx="7601700" cy="531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lt2"/>
              </a:buClr>
              <a:buSzPts val="1100"/>
              <a:buFont typeface="Arial"/>
              <a:buNone/>
            </a:pPr>
            <a:r>
              <a:rPr lang="en-US" sz="2400" b="1">
                <a:solidFill>
                  <a:srgbClr val="999999"/>
                </a:solidFill>
                <a:latin typeface="Lato"/>
                <a:ea typeface="Lato"/>
                <a:cs typeface="Lato"/>
                <a:sym typeface="Lato"/>
              </a:rPr>
              <a:t>ARTICLE 2: GRANT OF RIGHTS</a:t>
            </a: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2200" b="1">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2000">
                <a:solidFill>
                  <a:srgbClr val="999999"/>
                </a:solidFill>
                <a:latin typeface="Lato"/>
                <a:ea typeface="Lato"/>
                <a:cs typeface="Lato"/>
                <a:sym typeface="Lato"/>
              </a:rPr>
              <a:t>2.1   	MICHIGAN hereby grants to LICENSEE an exclusive license under the PATENT RIGHTS, with the right to grant sublicenses, both subject to the terms and conditions of this Agreement, in the FIELD OF USE and the TERRITORY to make, have made, import, use, market, offer for sale and sell LICENSED PRODUCTS.</a:t>
            </a:r>
            <a:endParaRPr sz="200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2000">
                <a:solidFill>
                  <a:schemeClr val="lt2"/>
                </a:solidFill>
                <a:latin typeface="Lato"/>
                <a:ea typeface="Lato"/>
                <a:cs typeface="Lato"/>
                <a:sym typeface="Lato"/>
              </a:rPr>
              <a:t> </a:t>
            </a:r>
            <a:endParaRPr sz="2000">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r>
              <a:rPr lang="en-US" sz="2000" b="1">
                <a:solidFill>
                  <a:schemeClr val="lt2"/>
                </a:solidFill>
                <a:latin typeface="Lato"/>
                <a:ea typeface="Lato"/>
                <a:cs typeface="Lato"/>
                <a:sym typeface="Lato"/>
              </a:rPr>
              <a:t>2.2   	Without limiting any other rights it may have, MICHIGAN specifically reserves the right for it and its AFFILIATES to practice and have practiced the PATENT RIGHTS for research, public service, internal (including clinical) and/or educational purposes, and the right to grant the same limited rights to other non-profit research institutions.</a:t>
            </a:r>
            <a:endParaRPr sz="2000">
              <a:solidFill>
                <a:schemeClr val="dk2"/>
              </a:solidFill>
              <a:latin typeface="Montserrat"/>
              <a:ea typeface="Montserrat"/>
              <a:cs typeface="Montserrat"/>
              <a:sym typeface="Montserrat"/>
            </a:endParaRPr>
          </a:p>
        </p:txBody>
      </p:sp>
      <p:sp>
        <p:nvSpPr>
          <p:cNvPr id="128" name="Google Shape;128;g3e0fdf5cc05_0_55"/>
          <p:cNvSpPr/>
          <p:nvPr/>
        </p:nvSpPr>
        <p:spPr>
          <a:xfrm>
            <a:off x="1011700" y="5936005"/>
            <a:ext cx="7992900" cy="25431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
        <p:cNvGrpSpPr/>
        <p:nvPr/>
      </p:nvGrpSpPr>
      <p:grpSpPr>
        <a:xfrm>
          <a:off x="0" y="0"/>
          <a:ext cx="0" cy="0"/>
          <a:chOff x="0" y="0"/>
          <a:chExt cx="0" cy="0"/>
        </a:xfrm>
      </p:grpSpPr>
      <p:sp>
        <p:nvSpPr>
          <p:cNvPr id="133" name="Google Shape;133;g3e0fdf5cc05_0_203"/>
          <p:cNvSpPr txBox="1">
            <a:spLocks noGrp="1"/>
          </p:cNvSpPr>
          <p:nvPr>
            <p:ph type="title" idx="4294967295"/>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#2 DILIGENCE</a:t>
            </a:r>
            <a:endParaRPr>
              <a:solidFill>
                <a:schemeClr val="lt1"/>
              </a:solidFill>
              <a:latin typeface="Poppins"/>
              <a:ea typeface="Poppins"/>
              <a:cs typeface="Poppins"/>
              <a:sym typeface="Poppins"/>
            </a:endParaRPr>
          </a:p>
        </p:txBody>
      </p:sp>
      <p:cxnSp>
        <p:nvCxnSpPr>
          <p:cNvPr id="134" name="Google Shape;134;g3e0fdf5cc05_0_203"/>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35" name="Google Shape;135;g3e0fdf5cc05_0_203"/>
          <p:cNvSpPr txBox="1">
            <a:spLocks noGrp="1"/>
          </p:cNvSpPr>
          <p:nvPr>
            <p:ph type="subTitle" idx="4294967295"/>
          </p:nvPr>
        </p:nvSpPr>
        <p:spPr>
          <a:xfrm>
            <a:off x="795200" y="3097825"/>
            <a:ext cx="8230500" cy="1779000"/>
          </a:xfrm>
          <a:prstGeom prst="rect">
            <a:avLst/>
          </a:prstGeom>
          <a:noFill/>
          <a:ln>
            <a:noFill/>
          </a:ln>
        </p:spPr>
        <p:txBody>
          <a:bodyPr spcFirstLastPara="1" wrap="square" lIns="173375" tIns="173375" rIns="173375" bIns="173375" anchor="t" anchorCtr="0">
            <a:normAutofit/>
          </a:bodyPr>
          <a:lstStyle/>
          <a:p>
            <a:pPr marL="457200" lvl="0" indent="-482600" algn="l" rtl="0">
              <a:lnSpc>
                <a:spcPct val="100000"/>
              </a:lnSpc>
              <a:spcBef>
                <a:spcPts val="0"/>
              </a:spcBef>
              <a:spcAft>
                <a:spcPts val="0"/>
              </a:spcAft>
              <a:buSzPts val="4000"/>
              <a:buChar char="●"/>
            </a:pPr>
            <a:endParaRPr/>
          </a:p>
        </p:txBody>
      </p:sp>
      <p:sp>
        <p:nvSpPr>
          <p:cNvPr id="136" name="Google Shape;136;g3e0fdf5cc05_0_203"/>
          <p:cNvSpPr/>
          <p:nvPr/>
        </p:nvSpPr>
        <p:spPr>
          <a:xfrm>
            <a:off x="452750" y="2163025"/>
            <a:ext cx="8573100" cy="2573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457200" lvl="0" indent="0" algn="l" rtl="0">
              <a:lnSpc>
                <a:spcPct val="115000"/>
              </a:lnSpc>
              <a:spcBef>
                <a:spcPts val="0"/>
              </a:spcBef>
              <a:spcAft>
                <a:spcPts val="0"/>
              </a:spcAft>
              <a:buNone/>
            </a:pPr>
            <a:endParaRPr sz="2200">
              <a:latin typeface="Lato"/>
              <a:ea typeface="Lato"/>
              <a:cs typeface="Lato"/>
              <a:sym typeface="Lato"/>
            </a:endParaRPr>
          </a:p>
        </p:txBody>
      </p:sp>
      <p:sp>
        <p:nvSpPr>
          <p:cNvPr id="137" name="Google Shape;137;g3e0fdf5cc05_0_203"/>
          <p:cNvSpPr/>
          <p:nvPr/>
        </p:nvSpPr>
        <p:spPr>
          <a:xfrm>
            <a:off x="10262250" y="2163125"/>
            <a:ext cx="6486900" cy="68472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Context</a:t>
            </a:r>
            <a:endParaRPr sz="2800" b="1">
              <a:solidFill>
                <a:schemeClr val="accent1"/>
              </a:solidFill>
              <a:latin typeface="Lato"/>
              <a:ea typeface="Lato"/>
              <a:cs typeface="Lato"/>
              <a:sym typeface="Lato"/>
            </a:endParaRPr>
          </a:p>
          <a:p>
            <a:pPr marL="0" lvl="0" indent="0" algn="ctr" rtl="0">
              <a:spcBef>
                <a:spcPts val="0"/>
              </a:spcBef>
              <a:spcAft>
                <a:spcPts val="0"/>
              </a:spcAft>
              <a:buNone/>
            </a:pPr>
            <a:endParaRPr sz="2800" b="1">
              <a:solidFill>
                <a:schemeClr val="accen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Mission: </a:t>
            </a:r>
            <a:r>
              <a:rPr lang="en-US" sz="2800">
                <a:solidFill>
                  <a:schemeClr val="lt1"/>
                </a:solidFill>
                <a:latin typeface="Lato"/>
                <a:ea typeface="Lato"/>
                <a:cs typeface="Lato"/>
                <a:sym typeface="Lato"/>
              </a:rPr>
              <a:t>Our mission is to enable adoption.  Licenses are not permitted to “shelve” technology.</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All Licenses:</a:t>
            </a:r>
            <a:r>
              <a:rPr lang="en-US" sz="2800">
                <a:solidFill>
                  <a:schemeClr val="lt1"/>
                </a:solidFill>
                <a:latin typeface="Lato"/>
                <a:ea typeface="Lato"/>
                <a:cs typeface="Lato"/>
                <a:sym typeface="Lato"/>
              </a:rPr>
              <a:t> Diligence milestones are important in ALL licenses (not just exclusive).</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Standard Position: : </a:t>
            </a:r>
            <a:r>
              <a:rPr lang="en-US" sz="2800">
                <a:solidFill>
                  <a:schemeClr val="lt1"/>
                </a:solidFill>
                <a:latin typeface="Lato"/>
                <a:ea typeface="Lato"/>
                <a:cs typeface="Lato"/>
                <a:sym typeface="Lato"/>
              </a:rPr>
              <a:t>There must be objective milestones that ensure the technology is brought to market.</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38" name="Google Shape;138;g3e0fdf5cc05_0_203"/>
          <p:cNvSpPr txBox="1"/>
          <p:nvPr/>
        </p:nvSpPr>
        <p:spPr>
          <a:xfrm>
            <a:off x="705250" y="2410900"/>
            <a:ext cx="8078100" cy="24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Lato"/>
                <a:ea typeface="Lato"/>
                <a:cs typeface="Lato"/>
                <a:sym typeface="Lato"/>
              </a:rPr>
              <a:t>Point 2</a:t>
            </a:r>
            <a:endParaRPr sz="2400" b="1">
              <a:latin typeface="Lato"/>
              <a:ea typeface="Lato"/>
              <a:cs typeface="Lato"/>
              <a:sym typeface="Lato"/>
            </a:endParaRPr>
          </a:p>
          <a:p>
            <a:pPr marL="0" lvl="0" indent="0" algn="ctr" rtl="0">
              <a:spcBef>
                <a:spcPts val="0"/>
              </a:spcBef>
              <a:spcAft>
                <a:spcPts val="0"/>
              </a:spcAft>
              <a:buNone/>
            </a:pPr>
            <a:endParaRPr sz="2400">
              <a:latin typeface="Lato"/>
              <a:ea typeface="Lato"/>
              <a:cs typeface="Lato"/>
              <a:sym typeface="Lato"/>
            </a:endParaRPr>
          </a:p>
          <a:p>
            <a:pPr marL="0" lvl="0" indent="0" algn="ctr" rtl="0">
              <a:spcBef>
                <a:spcPts val="0"/>
              </a:spcBef>
              <a:spcAft>
                <a:spcPts val="0"/>
              </a:spcAft>
              <a:buNone/>
            </a:pPr>
            <a:r>
              <a:rPr lang="en-US" sz="2400">
                <a:latin typeface="Lato"/>
                <a:ea typeface="Lato"/>
                <a:cs typeface="Lato"/>
                <a:sym typeface="Lato"/>
              </a:rPr>
              <a:t>Exclusive licenses should be structured in a manner that encourages technology development and use</a:t>
            </a:r>
            <a:endParaRPr sz="2400">
              <a:latin typeface="Lato"/>
              <a:ea typeface="Lato"/>
              <a:cs typeface="Lato"/>
              <a:sym typeface="Lato"/>
            </a:endParaRPr>
          </a:p>
        </p:txBody>
      </p:sp>
      <p:pic>
        <p:nvPicPr>
          <p:cNvPr id="139" name="Google Shape;139;g3e0fdf5cc05_0_203"/>
          <p:cNvPicPr preferRelativeResize="0"/>
          <p:nvPr/>
        </p:nvPicPr>
        <p:blipFill>
          <a:blip r:embed="rId3">
            <a:alphaModFix/>
          </a:blip>
          <a:stretch>
            <a:fillRect/>
          </a:stretch>
        </p:blipFill>
        <p:spPr>
          <a:xfrm>
            <a:off x="762475" y="5029300"/>
            <a:ext cx="7963655" cy="4571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3"/>
        <p:cNvGrpSpPr/>
        <p:nvPr/>
      </p:nvGrpSpPr>
      <p:grpSpPr>
        <a:xfrm>
          <a:off x="0" y="0"/>
          <a:ext cx="0" cy="0"/>
          <a:chOff x="0" y="0"/>
          <a:chExt cx="0" cy="0"/>
        </a:xfrm>
      </p:grpSpPr>
      <p:sp>
        <p:nvSpPr>
          <p:cNvPr id="144" name="Google Shape;144;g3e0fdf5cc05_0_72"/>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DILIGENCE MILESTONES</a:t>
            </a:r>
            <a:endParaRPr>
              <a:solidFill>
                <a:schemeClr val="lt1"/>
              </a:solidFill>
              <a:latin typeface="Poppins"/>
              <a:ea typeface="Poppins"/>
              <a:cs typeface="Poppins"/>
              <a:sym typeface="Poppins"/>
            </a:endParaRPr>
          </a:p>
        </p:txBody>
      </p:sp>
      <p:cxnSp>
        <p:nvCxnSpPr>
          <p:cNvPr id="145" name="Google Shape;145;g3e0fdf5cc05_0_72"/>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46" name="Google Shape;146;g3e0fdf5cc05_0_72"/>
          <p:cNvSpPr/>
          <p:nvPr/>
        </p:nvSpPr>
        <p:spPr>
          <a:xfrm>
            <a:off x="10066600" y="1883650"/>
            <a:ext cx="6930900" cy="75177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Common Issues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Milestones:</a:t>
            </a:r>
            <a:r>
              <a:rPr lang="en-US" sz="2800">
                <a:solidFill>
                  <a:schemeClr val="lt1"/>
                </a:solidFill>
                <a:latin typeface="Lato"/>
                <a:ea typeface="Lato"/>
                <a:cs typeface="Lato"/>
                <a:sym typeface="Lato"/>
              </a:rPr>
              <a:t> Can take milestones from licensee’s pitch deck.  Licensee can suggest dates.</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Common Request:</a:t>
            </a:r>
            <a:r>
              <a:rPr lang="en-US" sz="2800">
                <a:solidFill>
                  <a:schemeClr val="lt1"/>
                </a:solidFill>
                <a:latin typeface="Lato"/>
                <a:ea typeface="Lato"/>
                <a:cs typeface="Lato"/>
                <a:sym typeface="Lato"/>
              </a:rPr>
              <a:t> Add a “commercial reasonableness” modifier to the specific milestones.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n-US" sz="2800">
                <a:solidFill>
                  <a:schemeClr val="accent1"/>
                </a:solidFill>
                <a:latin typeface="Lato"/>
                <a:ea typeface="Lato"/>
                <a:cs typeface="Lato"/>
                <a:sym typeface="Lato"/>
              </a:rPr>
              <a:t>U-M will not agree to this.  Need objectivity.</a:t>
            </a:r>
            <a:endParaRPr sz="2800">
              <a:solidFill>
                <a:schemeClr val="accen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Suggestion:</a:t>
            </a:r>
            <a:r>
              <a:rPr lang="en-US" sz="2800">
                <a:solidFill>
                  <a:schemeClr val="lt1"/>
                </a:solidFill>
                <a:latin typeface="Lato"/>
                <a:ea typeface="Lato"/>
                <a:cs typeface="Lato"/>
                <a:sym typeface="Lato"/>
              </a:rPr>
              <a:t> Be precise with language. Milestones often require customized drafting.</a:t>
            </a: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47" name="Google Shape;147;g3e0fdf5cc05_0_72"/>
          <p:cNvSpPr/>
          <p:nvPr/>
        </p:nvSpPr>
        <p:spPr>
          <a:xfrm>
            <a:off x="452750" y="1883650"/>
            <a:ext cx="8915400" cy="7517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148" name="Google Shape;148;g3e0fdf5cc05_0_72"/>
          <p:cNvSpPr txBox="1"/>
          <p:nvPr/>
        </p:nvSpPr>
        <p:spPr>
          <a:xfrm>
            <a:off x="816200" y="2024700"/>
            <a:ext cx="8188500" cy="6847200"/>
          </a:xfrm>
          <a:prstGeom prst="rect">
            <a:avLst/>
          </a:prstGeom>
          <a:noFill/>
          <a:ln>
            <a:noFill/>
          </a:ln>
        </p:spPr>
        <p:txBody>
          <a:bodyPr spcFirstLastPara="1" wrap="square" lIns="91425" tIns="91425" rIns="91425" bIns="91425" anchor="t" anchorCtr="0">
            <a:noAutofit/>
          </a:bodyPr>
          <a:lstStyle/>
          <a:p>
            <a:pPr marL="0" lvl="0" indent="0" algn="l" rtl="0">
              <a:lnSpc>
                <a:spcPct val="116666"/>
              </a:lnSpc>
              <a:spcBef>
                <a:spcPts val="0"/>
              </a:spcBef>
              <a:spcAft>
                <a:spcPts val="0"/>
              </a:spcAft>
              <a:buNone/>
            </a:pPr>
            <a:r>
              <a:rPr lang="en-US" sz="2200">
                <a:solidFill>
                  <a:srgbClr val="999999"/>
                </a:solidFill>
                <a:latin typeface="Lato"/>
                <a:ea typeface="Lato"/>
                <a:cs typeface="Lato"/>
                <a:sym typeface="Lato"/>
              </a:rPr>
              <a:t>ARTICLE 5: DILIGENCE MILESTONES</a:t>
            </a:r>
            <a:endParaRPr sz="2200">
              <a:solidFill>
                <a:srgbClr val="999999"/>
              </a:solidFill>
              <a:latin typeface="Lato"/>
              <a:ea typeface="Lato"/>
              <a:cs typeface="Lato"/>
              <a:sym typeface="Lato"/>
            </a:endParaRPr>
          </a:p>
          <a:p>
            <a:pPr marL="0" lvl="0" indent="0" algn="l" rtl="0">
              <a:lnSpc>
                <a:spcPct val="116666"/>
              </a:lnSpc>
              <a:spcBef>
                <a:spcPts val="0"/>
              </a:spcBef>
              <a:spcAft>
                <a:spcPts val="0"/>
              </a:spcAft>
              <a:buNone/>
            </a:pPr>
            <a:endParaRPr sz="1700">
              <a:solidFill>
                <a:srgbClr val="999999"/>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700">
                <a:solidFill>
                  <a:srgbClr val="999999"/>
                </a:solidFill>
                <a:latin typeface="Lato"/>
                <a:ea typeface="Lato"/>
                <a:cs typeface="Lato"/>
                <a:sym typeface="Lato"/>
              </a:rPr>
              <a:t>5.1   	LICENSEE shall use diligent efforts to develop, secure all applicable government approvals, manufacture, actively market, and fulfill market demand for a full scope of LICENSED PRODUCTS in the TERRITORY, continuously through the term of this Agreement.  If the commercialization of multiple LICENSED PRODUCTS is commercially reasonable, then the requirements of this Section shall apply to all such LICENSED PRODUCTS.   </a:t>
            </a:r>
            <a:endParaRPr sz="1700">
              <a:solidFill>
                <a:srgbClr val="999999"/>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700">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700" b="1">
                <a:solidFill>
                  <a:schemeClr val="lt2"/>
                </a:solidFill>
                <a:latin typeface="Lato"/>
                <a:ea typeface="Lato"/>
                <a:cs typeface="Lato"/>
                <a:sym typeface="Lato"/>
              </a:rPr>
              <a:t>5.2   	LICENSEE shall achieve the following due diligence milestones for the LICENSED PRODUCTS (together the “MILESTONES”) by the stated dates:</a:t>
            </a:r>
            <a:endParaRPr sz="17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endParaRPr sz="1700" b="1">
              <a:solidFill>
                <a:schemeClr val="lt2"/>
              </a:solidFill>
              <a:latin typeface="Lato"/>
              <a:ea typeface="Lato"/>
              <a:cs typeface="Lato"/>
              <a:sym typeface="Lato"/>
            </a:endParaRPr>
          </a:p>
          <a:p>
            <a:pPr marL="0" lvl="0" indent="457200" algn="l" rtl="0">
              <a:lnSpc>
                <a:spcPct val="116666"/>
              </a:lnSpc>
              <a:spcBef>
                <a:spcPts val="0"/>
              </a:spcBef>
              <a:spcAft>
                <a:spcPts val="0"/>
              </a:spcAft>
              <a:buClr>
                <a:schemeClr val="lt2"/>
              </a:buClr>
              <a:buSzPts val="1100"/>
              <a:buFont typeface="Arial"/>
              <a:buNone/>
            </a:pPr>
            <a:r>
              <a:rPr lang="en-US" sz="1700" b="1">
                <a:solidFill>
                  <a:schemeClr val="lt2"/>
                </a:solidFill>
                <a:latin typeface="Lato"/>
                <a:ea typeface="Lato"/>
                <a:cs typeface="Lato"/>
                <a:sym typeface="Lato"/>
              </a:rPr>
              <a:t>(a)</a:t>
            </a:r>
            <a:endParaRPr sz="1700" b="1">
              <a:solidFill>
                <a:schemeClr val="lt2"/>
              </a:solidFill>
              <a:latin typeface="Lato"/>
              <a:ea typeface="Lato"/>
              <a:cs typeface="Lato"/>
              <a:sym typeface="Lato"/>
            </a:endParaRPr>
          </a:p>
          <a:p>
            <a:pPr marL="0" lvl="0" indent="457200" algn="l" rtl="0">
              <a:lnSpc>
                <a:spcPct val="116666"/>
              </a:lnSpc>
              <a:spcBef>
                <a:spcPts val="0"/>
              </a:spcBef>
              <a:spcAft>
                <a:spcPts val="0"/>
              </a:spcAft>
              <a:buClr>
                <a:schemeClr val="lt2"/>
              </a:buClr>
              <a:buSzPts val="1100"/>
              <a:buFont typeface="Arial"/>
              <a:buNone/>
            </a:pPr>
            <a:r>
              <a:rPr lang="en-US" sz="1700" b="1">
                <a:solidFill>
                  <a:schemeClr val="lt2"/>
                </a:solidFill>
                <a:latin typeface="Lato"/>
                <a:ea typeface="Lato"/>
                <a:cs typeface="Lato"/>
                <a:sym typeface="Lato"/>
              </a:rPr>
              <a:t>……</a:t>
            </a:r>
            <a:endParaRPr sz="1700" b="1">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700" b="1">
                <a:solidFill>
                  <a:schemeClr val="lt2"/>
                </a:solidFill>
                <a:latin typeface="Lato"/>
                <a:ea typeface="Lato"/>
                <a:cs typeface="Lato"/>
                <a:sym typeface="Lato"/>
              </a:rPr>
              <a:t>        	(e) </a:t>
            </a:r>
            <a:endParaRPr sz="1700" b="1">
              <a:solidFill>
                <a:schemeClr val="lt2"/>
              </a:solidFill>
              <a:latin typeface="Lato"/>
              <a:ea typeface="Lato"/>
              <a:cs typeface="Lato"/>
              <a:sym typeface="Lato"/>
            </a:endParaRPr>
          </a:p>
          <a:p>
            <a:pPr marL="0" lvl="0" indent="0" algn="l" rtl="0">
              <a:lnSpc>
                <a:spcPct val="115000"/>
              </a:lnSpc>
              <a:spcBef>
                <a:spcPts val="0"/>
              </a:spcBef>
              <a:spcAft>
                <a:spcPts val="0"/>
              </a:spcAft>
              <a:buClr>
                <a:schemeClr val="lt2"/>
              </a:buClr>
              <a:buSzPts val="1100"/>
              <a:buFont typeface="Arial"/>
              <a:buNone/>
            </a:pPr>
            <a:endParaRPr sz="1700" b="1">
              <a:solidFill>
                <a:schemeClr val="lt2"/>
              </a:solidFill>
              <a:latin typeface="Lato"/>
              <a:ea typeface="Lato"/>
              <a:cs typeface="Lato"/>
              <a:sym typeface="Lato"/>
            </a:endParaRPr>
          </a:p>
          <a:p>
            <a:pPr marL="0" lvl="0" indent="0" algn="l" rtl="0">
              <a:lnSpc>
                <a:spcPct val="116666"/>
              </a:lnSpc>
              <a:spcBef>
                <a:spcPts val="0"/>
              </a:spcBef>
              <a:spcAft>
                <a:spcPts val="0"/>
              </a:spcAft>
              <a:buNone/>
            </a:pPr>
            <a:r>
              <a:rPr lang="en-US" sz="1700" b="1">
                <a:solidFill>
                  <a:schemeClr val="lt2"/>
                </a:solidFill>
                <a:latin typeface="Lato"/>
                <a:ea typeface="Lato"/>
                <a:cs typeface="Lato"/>
                <a:sym typeface="Lato"/>
              </a:rPr>
              <a:t>The requirements of this Section 5.2 are in addition to and do not limit Section 5.1 or any other Section of this Agreement.  Each MILESTONE applies only to the first of a series of different LICENSED PRODUCTS, and not with respect to any subsequent LICENSED PRODUCTS.  LICENSEE has the right to satisfy its obligations under Section 5.1 and/or Section 5.2 either itself or through the acts of a SUBLICENSEE meeting the obligations of this Agreement.  </a:t>
            </a:r>
            <a:endParaRPr sz="1700" b="1">
              <a:solidFill>
                <a:srgbClr val="999999"/>
              </a:solidFill>
              <a:latin typeface="Lato"/>
              <a:ea typeface="Lato"/>
              <a:cs typeface="Lato"/>
              <a:sym typeface="Lato"/>
            </a:endParaRPr>
          </a:p>
        </p:txBody>
      </p:sp>
      <p:cxnSp>
        <p:nvCxnSpPr>
          <p:cNvPr id="149" name="Google Shape;149;g3e0fdf5cc05_0_72"/>
          <p:cNvCxnSpPr/>
          <p:nvPr/>
        </p:nvCxnSpPr>
        <p:spPr>
          <a:xfrm rot="10800000" flipH="1">
            <a:off x="928022" y="2554425"/>
            <a:ext cx="8048700" cy="27900"/>
          </a:xfrm>
          <a:prstGeom prst="straightConnector1">
            <a:avLst/>
          </a:prstGeom>
          <a:noFill/>
          <a:ln w="38100" cap="flat" cmpd="sng">
            <a:solidFill>
              <a:srgbClr val="000000"/>
            </a:solidFill>
            <a:prstDash val="solid"/>
            <a:round/>
            <a:headEnd type="none" w="med" len="med"/>
            <a:tailEnd type="none" w="med" len="med"/>
          </a:ln>
        </p:spPr>
      </p:cxnSp>
      <p:sp>
        <p:nvSpPr>
          <p:cNvPr id="150" name="Google Shape;150;g3e0fdf5cc05_0_72"/>
          <p:cNvSpPr/>
          <p:nvPr/>
        </p:nvSpPr>
        <p:spPr>
          <a:xfrm>
            <a:off x="678025" y="4734400"/>
            <a:ext cx="8326800" cy="4275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4"/>
        <p:cNvGrpSpPr/>
        <p:nvPr/>
      </p:nvGrpSpPr>
      <p:grpSpPr>
        <a:xfrm>
          <a:off x="0" y="0"/>
          <a:ext cx="0" cy="0"/>
          <a:chOff x="0" y="0"/>
          <a:chExt cx="0" cy="0"/>
        </a:xfrm>
      </p:grpSpPr>
      <p:sp>
        <p:nvSpPr>
          <p:cNvPr id="155" name="Google Shape;155;g3e0fdf5cc05_0_214"/>
          <p:cNvSpPr txBox="1">
            <a:spLocks noGrp="1"/>
          </p:cNvSpPr>
          <p:nvPr>
            <p:ph type="title"/>
          </p:nvPr>
        </p:nvSpPr>
        <p:spPr>
          <a:xfrm>
            <a:off x="591118" y="480574"/>
            <a:ext cx="16158000" cy="1086000"/>
          </a:xfrm>
          <a:prstGeom prst="rect">
            <a:avLst/>
          </a:prstGeom>
        </p:spPr>
        <p:txBody>
          <a:bodyPr spcFirstLastPara="1" wrap="square" lIns="173375" tIns="173375" rIns="173375" bIns="173375" anchor="t" anchorCtr="0">
            <a:noAutofit/>
          </a:bodyPr>
          <a:lstStyle/>
          <a:p>
            <a:pPr marL="0" lvl="0" indent="0" algn="l" rtl="0">
              <a:spcBef>
                <a:spcPts val="0"/>
              </a:spcBef>
              <a:spcAft>
                <a:spcPts val="0"/>
              </a:spcAft>
              <a:buNone/>
            </a:pPr>
            <a:r>
              <a:rPr lang="en-US">
                <a:solidFill>
                  <a:schemeClr val="lt1"/>
                </a:solidFill>
                <a:latin typeface="Poppins"/>
                <a:ea typeface="Poppins"/>
                <a:cs typeface="Poppins"/>
                <a:sym typeface="Poppins"/>
              </a:rPr>
              <a:t>DILIGENCE MILESTONES (REMEDIES)</a:t>
            </a:r>
            <a:endParaRPr>
              <a:solidFill>
                <a:schemeClr val="lt1"/>
              </a:solidFill>
              <a:latin typeface="Poppins"/>
              <a:ea typeface="Poppins"/>
              <a:cs typeface="Poppins"/>
              <a:sym typeface="Poppins"/>
            </a:endParaRPr>
          </a:p>
        </p:txBody>
      </p:sp>
      <p:cxnSp>
        <p:nvCxnSpPr>
          <p:cNvPr id="156" name="Google Shape;156;g3e0fdf5cc05_0_214"/>
          <p:cNvCxnSpPr/>
          <p:nvPr/>
        </p:nvCxnSpPr>
        <p:spPr>
          <a:xfrm>
            <a:off x="452750" y="318588"/>
            <a:ext cx="0" cy="1397400"/>
          </a:xfrm>
          <a:prstGeom prst="straightConnector1">
            <a:avLst/>
          </a:prstGeom>
          <a:noFill/>
          <a:ln w="152400" cap="flat" cmpd="sng">
            <a:solidFill>
              <a:schemeClr val="accent1"/>
            </a:solidFill>
            <a:prstDash val="solid"/>
            <a:round/>
            <a:headEnd type="none" w="med" len="med"/>
            <a:tailEnd type="none" w="med" len="med"/>
          </a:ln>
        </p:spPr>
      </p:cxnSp>
      <p:sp>
        <p:nvSpPr>
          <p:cNvPr id="157" name="Google Shape;157;g3e0fdf5cc05_0_214"/>
          <p:cNvSpPr/>
          <p:nvPr/>
        </p:nvSpPr>
        <p:spPr>
          <a:xfrm>
            <a:off x="10066600" y="1883650"/>
            <a:ext cx="6930900" cy="7517700"/>
          </a:xfrm>
          <a:prstGeom prst="roundRect">
            <a:avLst>
              <a:gd name="adj" fmla="val 4824"/>
            </a:avLst>
          </a:prstGeom>
          <a:solidFill>
            <a:srgbClr val="FFFFFF">
              <a:alpha val="5060"/>
            </a:srgbClr>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a:solidFill>
                  <a:schemeClr val="accent1"/>
                </a:solidFill>
                <a:latin typeface="Lato"/>
                <a:ea typeface="Lato"/>
                <a:cs typeface="Lato"/>
                <a:sym typeface="Lato"/>
              </a:rPr>
              <a:t>What Happens?</a:t>
            </a:r>
            <a:endParaRPr sz="2800" b="1">
              <a:solidFill>
                <a:schemeClr val="accen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U-M Position:</a:t>
            </a:r>
            <a:r>
              <a:rPr lang="en-US" sz="2800">
                <a:solidFill>
                  <a:schemeClr val="lt1"/>
                </a:solidFill>
                <a:latin typeface="Lato"/>
                <a:ea typeface="Lato"/>
                <a:cs typeface="Lato"/>
                <a:sym typeface="Lato"/>
              </a:rPr>
              <a:t> There must be a mechanism for U-M to retrieve the IP if the licensee is failing to meet reasonable milestones.</a:t>
            </a:r>
            <a:endParaRPr sz="2800">
              <a:solidFill>
                <a:schemeClr val="lt1"/>
              </a:solidFill>
              <a:latin typeface="Lato"/>
              <a:ea typeface="Lato"/>
              <a:cs typeface="Lato"/>
              <a:sym typeface="Lato"/>
            </a:endParaRPr>
          </a:p>
          <a:p>
            <a:pPr marL="914400" lvl="1" indent="-406400" algn="l" rtl="0">
              <a:spcBef>
                <a:spcPts val="0"/>
              </a:spcBef>
              <a:spcAft>
                <a:spcPts val="0"/>
              </a:spcAft>
              <a:buClr>
                <a:schemeClr val="accent1"/>
              </a:buClr>
              <a:buSzPts val="2800"/>
              <a:buFont typeface="Lato"/>
              <a:buChar char="○"/>
            </a:pPr>
            <a:r>
              <a:rPr lang="en-US" sz="2800">
                <a:solidFill>
                  <a:schemeClr val="accent1"/>
                </a:solidFill>
                <a:latin typeface="Lato"/>
                <a:ea typeface="Lato"/>
                <a:cs typeface="Lato"/>
                <a:sym typeface="Lato"/>
              </a:rPr>
              <a:t>Be clear about right to terminate.</a:t>
            </a:r>
            <a:endParaRPr sz="2800">
              <a:solidFill>
                <a:schemeClr val="accen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457200" lvl="0" indent="-406400" algn="l" rtl="0">
              <a:spcBef>
                <a:spcPts val="0"/>
              </a:spcBef>
              <a:spcAft>
                <a:spcPts val="0"/>
              </a:spcAft>
              <a:buClr>
                <a:schemeClr val="lt1"/>
              </a:buClr>
              <a:buSzPts val="2800"/>
              <a:buFont typeface="Lato"/>
              <a:buChar char="✓"/>
            </a:pPr>
            <a:r>
              <a:rPr lang="en-US" sz="2800" b="1">
                <a:solidFill>
                  <a:schemeClr val="lt1"/>
                </a:solidFill>
                <a:latin typeface="Lato"/>
                <a:ea typeface="Lato"/>
                <a:cs typeface="Lato"/>
                <a:sym typeface="Lato"/>
              </a:rPr>
              <a:t>Flexibility:</a:t>
            </a:r>
            <a:r>
              <a:rPr lang="en-US" sz="2800">
                <a:solidFill>
                  <a:schemeClr val="lt1"/>
                </a:solidFill>
                <a:latin typeface="Lato"/>
                <a:ea typeface="Lato"/>
                <a:cs typeface="Lato"/>
                <a:sym typeface="Lato"/>
              </a:rPr>
              <a:t> </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One-time milestone extension fee</a:t>
            </a:r>
            <a:endParaRPr sz="2800">
              <a:solidFill>
                <a:schemeClr val="lt1"/>
              </a:solidFill>
              <a:latin typeface="Lato"/>
              <a:ea typeface="Lato"/>
              <a:cs typeface="Lato"/>
              <a:sym typeface="Lato"/>
            </a:endParaRPr>
          </a:p>
          <a:p>
            <a:pPr marL="914400" lvl="1" indent="-406400" algn="l" rtl="0">
              <a:spcBef>
                <a:spcPts val="0"/>
              </a:spcBef>
              <a:spcAft>
                <a:spcPts val="0"/>
              </a:spcAft>
              <a:buClr>
                <a:schemeClr val="lt1"/>
              </a:buClr>
              <a:buSzPts val="2800"/>
              <a:buFont typeface="Lato"/>
              <a:buChar char="○"/>
            </a:pPr>
            <a:r>
              <a:rPr lang="en-US" sz="2800">
                <a:solidFill>
                  <a:schemeClr val="lt1"/>
                </a:solidFill>
                <a:latin typeface="Lato"/>
                <a:ea typeface="Lato"/>
                <a:cs typeface="Lato"/>
                <a:sym typeface="Lato"/>
              </a:rPr>
              <a:t>Convert to non-exclusive (not preferred)</a:t>
            </a:r>
            <a:endParaRPr sz="2800">
              <a:solidFill>
                <a:schemeClr val="lt1"/>
              </a:solidFill>
              <a:latin typeface="Lato"/>
              <a:ea typeface="Lato"/>
              <a:cs typeface="Lato"/>
              <a:sym typeface="Lato"/>
            </a:endParaRPr>
          </a:p>
          <a:p>
            <a:pPr marL="457200" lvl="0" indent="0" algn="l" rtl="0">
              <a:spcBef>
                <a:spcPts val="0"/>
              </a:spcBef>
              <a:spcAft>
                <a:spcPts val="0"/>
              </a:spcAft>
              <a:buNone/>
            </a:pPr>
            <a:endParaRPr sz="2800">
              <a:solidFill>
                <a:schemeClr val="lt1"/>
              </a:solidFill>
              <a:latin typeface="Lato"/>
              <a:ea typeface="Lato"/>
              <a:cs typeface="Lato"/>
              <a:sym typeface="Lato"/>
            </a:endParaRPr>
          </a:p>
          <a:p>
            <a:pPr marL="0" lvl="0" indent="0" algn="l" rtl="0">
              <a:spcBef>
                <a:spcPts val="0"/>
              </a:spcBef>
              <a:spcAft>
                <a:spcPts val="0"/>
              </a:spcAft>
              <a:buNone/>
            </a:pPr>
            <a:endParaRPr sz="2800">
              <a:solidFill>
                <a:schemeClr val="lt1"/>
              </a:solidFill>
              <a:latin typeface="Montserrat"/>
              <a:ea typeface="Montserrat"/>
              <a:cs typeface="Montserrat"/>
              <a:sym typeface="Montserrat"/>
            </a:endParaRPr>
          </a:p>
        </p:txBody>
      </p:sp>
      <p:sp>
        <p:nvSpPr>
          <p:cNvPr id="158" name="Google Shape;158;g3e0fdf5cc05_0_214"/>
          <p:cNvSpPr/>
          <p:nvPr/>
        </p:nvSpPr>
        <p:spPr>
          <a:xfrm>
            <a:off x="452750" y="1883650"/>
            <a:ext cx="8915400" cy="7517700"/>
          </a:xfrm>
          <a:prstGeom prst="rect">
            <a:avLst/>
          </a:prstGeom>
          <a:solidFill>
            <a:schemeClr val="lt1"/>
          </a:solidFill>
          <a:ln w="9525" cap="flat" cmpd="sng">
            <a:solidFill>
              <a:schemeClr val="dk2"/>
            </a:solidFill>
            <a:prstDash val="solid"/>
            <a:round/>
            <a:headEnd type="none" w="sm" len="sm"/>
            <a:tailEnd type="none" w="sm" len="sm"/>
          </a:ln>
          <a:effectLst>
            <a:outerShdw dist="142875" dir="2700000" algn="bl" rotWithShape="0">
              <a:schemeClr val="accent1"/>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200" b="1">
              <a:solidFill>
                <a:schemeClr val="lt1"/>
              </a:solidFill>
              <a:latin typeface="Lato"/>
              <a:ea typeface="Lato"/>
              <a:cs typeface="Lato"/>
              <a:sym typeface="Lato"/>
            </a:endParaRPr>
          </a:p>
        </p:txBody>
      </p:sp>
      <p:sp>
        <p:nvSpPr>
          <p:cNvPr id="159" name="Google Shape;159;g3e0fdf5cc05_0_214"/>
          <p:cNvSpPr txBox="1"/>
          <p:nvPr/>
        </p:nvSpPr>
        <p:spPr>
          <a:xfrm>
            <a:off x="816200" y="2024700"/>
            <a:ext cx="8188500" cy="6847200"/>
          </a:xfrm>
          <a:prstGeom prst="rect">
            <a:avLst/>
          </a:prstGeom>
          <a:noFill/>
          <a:ln>
            <a:noFill/>
          </a:ln>
        </p:spPr>
        <p:txBody>
          <a:bodyPr spcFirstLastPara="1" wrap="square" lIns="91425" tIns="91425" rIns="91425" bIns="91425" anchor="t" anchorCtr="0">
            <a:noAutofit/>
          </a:bodyPr>
          <a:lstStyle/>
          <a:p>
            <a:pPr marL="0" lvl="0" indent="0" algn="l" rtl="0">
              <a:lnSpc>
                <a:spcPct val="116666"/>
              </a:lnSpc>
              <a:spcBef>
                <a:spcPts val="0"/>
              </a:spcBef>
              <a:spcAft>
                <a:spcPts val="0"/>
              </a:spcAft>
              <a:buNone/>
            </a:pPr>
            <a:endParaRPr sz="1200">
              <a:solidFill>
                <a:schemeClr val="lt2"/>
              </a:solidFill>
              <a:latin typeface="Times New Roman"/>
              <a:ea typeface="Times New Roman"/>
              <a:cs typeface="Times New Roman"/>
              <a:sym typeface="Times New Roman"/>
            </a:endParaRPr>
          </a:p>
          <a:p>
            <a:pPr marL="0" lvl="0" indent="0" algn="l" rtl="0">
              <a:lnSpc>
                <a:spcPct val="116666"/>
              </a:lnSpc>
              <a:spcBef>
                <a:spcPts val="0"/>
              </a:spcBef>
              <a:spcAft>
                <a:spcPts val="0"/>
              </a:spcAft>
              <a:buNone/>
            </a:pPr>
            <a:r>
              <a:rPr lang="en-US" sz="2400">
                <a:solidFill>
                  <a:schemeClr val="lt2"/>
                </a:solidFill>
                <a:latin typeface="Lato"/>
                <a:ea typeface="Lato"/>
                <a:cs typeface="Lato"/>
                <a:sym typeface="Lato"/>
              </a:rPr>
              <a:t>ARTICLE 5: DILIGENCE</a:t>
            </a:r>
            <a:endParaRPr sz="2400">
              <a:solidFill>
                <a:schemeClr val="lt2"/>
              </a:solidFill>
              <a:latin typeface="Lato"/>
              <a:ea typeface="Lato"/>
              <a:cs typeface="Lato"/>
              <a:sym typeface="Lato"/>
            </a:endParaRPr>
          </a:p>
          <a:p>
            <a:pPr marL="0" lvl="0" indent="0" algn="l" rtl="0">
              <a:lnSpc>
                <a:spcPct val="116666"/>
              </a:lnSpc>
              <a:spcBef>
                <a:spcPts val="0"/>
              </a:spcBef>
              <a:spcAft>
                <a:spcPts val="0"/>
              </a:spcAft>
              <a:buNone/>
            </a:pPr>
            <a:endParaRPr sz="2400">
              <a:solidFill>
                <a:schemeClr val="lt2"/>
              </a:solidFill>
              <a:latin typeface="Lato"/>
              <a:ea typeface="Lato"/>
              <a:cs typeface="Lato"/>
              <a:sym typeface="Lato"/>
            </a:endParaRPr>
          </a:p>
          <a:p>
            <a:pPr marL="0" lvl="0" indent="0" algn="l" rtl="0">
              <a:lnSpc>
                <a:spcPct val="116666"/>
              </a:lnSpc>
              <a:spcBef>
                <a:spcPts val="0"/>
              </a:spcBef>
              <a:spcAft>
                <a:spcPts val="0"/>
              </a:spcAft>
              <a:buNone/>
            </a:pPr>
            <a:r>
              <a:rPr lang="en-US" sz="2400">
                <a:solidFill>
                  <a:schemeClr val="lt2"/>
                </a:solidFill>
                <a:latin typeface="Lato"/>
                <a:ea typeface="Lato"/>
                <a:cs typeface="Lato"/>
                <a:sym typeface="Lato"/>
              </a:rPr>
              <a:t>****</a:t>
            </a:r>
            <a:endParaRPr sz="2400">
              <a:solidFill>
                <a:schemeClr val="lt2"/>
              </a:solidFill>
              <a:latin typeface="Lato"/>
              <a:ea typeface="Lato"/>
              <a:cs typeface="Lato"/>
              <a:sym typeface="Lato"/>
            </a:endParaRPr>
          </a:p>
          <a:p>
            <a:pPr marL="0" lvl="0" indent="0" algn="l" rtl="0">
              <a:lnSpc>
                <a:spcPct val="116666"/>
              </a:lnSpc>
              <a:spcBef>
                <a:spcPts val="0"/>
              </a:spcBef>
              <a:spcAft>
                <a:spcPts val="0"/>
              </a:spcAft>
              <a:buNone/>
            </a:pPr>
            <a:endParaRPr sz="1200">
              <a:solidFill>
                <a:schemeClr val="lt2"/>
              </a:solidFill>
              <a:latin typeface="Times New Roman"/>
              <a:ea typeface="Times New Roman"/>
              <a:cs typeface="Times New Roman"/>
              <a:sym typeface="Times New Roman"/>
            </a:endParaRPr>
          </a:p>
          <a:p>
            <a:pPr marL="0" lvl="0" indent="0" algn="l" rtl="0">
              <a:lnSpc>
                <a:spcPct val="116666"/>
              </a:lnSpc>
              <a:spcBef>
                <a:spcPts val="0"/>
              </a:spcBef>
              <a:spcAft>
                <a:spcPts val="0"/>
              </a:spcAft>
              <a:buNone/>
            </a:pPr>
            <a:endParaRPr sz="1800">
              <a:solidFill>
                <a:schemeClr val="lt2"/>
              </a:solidFill>
              <a:latin typeface="Lato"/>
              <a:ea typeface="Lato"/>
              <a:cs typeface="Lato"/>
              <a:sym typeface="Lato"/>
            </a:endParaRPr>
          </a:p>
          <a:p>
            <a:pPr marL="0" lvl="0" indent="0" algn="l" rtl="0">
              <a:lnSpc>
                <a:spcPct val="116666"/>
              </a:lnSpc>
              <a:spcBef>
                <a:spcPts val="0"/>
              </a:spcBef>
              <a:spcAft>
                <a:spcPts val="0"/>
              </a:spcAft>
              <a:buClr>
                <a:schemeClr val="lt2"/>
              </a:buClr>
              <a:buSzPts val="1100"/>
              <a:buFont typeface="Arial"/>
              <a:buNone/>
            </a:pPr>
            <a:r>
              <a:rPr lang="en-US" sz="1800" b="1">
                <a:solidFill>
                  <a:schemeClr val="lt2"/>
                </a:solidFill>
                <a:latin typeface="Lato"/>
                <a:ea typeface="Lato"/>
                <a:cs typeface="Lato"/>
                <a:sym typeface="Lato"/>
              </a:rPr>
              <a:t>5.3   	LICENSEE shall achieve each MILESTONE on or before the deadline dates indicated.  LICENSEE shall provide notice thereof to MICHIGAN within fourteen days after each such deadline as to whether or not such MILESTONE was met.  If LICENSEE fails to accurately provide notice to MICHIGAN that it has failed to meet an applicable MILESTONE under this Article by the date of such MILESTONE deadline, LICENSEE shall be deemed to be in material breach of this Agreement.  The parties agree that MICHIGAN’s failure to provide notice of breach or initiation of breach proceedings under Article 11 or any other provision of this Agreement shall not operate as a waiver of, or estoppel as to, MICHIGAN’s ability to do so at any time in the future, and any period of limitations that would otherwise apply shall be extended until for a period equal to the period of time from the MILESTONE deadline until the termination of this Agreement.  </a:t>
            </a:r>
            <a:endParaRPr sz="2300" b="1">
              <a:solidFill>
                <a:srgbClr val="999999"/>
              </a:solidFill>
              <a:latin typeface="Lato"/>
              <a:ea typeface="Lato"/>
              <a:cs typeface="Lato"/>
              <a:sym typeface="Lato"/>
            </a:endParaRPr>
          </a:p>
        </p:txBody>
      </p:sp>
      <p:cxnSp>
        <p:nvCxnSpPr>
          <p:cNvPr id="160" name="Google Shape;160;g3e0fdf5cc05_0_214"/>
          <p:cNvCxnSpPr/>
          <p:nvPr/>
        </p:nvCxnSpPr>
        <p:spPr>
          <a:xfrm rot="10800000" flipH="1">
            <a:off x="886097" y="2804500"/>
            <a:ext cx="8048700" cy="27900"/>
          </a:xfrm>
          <a:prstGeom prst="straightConnector1">
            <a:avLst/>
          </a:prstGeom>
          <a:noFill/>
          <a:ln w="38100" cap="flat" cmpd="sng">
            <a:solidFill>
              <a:srgbClr val="000000"/>
            </a:solidFill>
            <a:prstDash val="solid"/>
            <a:round/>
            <a:headEnd type="none" w="med" len="med"/>
            <a:tailEnd type="none" w="med" len="med"/>
          </a:ln>
        </p:spPr>
      </p:cxnSp>
      <p:sp>
        <p:nvSpPr>
          <p:cNvPr id="161" name="Google Shape;161;g3e0fdf5cc05_0_214"/>
          <p:cNvSpPr/>
          <p:nvPr/>
        </p:nvSpPr>
        <p:spPr>
          <a:xfrm>
            <a:off x="747050" y="4070325"/>
            <a:ext cx="8326800" cy="4275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TT Brand Theme">
  <a:themeElements>
    <a:clrScheme name="Simple Light">
      <a:dk1>
        <a:srgbClr val="00274C"/>
      </a:dk1>
      <a:lt1>
        <a:srgbClr val="FFFFFF"/>
      </a:lt1>
      <a:dk2>
        <a:srgbClr val="595959"/>
      </a:dk2>
      <a:lt2>
        <a:srgbClr val="000000"/>
      </a:lt2>
      <a:accent1>
        <a:srgbClr val="FFCB05"/>
      </a:accent1>
      <a:accent2>
        <a:srgbClr val="00274C"/>
      </a:accent2>
      <a:accent3>
        <a:srgbClr val="9A3324"/>
      </a:accent3>
      <a:accent4>
        <a:srgbClr val="D86018"/>
      </a:accent4>
      <a:accent5>
        <a:srgbClr val="2F65A7"/>
      </a:accent5>
      <a:accent6>
        <a:srgbClr val="A5A508"/>
      </a:accent6>
      <a:hlink>
        <a:srgbClr val="2F65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4332</Words>
  <Application>Microsoft Office PowerPoint</Application>
  <PresentationFormat>Personalizado</PresentationFormat>
  <Paragraphs>394</Paragraphs>
  <Slides>31</Slides>
  <Notes>31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31</vt:i4>
      </vt:variant>
    </vt:vector>
  </HeadingPairs>
  <TitlesOfParts>
    <vt:vector size="40" baseType="lpstr">
      <vt:lpstr>Poppins</vt:lpstr>
      <vt:lpstr>Arial</vt:lpstr>
      <vt:lpstr>Montserrat</vt:lpstr>
      <vt:lpstr>Lato</vt:lpstr>
      <vt:lpstr>Open Sans</vt:lpstr>
      <vt:lpstr>Helvetica Neue</vt:lpstr>
      <vt:lpstr>Times New Roman</vt:lpstr>
      <vt:lpstr>Calibri</vt:lpstr>
      <vt:lpstr>TT Brand Theme</vt:lpstr>
      <vt:lpstr>Implementation of Socially Responsible Licensing Principles  Bryce Pilz Assistant Vice President for Research - Licensing &amp; Strategic Alliances  </vt:lpstr>
      <vt:lpstr>Presentación de PowerPoint</vt:lpstr>
      <vt:lpstr>Presentación de PowerPoint</vt:lpstr>
      <vt:lpstr>AUTM’S NINE POINTS FOR LICENSING IN THE PUBLIC INTEREST</vt:lpstr>
      <vt:lpstr>#1 RESEARCH RIGHTS</vt:lpstr>
      <vt:lpstr>U-M’S RESERVED RESEARCH RIGHTS</vt:lpstr>
      <vt:lpstr>#2 DILIGENCE</vt:lpstr>
      <vt:lpstr>DILIGENCE MILESTONES</vt:lpstr>
      <vt:lpstr>DILIGENCE MILESTONES (REMEDIES)</vt:lpstr>
      <vt:lpstr>#3 FUTURE IMPROVEMENTS</vt:lpstr>
      <vt:lpstr>FUTURE IMPROVEMENTS</vt:lpstr>
      <vt:lpstr>#4 CONFLICTS OF INTEREST</vt:lpstr>
      <vt:lpstr>CONFLICT OF INTEREST MANAGEMENT</vt:lpstr>
      <vt:lpstr>#5 BROAD ACCESS</vt:lpstr>
      <vt:lpstr>ENSURING BROAD ACCESS: NONEXCLUSIVITY</vt:lpstr>
      <vt:lpstr>ENSURING BROAD ACCESS:  EXAMPLE</vt:lpstr>
      <vt:lpstr>ENSURING BROAD ACCESS: EULAS </vt:lpstr>
      <vt:lpstr>ENSURING BROAD ACCESS: DUAL TRACK </vt:lpstr>
      <vt:lpstr>ENSURING BROAD ACCESS: FIELDS OF USE</vt:lpstr>
      <vt:lpstr>OPEN SOURCE LICENSING SUPPORT</vt:lpstr>
      <vt:lpstr>#6 ENFORCEMENT</vt:lpstr>
      <vt:lpstr>ENFORCEMENT</vt:lpstr>
      <vt:lpstr>#7 KNOW-HOW LICENSING</vt:lpstr>
      <vt:lpstr>KNOW-HOW LICENSING</vt:lpstr>
      <vt:lpstr>#8 PARTNER SELECTION</vt:lpstr>
      <vt:lpstr>PARTNER SELECTION</vt:lpstr>
      <vt:lpstr>#9 UNMET NEEDS</vt:lpstr>
      <vt:lpstr>AFFORDABLE ACCESS PLANS</vt:lpstr>
      <vt:lpstr>BONUS: SUPPORT SOCIAL IMPACT REGARDLESS OF ROI</vt:lpstr>
      <vt:lpstr>U-M SOCIAL IMPACT ACCELERATOR</vt:lpstr>
      <vt:lpstr>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HPi7</dc:creator>
  <cp:lastModifiedBy>Francisca Bustos</cp:lastModifiedBy>
  <cp:revision>1</cp:revision>
  <dcterms:modified xsi:type="dcterms:W3CDTF">2026-05-14T13:17:50Z</dcterms:modified>
</cp:coreProperties>
</file>