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1" r:id="rId4"/>
    <p:sldId id="260" r:id="rId5"/>
    <p:sldId id="261" r:id="rId6"/>
    <p:sldId id="358" r:id="rId7"/>
    <p:sldId id="264" r:id="rId8"/>
    <p:sldId id="268" r:id="rId9"/>
    <p:sldId id="270" r:id="rId10"/>
    <p:sldId id="271" r:id="rId11"/>
    <p:sldId id="273" r:id="rId12"/>
    <p:sldId id="274" r:id="rId13"/>
    <p:sldId id="279" r:id="rId14"/>
    <p:sldId id="280" r:id="rId15"/>
    <p:sldId id="278" r:id="rId16"/>
  </p:sldIdLst>
  <p:sldSz cx="14630400" cy="8229600"/>
  <p:notesSz cx="8229600" cy="14630400"/>
  <p:embeddedFontLst>
    <p:embeddedFont>
      <p:font typeface="Roboto" panose="02000000000000000000" pitchFamily="2" charset="0"/>
      <p:regular r:id="rId18"/>
      <p:bold r:id="rId19"/>
      <p:italic r:id="rId20"/>
    </p:embeddedFont>
    <p:embeddedFont>
      <p:font typeface="Roboto Slab" pitchFamily="2" charset="0"/>
      <p:regular r:id="rId21"/>
      <p:bold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5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A3099-6590-F866-69F5-BDFE9511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0810B-B37E-15BF-F98C-1DED7C803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C1D47-0612-6A4C-05F0-DD300FA24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0D2FC-F1A7-9871-68CD-75EE873E1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B223-44EC-3EC3-0A30-4DA77CC8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1C8DD-5036-CF21-0517-66333462B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E06E0-B61A-01DA-D1C4-EBC157ED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E26C-1FAD-8FF6-40C7-8501ED8A8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effectLst/>
              </a:rPr>
              <a:t>Este modelo ha tenido un desarrollo progresivo a partir de la experiencia de las universidades de elite de EE.UU. ,  y ha sido reconocido en la </a:t>
            </a:r>
            <a:r>
              <a:rPr lang="es-ES" dirty="0" err="1">
                <a:effectLst/>
              </a:rPr>
              <a:t>Union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Europe</a:t>
            </a:r>
            <a:r>
              <a:rPr lang="es-ES" dirty="0">
                <a:effectLst/>
              </a:rPr>
              <a:t> en su política de </a:t>
            </a:r>
            <a:r>
              <a:rPr lang="es-ES" dirty="0" err="1">
                <a:effectLst/>
              </a:rPr>
              <a:t>Valorizacion</a:t>
            </a:r>
            <a:r>
              <a:rPr lang="es-ES" dirty="0">
                <a:effectLst/>
              </a:rPr>
              <a:t> del Conocimiento.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Roughly these SRL approaches can be categorized into three categories</a:t>
            </a:r>
          </a:p>
        </p:txBody>
      </p:sp>
      <p:sp>
        <p:nvSpPr>
          <p:cNvPr id="400" name="Google Shape;4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4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und pictures">
  <p:cSld name="Round pictur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837029" y="7357544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1164866" y="579433"/>
            <a:ext cx="12618720" cy="9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"/>
              <a:t>Click to edit Master title style</a:t>
            </a:r>
            <a:endParaRPr/>
          </a:p>
        </p:txBody>
      </p:sp>
      <p:sp>
        <p:nvSpPr>
          <p:cNvPr id="128" name="Google Shape;128;p36"/>
          <p:cNvSpPr>
            <a:spLocks noGrp="1"/>
          </p:cNvSpPr>
          <p:nvPr>
            <p:ph type="pic" idx="2"/>
          </p:nvPr>
        </p:nvSpPr>
        <p:spPr>
          <a:xfrm>
            <a:off x="1163956" y="2212075"/>
            <a:ext cx="2566403" cy="256640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1197476" y="511266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marL="1097280" lvl="1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2pPr>
            <a:lvl3pPr marL="1645920" lvl="2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3pPr>
            <a:lvl4pPr marL="2194560" lvl="3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4pPr>
            <a:lvl5pPr marL="2743200" lvl="4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"/>
              <a:t>Click to edit Master text styles</a:t>
            </a:r>
          </a:p>
        </p:txBody>
      </p:sp>
      <p:sp>
        <p:nvSpPr>
          <p:cNvPr id="130" name="Google Shape;130;p36"/>
          <p:cNvSpPr>
            <a:spLocks noGrp="1"/>
          </p:cNvSpPr>
          <p:nvPr>
            <p:ph type="pic" idx="3"/>
          </p:nvPr>
        </p:nvSpPr>
        <p:spPr>
          <a:xfrm>
            <a:off x="4297681" y="2212073"/>
            <a:ext cx="2566403" cy="256640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4"/>
          </p:nvPr>
        </p:nvSpPr>
        <p:spPr>
          <a:xfrm>
            <a:off x="4342374" y="511266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marL="1097280" lvl="1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2pPr>
            <a:lvl3pPr marL="1645920" lvl="2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3pPr>
            <a:lvl4pPr marL="2194560" lvl="3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4pPr>
            <a:lvl5pPr marL="2743200" lvl="4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"/>
              <a:t>Click to edit Master text styles</a:t>
            </a:r>
          </a:p>
        </p:txBody>
      </p:sp>
      <p:sp>
        <p:nvSpPr>
          <p:cNvPr id="132" name="Google Shape;132;p36"/>
          <p:cNvSpPr>
            <a:spLocks noGrp="1"/>
          </p:cNvSpPr>
          <p:nvPr>
            <p:ph type="pic" idx="5"/>
          </p:nvPr>
        </p:nvSpPr>
        <p:spPr>
          <a:xfrm>
            <a:off x="7431405" y="2212072"/>
            <a:ext cx="2566403" cy="256640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6"/>
          </p:nvPr>
        </p:nvSpPr>
        <p:spPr>
          <a:xfrm>
            <a:off x="7487272" y="511266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marL="1097280" lvl="1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2pPr>
            <a:lvl3pPr marL="1645920" lvl="2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3pPr>
            <a:lvl4pPr marL="2194560" lvl="3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4pPr>
            <a:lvl5pPr marL="2743200" lvl="4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"/>
              <a:t>Click to edit Master text styles</a:t>
            </a:r>
          </a:p>
        </p:txBody>
      </p:sp>
      <p:sp>
        <p:nvSpPr>
          <p:cNvPr id="134" name="Google Shape;134;p36"/>
          <p:cNvSpPr>
            <a:spLocks noGrp="1"/>
          </p:cNvSpPr>
          <p:nvPr>
            <p:ph type="pic" idx="7"/>
          </p:nvPr>
        </p:nvSpPr>
        <p:spPr>
          <a:xfrm>
            <a:off x="10565129" y="2212071"/>
            <a:ext cx="2566403" cy="256640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8"/>
          </p:nvPr>
        </p:nvSpPr>
        <p:spPr>
          <a:xfrm>
            <a:off x="10632172" y="511266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marL="1097280" lvl="1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2pPr>
            <a:lvl3pPr marL="1645920" lvl="2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3pPr>
            <a:lvl4pPr marL="2194560" lvl="3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4pPr>
            <a:lvl5pPr marL="2743200" lvl="4" indent="-41148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Char char="•"/>
              <a:defRPr/>
            </a:lvl5pPr>
            <a:lvl6pPr marL="3291840" lvl="5" indent="-411480" algn="l">
              <a:lnSpc>
                <a:spcPct val="9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"/>
              <a:t>Click to edit Master text styles</a:t>
            </a:r>
          </a:p>
        </p:txBody>
      </p:sp>
      <p:cxnSp>
        <p:nvCxnSpPr>
          <p:cNvPr id="136" name="Google Shape;136;p36"/>
          <p:cNvCxnSpPr/>
          <p:nvPr/>
        </p:nvCxnSpPr>
        <p:spPr>
          <a:xfrm>
            <a:off x="4019605" y="5150071"/>
            <a:ext cx="0" cy="14244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36"/>
          <p:cNvCxnSpPr/>
          <p:nvPr/>
        </p:nvCxnSpPr>
        <p:spPr>
          <a:xfrm>
            <a:off x="7164503" y="5150071"/>
            <a:ext cx="0" cy="14244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36"/>
          <p:cNvCxnSpPr/>
          <p:nvPr/>
        </p:nvCxnSpPr>
        <p:spPr>
          <a:xfrm>
            <a:off x="10309400" y="5150071"/>
            <a:ext cx="0" cy="142442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36"/>
          <p:cNvCxnSpPr/>
          <p:nvPr/>
        </p:nvCxnSpPr>
        <p:spPr>
          <a:xfrm flipH="1">
            <a:off x="1005840" y="1"/>
            <a:ext cx="1" cy="1531628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99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novarte.c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hyperlink" Target="https://gengchenmai.github.io/csp-websi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32880" y="4170371"/>
            <a:ext cx="10764639" cy="2483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Desafíos e incentivos para </a:t>
            </a: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Licenciamiento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Socialmente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Responsible</a:t>
            </a:r>
          </a:p>
          <a:p>
            <a:pPr marL="0" indent="0" algn="ctr">
              <a:lnSpc>
                <a:spcPts val="5550"/>
              </a:lnSpc>
              <a:buNone/>
            </a:pPr>
            <a:endParaRPr lang="en-US" sz="36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r">
              <a:lnSpc>
                <a:spcPts val="5550"/>
              </a:lnSpc>
              <a:buNone/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- Luis Villarroel V. LL.M.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574EB-4D62-7B3B-3FC1-5A2D968F8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62" y="2835235"/>
            <a:ext cx="3764930" cy="111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5858"/>
            <a:ext cx="7734181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Desafíos Relacionados con la Industria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93790" y="199632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01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93790" y="2313027"/>
            <a:ext cx="4071699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Modelo de Negocio Basado en Derechos Exclusivos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93790" y="2972038"/>
            <a:ext cx="4071699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modelo farmacéutico tradicional se basa en la exclusividad de las patentes para maximizar el valor para los accionistas y financiar la I+D. Las empresas mantienen el control en mercados comercialmente atractivos.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793790" y="4290179"/>
            <a:ext cx="4071699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Aversión al Riesgo y Preocupaciones por la Calidad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93790" y="4949190"/>
            <a:ext cx="4071699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empresas expresan preocupaciones sobre los controles de calidad y la capacidad técnica de los socios locales, temiendo riesgos para la salud y daños a la reputación.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93790" y="6016466"/>
            <a:ext cx="4071699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Crítica: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transferencia de tecnología limitada está vinculada a la baja inversión en producción local, no a problemas de calidad. El discurso refuerza la dependencia tecnológica.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288161" y="199632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02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288161" y="2313027"/>
            <a:ext cx="262223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Presión de los Accionistas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288161" y="2706291"/>
            <a:ext cx="407039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lógica de maximización de beneficios influye en las decisiones. Los inversores interpretan la licencia voluntaria como una renuncia a las ganancias o una amenaza a la inversión.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288161" y="3773567"/>
            <a:ext cx="407039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Comunicación estratégica destacando el valor económico y reputacional de las licencias voluntarias.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288161" y="4615458"/>
            <a:ext cx="4070390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Contrabando por Importaciones Paralelas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5288161" y="5274469"/>
            <a:ext cx="407039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Riesgo de que productos de menor precio sean reimportados a mercados de mayor precio, erosionando las estrategias de precios.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288161" y="6103620"/>
            <a:ext cx="407039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Crítica: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evidencia empínea de una fuga significativa es escasa.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9781223" y="199632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03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9781223" y="2313027"/>
            <a:ext cx="299239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Incertidumbre en la Demanda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9781223" y="2706291"/>
            <a:ext cx="407039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presupuestos fluctuantes y los sistemas de adquisición fragmentados dificultan la predicción del ROI, desalentando la inversión en países de ingresos bajos y medianos (LMIC).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781223" y="3773567"/>
            <a:ext cx="407039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Mayor transparencia e intercambio de datos sobre planes de adquisición y estimaciones de la carga de enfermedades.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9781223" y="4615458"/>
            <a:ext cx="4070390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6. Complejidad de Contratos Multilaterales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9781223" y="5274469"/>
            <a:ext cx="407039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consorcios de patentes (patent pools) requieren más recursos legales que los acuerdos bilaterales, consumiendo tiempo y personal.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9781223" y="6103620"/>
            <a:ext cx="407039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Crítica: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Los consorcios ofrecen eficiencias a largo plazo al estandarizar procesos y reducir los tiempos de negociación.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9878" y="522452"/>
            <a:ext cx="13042821" cy="1914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Tipos de Incentivos para el Licenciamiento Socialmente Responsable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30404"/>
            <a:ext cx="272177" cy="27217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5615" y="2005263"/>
            <a:ext cx="2268260" cy="4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Financieros</a:t>
            </a:r>
          </a:p>
        </p:txBody>
      </p:sp>
      <p:sp>
        <p:nvSpPr>
          <p:cNvPr id="6" name="Text 3"/>
          <p:cNvSpPr/>
          <p:nvPr/>
        </p:nvSpPr>
        <p:spPr>
          <a:xfrm>
            <a:off x="793790" y="2131753"/>
            <a:ext cx="6300073" cy="528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Financiamiento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público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condicional</a:t>
            </a: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Beneficios fiscales: Créditos fiscales de I+D para instituciones con un historial probado de LSR</a:t>
            </a: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Preferencias en la contratación pública: Agencias gubernamentales que priorizan a proveedores con </a:t>
            </a:r>
            <a:r>
              <a:rPr lang="en-US" sz="2000" dirty="0" err="1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licenciamiento</a:t>
            </a:r>
            <a:r>
              <a:rPr lang="en-U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responsible</a:t>
            </a: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Financiamiento basado en resultados: Pagos vinculados a hitos de acceso (ej., llegar a poblaciones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desatendidas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Bonos de impacto: Capital privado movilizado para la implementación de LSR con retornos basados en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resultados</a:t>
            </a: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sociales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157" y="3230404"/>
            <a:ext cx="272177" cy="2721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50038" y="1971992"/>
            <a:ext cx="2268260" cy="32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Regulatorios</a:t>
            </a:r>
          </a:p>
        </p:txBody>
      </p:sp>
      <p:sp>
        <p:nvSpPr>
          <p:cNvPr id="9" name="Tex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44157" y="2245895"/>
            <a:ext cx="6300073" cy="5053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Revisiones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rápidas: Procesamiento expedito de patentes para tecnologías con cláusulas de LSR</a:t>
            </a: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Protecciones de puerto seguro: Inmunidad legal para implementaciones de LSR de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buena</a:t>
            </a: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</a:t>
            </a: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Plantillas estandarizadas: Marcos de contratos de LSR proporcionados por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gobierno</a:t>
            </a: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Flexibilidad regulatoria: Procesos de aprobación simplificados para innovaciones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socialmente</a:t>
            </a: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responsables</a:t>
            </a: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Reconocimiento internacional: Acuerdos de reconocimiento mutuo para tecnologías compatibles con LSR</a:t>
            </a: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Disponibilidad de licencias obligatorias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261" y="6707256"/>
            <a:ext cx="1304282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Comprender y aprovechar estos incentivos es crucial para los formuladores de políticas y líderes institucionales que buscan </a:t>
            </a:r>
            <a:r>
              <a:rPr lang="en-US" sz="2000" dirty="0" err="1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transformar</a:t>
            </a:r>
            <a:r>
              <a:rPr lang="en-US" sz="2000" dirty="0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LSR de una consideración opcional a una práctica </a:t>
            </a:r>
            <a:r>
              <a:rPr lang="en-US" sz="2000" dirty="0" err="1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estándar</a:t>
            </a:r>
            <a:r>
              <a:rPr lang="en-US" sz="2000" dirty="0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59889"/>
            <a:ext cx="3083719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Intangibles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01410" y="1461118"/>
            <a:ext cx="6286262" cy="14267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Cumplimiento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mission legal para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universidades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Beneficios de reputación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Premios públicos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Ranking de Innovación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Presión social y mediática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42728" y="637103"/>
            <a:ext cx="2409944" cy="734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Estratégicos</a:t>
            </a:r>
            <a:endParaRPr lang="en-US" sz="185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42728" y="1461118"/>
            <a:ext cx="6286262" cy="2853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Diversificación de mercado: Acceso a mercados emergentes a través de licencias asequibles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Asociaciones tecnológicas: Colaboración con organizaciones de salud globales y ONG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Cooperación regional: Participación en marcos de desarrollo internacional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Asociaciones corporativas: Alineación con empresas enfocadas en RSE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Redes académicas: Colaboración mejorada con instituciones de investigación con conciencia social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0112-94C7-AA2C-2D34-909CA45A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7C1356D-90B8-D2BA-202E-9A9A5E9621EC}"/>
              </a:ext>
            </a:extLst>
          </p:cNvPr>
          <p:cNvSpPr/>
          <p:nvPr/>
        </p:nvSpPr>
        <p:spPr>
          <a:xfrm>
            <a:off x="793790" y="908778"/>
            <a:ext cx="4547830" cy="551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Recomendaciones Clave</a:t>
            </a:r>
            <a:endParaRPr lang="en-US" sz="3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E0BED7A-A319-0D04-D11A-6D57C9D9FC63}"/>
              </a:ext>
            </a:extLst>
          </p:cNvPr>
          <p:cNvSpPr/>
          <p:nvPr/>
        </p:nvSpPr>
        <p:spPr>
          <a:xfrm>
            <a:off x="793790" y="1942571"/>
            <a:ext cx="2160746" cy="896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Gobiernos</a:t>
            </a: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Nacionales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5098BCD-B821-7101-A33C-13307F47D05F}"/>
              </a:ext>
            </a:extLst>
          </p:cNvPr>
          <p:cNvSpPr/>
          <p:nvPr/>
        </p:nvSpPr>
        <p:spPr>
          <a:xfrm>
            <a:off x="793790" y="2609052"/>
            <a:ext cx="5714449" cy="5374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Establecer incentivos legales. </a:t>
            </a:r>
            <a:endParaRPr lang="es-E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Fondos públicos con condiciones    de accesibilidad y otros principios de LSR 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Implementar incentivos fiscales y de contratación pública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Fortalecer capacidades institucionales y coordinación interministerial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Promover la cooperación regional y el poder adquisitivo conjunto para tecnologías LSR.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F1AC069-8241-407C-1E16-1AFD1FDE0D02}"/>
              </a:ext>
            </a:extLst>
          </p:cNvPr>
          <p:cNvSpPr/>
          <p:nvPr/>
        </p:nvSpPr>
        <p:spPr>
          <a:xfrm>
            <a:off x="7401697" y="1942571"/>
            <a:ext cx="2843093" cy="655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Papel de la OMS / FAO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9B6C19D-D090-22F2-8F46-9EC9DC702FE7}"/>
              </a:ext>
            </a:extLst>
          </p:cNvPr>
          <p:cNvSpPr/>
          <p:nvPr/>
        </p:nvSpPr>
        <p:spPr>
          <a:xfrm>
            <a:off x="7401697" y="2609052"/>
            <a:ext cx="6907427" cy="5069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Liderar la estandarización y legitimación de la concesión de licencias socialmente responsables en sus áreas de interés-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Crear métricas, indicadores y mecanismos de reconocimiento a entidades LSR.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Fortalecer las plataformas multilaterales licenciamiento voluntario  como el H TAP  y la cooperación regional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Generar Observatorio global de prácticas de LVSR 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Crear y coordinar un Consorcio Internacional de Compra de Tecnología para negociar adquisiciones colectivas de tecnologías clave en salud/Alimentación.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0070C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Liderar la transparencia publicando sus propios acuerdos</a:t>
            </a: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Proporcionar asistencia técnica y asesoría especializada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n-US" sz="1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7DDC-3F26-9929-A58C-2BAE2D52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27F1275-5E52-D76F-99B1-D90EEEEA4D34}"/>
              </a:ext>
            </a:extLst>
          </p:cNvPr>
          <p:cNvSpPr/>
          <p:nvPr/>
        </p:nvSpPr>
        <p:spPr>
          <a:xfrm>
            <a:off x="437699" y="1043131"/>
            <a:ext cx="4547830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Recomendaciones Clave</a:t>
            </a:r>
            <a:endParaRPr lang="en-US" sz="3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CDFD3E7-4BB9-8C20-EBD7-34CA8E117968}"/>
              </a:ext>
            </a:extLst>
          </p:cNvPr>
          <p:cNvSpPr/>
          <p:nvPr/>
        </p:nvSpPr>
        <p:spPr>
          <a:xfrm>
            <a:off x="437699" y="2345365"/>
            <a:ext cx="3505114" cy="352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Papel de la OMPI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4E47B23-6527-26CB-1787-7B433FF117E4}"/>
              </a:ext>
            </a:extLst>
          </p:cNvPr>
          <p:cNvSpPr/>
          <p:nvPr/>
        </p:nvSpPr>
        <p:spPr>
          <a:xfrm>
            <a:off x="437699" y="2928993"/>
            <a:ext cx="6701037" cy="3409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Establecimiento de un programa de trabajo sobre LVSR  en el Comité de Patentes. o para el Desarrollo.</a:t>
            </a:r>
            <a:endParaRPr lang="es-E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Generación de conocimiento y orientación práctica a los gobiernos y academia.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Fortalecimiento de capacidades mediante cooperación trilateral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Rankings  y  reconocimientos  asociados a el licenciamiento socialmente responsable. </a:t>
            </a: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78A457D3-7B3A-7EB7-29ED-759E970847D4}"/>
              </a:ext>
            </a:extLst>
          </p:cNvPr>
          <p:cNvSpPr/>
          <p:nvPr/>
        </p:nvSpPr>
        <p:spPr>
          <a:xfrm>
            <a:off x="7631968" y="2228131"/>
            <a:ext cx="5478696" cy="94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pt-BR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Financiadores públicos, filantrópicos e inversores privados</a:t>
            </a:r>
            <a:r>
              <a:rPr lang="en-US" sz="24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2D0389D-D046-1ABD-747D-C82B60436DA2}"/>
              </a:ext>
            </a:extLst>
          </p:cNvPr>
          <p:cNvSpPr/>
          <p:nvPr/>
        </p:nvSpPr>
        <p:spPr>
          <a:xfrm>
            <a:off x="7631968" y="2923872"/>
            <a:ext cx="6465158" cy="4010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Incorporar cláusulas de acceso y licencias en los mecanismos de financiamiento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Coordinar estándares comunes entre financiadores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Introducir incentivos reputacionales y métricas de desempeño 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Fortalecer capacidades técnicas y mecanismos de apoyo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s-ES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Crear fondos puente para proyectos iniciales</a:t>
            </a:r>
          </a:p>
          <a:p>
            <a:pPr marL="342900" indent="-342900" algn="l">
              <a:lnSpc>
                <a:spcPts val="1700"/>
              </a:lnSpc>
              <a:buSzPct val="100000"/>
              <a:buChar char="•"/>
            </a:pPr>
            <a:endParaRPr lang="es-E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r>
              <a:rPr lang="es-CL" sz="20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Desarrollar e implementar instrumentos de financiamiento innovadores para incentivar la concesión de LVSR</a:t>
            </a: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endParaRPr lang="es-CL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ts val="1700"/>
              </a:lnSpc>
              <a:buSzPct val="100000"/>
              <a:buFontTx/>
              <a:buChar char="•"/>
            </a:pPr>
            <a:r>
              <a:rPr lang="es-CL" sz="20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Fortalecimiento de capacidades en países en desarrollo, mediante colaboración entre universidades y centros de investigación</a:t>
            </a:r>
          </a:p>
          <a:p>
            <a:pPr>
              <a:lnSpc>
                <a:spcPts val="1700"/>
              </a:lnSpc>
              <a:buSzPct val="100000"/>
            </a:pPr>
            <a:endParaRPr lang="es-CL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ts val="1700"/>
              </a:lnSpc>
              <a:buSzPct val="100000"/>
              <a:buChar char="•"/>
            </a:pP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904" y="30157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Consultas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 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hlinkClick r:id="rId3"/>
              </a:rPr>
              <a:t>info@innovarte.cl</a:t>
            </a:r>
            <a:endParaRPr lang="en-US" sz="36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743" y="4505036"/>
            <a:ext cx="5978911" cy="1775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5066"/>
            <a:ext cx="6610826" cy="1251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Acerca</a:t>
            </a:r>
            <a:r>
              <a:rPr lang="en-US" sz="40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Innovarte</a:t>
            </a:r>
            <a:endParaRPr lang="en-US" sz="4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46348"/>
            <a:ext cx="10959845" cy="5566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Innovarte es una organización sin fines de lucro con sede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Chile.</a:t>
            </a:r>
          </a:p>
          <a:p>
            <a:pPr marL="0" indent="0" algn="ctr">
              <a:lnSpc>
                <a:spcPts val="2850"/>
              </a:lnSpc>
              <a:buNone/>
            </a:pPr>
            <a:endParaRPr lang="en-US" sz="24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Fundada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2008, 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misión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es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fortalecer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 capacidades para diseñar, comprender y utilizar la PI como una herramienta para el desarrollo humano, el interés público y la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innovación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sostenible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 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Acreditada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como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observadora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permanente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la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Organizacion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Mundial de la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Propiedad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Intelectual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desde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2009.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24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Acreditada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ante la Organización Mundial de la Salud,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como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parte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interesada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Anexo E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desde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2021.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AEE441-CBD2-4D99-F82D-3F411F3CF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809" y="213696"/>
            <a:ext cx="3764930" cy="111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9975"/>
            <a:ext cx="12644795" cy="1217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¿Qué es el Licenciamiento Socialmente Responsable?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65058"/>
            <a:ext cx="2722959" cy="16814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8886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28282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Impacto Social</a:t>
            </a:r>
            <a:endParaRPr lang="en-US" sz="21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500" y="2365058"/>
            <a:ext cx="2722959" cy="16814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93500" y="428886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28282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Evolución Ética</a:t>
            </a:r>
            <a:endParaRPr lang="en-US" sz="21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249876" y="4962048"/>
            <a:ext cx="2866311" cy="2068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65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211" y="2365058"/>
            <a:ext cx="2722959" cy="16814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93211" y="428886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28282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Equidad y Acceso</a:t>
            </a:r>
            <a:endParaRPr lang="en-US" sz="21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2922" y="2365058"/>
            <a:ext cx="2722959" cy="168140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992922" y="4288869"/>
            <a:ext cx="2866311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28282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Impacto en la Innovación</a:t>
            </a:r>
            <a:endParaRPr lang="en-US" sz="21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876" y="269677"/>
            <a:ext cx="1716286" cy="4382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4D1BCA-77D8-216B-EFA3-78284853A1FD}"/>
              </a:ext>
            </a:extLst>
          </p:cNvPr>
          <p:cNvSpPr txBox="1"/>
          <p:nvPr/>
        </p:nvSpPr>
        <p:spPr>
          <a:xfrm>
            <a:off x="735905" y="5701706"/>
            <a:ext cx="13158589" cy="142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El licenciamiento socialmente responsable es una forma de transferir tecnologías (especialmente desarrolladas con fondos públicos) que integra </a:t>
            </a:r>
            <a:r>
              <a:rPr lang="es-ES" sz="2000" b="1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criterios éticos,</a:t>
            </a:r>
            <a:r>
              <a:rPr lang="es-ES" sz="2000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s-ES" sz="2000" b="1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equitativos y de impacto social</a:t>
            </a:r>
            <a:r>
              <a:rPr lang="es-ES" sz="2000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es-ES" sz="2000" b="1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promoviendo </a:t>
            </a:r>
            <a:r>
              <a:rPr lang="es-ES" sz="2000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al mismo tiempo la </a:t>
            </a:r>
            <a:r>
              <a:rPr lang="es-ES" sz="2000" b="1" dirty="0"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difusión, el acceso razonable y la innovación continua..</a:t>
            </a:r>
            <a:endParaRPr lang="en-US" sz="2000" b="1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692406" y="1400482"/>
            <a:ext cx="6306026" cy="1079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problema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de la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innovación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actual</a:t>
            </a:r>
          </a:p>
          <a:p>
            <a:pPr marL="0" indent="0" algn="l">
              <a:lnSpc>
                <a:spcPts val="2650"/>
              </a:lnSpc>
              <a:buNone/>
            </a:pPr>
            <a:endParaRPr lang="en-US" sz="21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009174" y="2336105"/>
            <a:ext cx="6830008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Tecnologías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subutilizadas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: 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Numerosas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tecnologías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potentes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permanecen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subexplotadas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restringiendo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capacidad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para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impulsar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progreso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social y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fomentar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transformaciones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positivas</a:t>
            </a:r>
            <a:r>
              <a:rPr lang="en-US" sz="24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ts val="2600"/>
              </a:lnSpc>
            </a:pPr>
            <a:endParaRPr lang="en-US" sz="28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82" y="1833911"/>
            <a:ext cx="4867644" cy="4561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7" y="528145"/>
            <a:ext cx="13042821" cy="14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No </a:t>
            </a:r>
            <a:r>
              <a:rPr lang="en-US" sz="28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toda</a:t>
            </a:r>
            <a:r>
              <a:rPr lang="en-US" sz="28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la </a:t>
            </a:r>
            <a:r>
              <a:rPr lang="en-US" sz="28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transferencia</a:t>
            </a:r>
            <a:r>
              <a:rPr lang="en-US" sz="28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</a:t>
            </a:r>
            <a:r>
              <a:rPr lang="en-US" sz="28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tecnología</a:t>
            </a:r>
            <a:r>
              <a:rPr lang="en-US" sz="28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proporciona</a:t>
            </a:r>
            <a:r>
              <a:rPr lang="en-US" sz="2800" dirty="0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pleno valor social y </a:t>
            </a:r>
            <a:r>
              <a:rPr lang="en-US" sz="2800" dirty="0" err="1">
                <a:solidFill>
                  <a:srgbClr val="3257B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económico</a:t>
            </a:r>
            <a:endParaRPr lang="en-US" sz="28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88" y="2241711"/>
            <a:ext cx="13042821" cy="14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En la década de 1990, la 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Universidad de Yale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desarrolló y patentó la 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estavudina (d4T)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un fármaco antirretroviral esencial utilizado para tratar el VIH/SIDA. 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Yale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otorgó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licencia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exclusiva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 la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empresa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farmacéutica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Bristol-Myers Squibb (BMS)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vendió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fármaco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bajo la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marca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Zerit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En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Sudáfrica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donde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millones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personas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estaban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afectadas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por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VIH,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costo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Zerit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era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excesivamente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alto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lo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limitaba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acceso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versiones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genéricas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asequibles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5213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Para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año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2000, bajo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creciente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presión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Yale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negoció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con BMS, lo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llevó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a la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autorización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para la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producción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genérica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de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Zerit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en</a:t>
            </a:r>
            <a:r>
              <a:rPr lang="en-US" sz="2000" b="1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b="1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Sudáfrica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lo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que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redujo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significativamente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precio</a:t>
            </a:r>
            <a:r>
              <a:rPr lang="en-US" sz="2000" dirty="0">
                <a:solidFill>
                  <a:srgbClr val="15213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  <a:endParaRPr lang="en-US"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>
            <a:spLocks noGrp="1"/>
          </p:cNvSpPr>
          <p:nvPr>
            <p:ph type="sldNum" idx="12"/>
          </p:nvPr>
        </p:nvSpPr>
        <p:spPr>
          <a:xfrm>
            <a:off x="837029" y="7357543"/>
            <a:ext cx="3291840" cy="54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defTabSz="1097280">
              <a:defRPr/>
            </a:pPr>
            <a:fld id="{00000000-1234-1234-1234-123412341234}" type="slidenum">
              <a:rPr lang="en-GB" sz="1440">
                <a:solidFill>
                  <a:srgbClr val="767676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sym typeface="Arial"/>
              </a:rPr>
              <a:pPr defTabSz="1097280">
                <a:defRPr/>
              </a:pPr>
              <a:t>6</a:t>
            </a:fld>
            <a:endParaRPr sz="1440">
              <a:solidFill>
                <a:srgbClr val="767676"/>
              </a:solidFill>
              <a:latin typeface="Roboto Slab" pitchFamily="2" charset="0"/>
              <a:ea typeface="Roboto Slab" pitchFamily="2" charset="0"/>
              <a:cs typeface="Roboto Slab" pitchFamily="2" charset="0"/>
              <a:sym typeface="Arial"/>
            </a:endParaRPr>
          </a:p>
        </p:txBody>
      </p:sp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1177913" y="218821"/>
            <a:ext cx="12618720" cy="9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0" anchor="b" anchorCtr="0">
            <a:noAutofit/>
          </a:bodyPr>
          <a:lstStyle/>
          <a:p>
            <a:pPr lvl="0" algn="ctr">
              <a:buSzPts val="4000"/>
            </a:pPr>
            <a:r>
              <a:rPr lang="en" sz="32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" sz="2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Evolución de principios de Licenciamiento Socialmente Respons</a:t>
            </a:r>
            <a:r>
              <a:rPr lang="en-US" sz="2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a</a:t>
            </a:r>
            <a:r>
              <a:rPr lang="en" sz="2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ble</a:t>
            </a:r>
            <a:endParaRPr sz="32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05" name="Google Shape;405;p18"/>
          <p:cNvSpPr txBox="1">
            <a:spLocks noGrp="1"/>
          </p:cNvSpPr>
          <p:nvPr>
            <p:ph type="body" idx="1"/>
          </p:nvPr>
        </p:nvSpPr>
        <p:spPr>
          <a:xfrm>
            <a:off x="2394449" y="5132782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/>
            <a:r>
              <a:rPr lang="en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endParaRPr lang="en-IE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07" name="Google Shape;407;p18"/>
          <p:cNvSpPr txBox="1">
            <a:spLocks noGrp="1"/>
          </p:cNvSpPr>
          <p:nvPr>
            <p:ph type="body" idx="4"/>
          </p:nvPr>
        </p:nvSpPr>
        <p:spPr>
          <a:xfrm>
            <a:off x="4342374" y="534009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/>
            <a:r>
              <a:rPr lang="en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</a:p>
          <a:p>
            <a:pPr marL="0" indent="0"/>
            <a:endParaRPr lang="en-IE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09" name="Google Shape;409;p18"/>
          <p:cNvSpPr txBox="1">
            <a:spLocks noGrp="1"/>
          </p:cNvSpPr>
          <p:nvPr>
            <p:ph type="body" idx="6"/>
          </p:nvPr>
        </p:nvSpPr>
        <p:spPr>
          <a:xfrm>
            <a:off x="7487273" y="5340095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/>
            <a:r>
              <a:rPr lang="en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endParaRPr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11" name="Google Shape;411;p18"/>
          <p:cNvSpPr txBox="1">
            <a:spLocks noGrp="1"/>
          </p:cNvSpPr>
          <p:nvPr>
            <p:ph type="body" idx="8"/>
          </p:nvPr>
        </p:nvSpPr>
        <p:spPr>
          <a:xfrm>
            <a:off x="10632172" y="5340094"/>
            <a:ext cx="2499360" cy="149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/>
            <a:r>
              <a:rPr lang="en" b="1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</a:p>
        </p:txBody>
      </p:sp>
      <p:pic>
        <p:nvPicPr>
          <p:cNvPr id="1028" name="Picture 4" descr="America, flag, us, usa icon">
            <a:extLst>
              <a:ext uri="{FF2B5EF4-FFF2-40B4-BE49-F238E27FC236}">
                <a16:creationId xmlns:a16="http://schemas.microsoft.com/office/drawing/2014/main" id="{86295523-720A-B7BD-370B-B2132152F8E5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13" y="3855567"/>
            <a:ext cx="1544202" cy="15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herlands, flag icon - Download on Iconfinder">
            <a:extLst>
              <a:ext uri="{FF2B5EF4-FFF2-40B4-BE49-F238E27FC236}">
                <a16:creationId xmlns:a16="http://schemas.microsoft.com/office/drawing/2014/main" id="{F9BB0223-79FE-8794-67A2-7FA732AB7552}"/>
              </a:ext>
            </a:extLst>
          </p:cNvPr>
          <p:cNvPicPr>
            <a:picLocks noGrp="1" noChangeAspect="1" noChangeArrowheads="1"/>
          </p:cNvPicPr>
          <p:nvPr>
            <p:ph type="pic" idx="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64" y="3829631"/>
            <a:ext cx="1544201" cy="15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lgium, flag icon - Free download on Iconfinder">
            <a:extLst>
              <a:ext uri="{FF2B5EF4-FFF2-40B4-BE49-F238E27FC236}">
                <a16:creationId xmlns:a16="http://schemas.microsoft.com/office/drawing/2014/main" id="{7EAD8B4D-F089-B676-6F87-9CE618EDDC9D}"/>
              </a:ext>
            </a:extLst>
          </p:cNvPr>
          <p:cNvPicPr>
            <a:picLocks noGrp="1" noChangeAspect="1" noChangeArrowheads="1"/>
          </p:cNvPicPr>
          <p:nvPr>
            <p:ph type="pic" idx="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47" y="3841466"/>
            <a:ext cx="1544201" cy="15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D7E8A2E-420C-E4EA-EEBF-EF74D6B683F4}"/>
              </a:ext>
            </a:extLst>
          </p:cNvPr>
          <p:cNvSpPr/>
          <p:nvPr/>
        </p:nvSpPr>
        <p:spPr>
          <a:xfrm>
            <a:off x="1690801" y="1585091"/>
            <a:ext cx="1610381" cy="1668193"/>
          </a:xfrm>
          <a:prstGeom prst="flowChartConnector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IE" sz="216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D1A92D6-F48E-304C-3A05-6B7156056C35}"/>
              </a:ext>
            </a:extLst>
          </p:cNvPr>
          <p:cNvSpPr/>
          <p:nvPr/>
        </p:nvSpPr>
        <p:spPr>
          <a:xfrm>
            <a:off x="7931762" y="1577878"/>
            <a:ext cx="1610381" cy="1668193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IE" sz="216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217A465-A6D8-2A31-DF0D-2F3B284858E2}"/>
              </a:ext>
            </a:extLst>
          </p:cNvPr>
          <p:cNvSpPr/>
          <p:nvPr/>
        </p:nvSpPr>
        <p:spPr>
          <a:xfrm>
            <a:off x="4745663" y="1552788"/>
            <a:ext cx="1610381" cy="166819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IE" sz="216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7F9BB98-38E4-03B5-42CF-35D10057B045}"/>
              </a:ext>
            </a:extLst>
          </p:cNvPr>
          <p:cNvSpPr/>
          <p:nvPr/>
        </p:nvSpPr>
        <p:spPr>
          <a:xfrm>
            <a:off x="10848146" y="1552788"/>
            <a:ext cx="1760177" cy="166819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" sz="288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7C9BD-2B93-CC93-B52D-E9A739122B87}"/>
              </a:ext>
            </a:extLst>
          </p:cNvPr>
          <p:cNvSpPr txBox="1"/>
          <p:nvPr/>
        </p:nvSpPr>
        <p:spPr>
          <a:xfrm>
            <a:off x="7922546" y="2109884"/>
            <a:ext cx="16103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" sz="288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2E7B9-0F22-7EF8-1C93-3838E7808888}"/>
              </a:ext>
            </a:extLst>
          </p:cNvPr>
          <p:cNvSpPr txBox="1"/>
          <p:nvPr/>
        </p:nvSpPr>
        <p:spPr>
          <a:xfrm>
            <a:off x="4745663" y="2109884"/>
            <a:ext cx="16103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" sz="288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2009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E93B1-EFE2-AE09-0F53-FF502C04F693}"/>
              </a:ext>
            </a:extLst>
          </p:cNvPr>
          <p:cNvSpPr txBox="1"/>
          <p:nvPr/>
        </p:nvSpPr>
        <p:spPr>
          <a:xfrm>
            <a:off x="1654465" y="2138150"/>
            <a:ext cx="16103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" sz="288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2007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4B81A44-4755-2D0F-43D6-13E7A29BCEC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599" r="5599"/>
          <a:stretch>
            <a:fillRect/>
          </a:stretch>
        </p:blipFill>
        <p:spPr>
          <a:xfrm>
            <a:off x="1691360" y="3855567"/>
            <a:ext cx="1583177" cy="158317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70F6D3-E7BE-E5A2-882E-3AB965CA301C}"/>
              </a:ext>
            </a:extLst>
          </p:cNvPr>
          <p:cNvSpPr txBox="1"/>
          <p:nvPr/>
        </p:nvSpPr>
        <p:spPr>
          <a:xfrm flipV="1">
            <a:off x="1498869" y="6139857"/>
            <a:ext cx="240139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FBB72C-B098-C5E1-A1E0-940AB030F90D}"/>
              </a:ext>
            </a:extLst>
          </p:cNvPr>
          <p:cNvSpPr/>
          <p:nvPr/>
        </p:nvSpPr>
        <p:spPr>
          <a:xfrm>
            <a:off x="-82920" y="3167885"/>
            <a:ext cx="14314826" cy="53066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IE" sz="216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A4102AE-FB15-EAD7-45ED-228C195368C6}"/>
              </a:ext>
            </a:extLst>
          </p:cNvPr>
          <p:cNvSpPr/>
          <p:nvPr/>
        </p:nvSpPr>
        <p:spPr>
          <a:xfrm>
            <a:off x="1664156" y="5735071"/>
            <a:ext cx="1610381" cy="1668193"/>
          </a:xfrm>
          <a:prstGeom prst="flowChartConnector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IE" sz="216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2026</a:t>
            </a:r>
          </a:p>
          <a:p>
            <a:pPr algn="ctr" defTabSz="1097280">
              <a:defRPr/>
            </a:pPr>
            <a:r>
              <a:rPr lang="en-IE" sz="216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4AB7-841F-C639-64DE-897BE0ABF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981" y="5231217"/>
            <a:ext cx="2278294" cy="2400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1605D-983D-3708-D4F8-DC18CDAD9E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977" t="24857" r="23000" b="19130"/>
          <a:stretch>
            <a:fillRect/>
          </a:stretch>
        </p:blipFill>
        <p:spPr>
          <a:xfrm>
            <a:off x="8957989" y="5528585"/>
            <a:ext cx="2474723" cy="1998219"/>
          </a:xfrm>
          <a:prstGeom prst="rect">
            <a:avLst/>
          </a:prstGeom>
        </p:spPr>
      </p:pic>
      <p:sp>
        <p:nvSpPr>
          <p:cNvPr id="3" name="Arrow: Right 13">
            <a:extLst>
              <a:ext uri="{FF2B5EF4-FFF2-40B4-BE49-F238E27FC236}">
                <a16:creationId xmlns:a16="http://schemas.microsoft.com/office/drawing/2014/main" id="{EF36F9A8-744F-DFFF-F564-3A47BC2371B8}"/>
              </a:ext>
            </a:extLst>
          </p:cNvPr>
          <p:cNvSpPr/>
          <p:nvPr/>
        </p:nvSpPr>
        <p:spPr>
          <a:xfrm>
            <a:off x="0" y="7323244"/>
            <a:ext cx="14314826" cy="53066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IE" sz="216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4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2741"/>
            <a:ext cx="130428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Principios Comunes en Marcos de Licenciamiento Socialmente Responsable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93790" y="2781419"/>
            <a:ext cx="5938957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Derechos de Investigación &amp; Educación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793790" y="3390067"/>
            <a:ext cx="6258520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Preservar los derechos para fines de investigación y educación para asegurar la innovación continua y el intercambio de conocimiento.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93790" y="4603075"/>
            <a:ext cx="3367921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Protección de Mejoras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793790" y="5211723"/>
            <a:ext cx="6258520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Evitar la apropiación automática de mejoras para mantener los incentivos a la innovación para todas las partes.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585710" y="2781419"/>
            <a:ext cx="4008120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Obligaciones de Desarrollo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7585710" y="3390067"/>
            <a:ext cx="6258520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Establecer claras obligaciones de desarrollo en las licencias exclusivas para prevenir el bloqueo de patentes y asegurar el acceso al mercado.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585710" y="4603075"/>
            <a:ext cx="3232190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Acceso Equitativo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7585710" y="5211723"/>
            <a:ext cx="6258520" cy="1008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Promover el acceso equitativo en tecnologías sanitarias y esenciales, particularmente para países de ingresos bajos y medios.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93790" y="6634520"/>
            <a:ext cx="1304282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chemeClr val="accent1">
                    <a:lumMod val="7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Europa, existe un mayor énfasis en la ética, la sostenibilidad y la coherencia institucional, con una fuerte vinculación a los ODS. La elección del enfoque de licenciamiento refleja los valores institucionales y el compromiso con la equidad sanitaria global.</a:t>
            </a:r>
            <a:endParaRPr lang="en-US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575" y="1017498"/>
            <a:ext cx="9467850" cy="2470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Objetivos y </a:t>
            </a: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Metodología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de la </a:t>
            </a: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Investigación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879575" y="2391966"/>
            <a:ext cx="3402330" cy="17140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Objetivos del  Informe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879575" y="3272513"/>
            <a:ext cx="56753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Este estudio identifica y analiza los incentivos—financieros, regulatorios, intangibles y de reputación—que podrían animar a las organizaciones a adoptar modelos de licencia voluntaria que promuevan el acceso equitativo.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200" y="2415508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Metodología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0" y="327251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informe utiliza un enfoque cualitativo, combinando la revisión de documentos y entrevistas a partes interesadas sobre marcos de licenciamiento voluntario y socialmente responsable.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7152"/>
            <a:ext cx="5187434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Desafíos para la </a:t>
            </a:r>
            <a:r>
              <a:rPr lang="en-US" sz="33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Adopción</a:t>
            </a: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3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</a:t>
            </a: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3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Universidades</a:t>
            </a:r>
            <a:r>
              <a:rPr lang="en-US" sz="3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93790" y="1813917"/>
            <a:ext cx="6457593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/>
          <p:nvPr/>
        </p:nvSpPr>
        <p:spPr>
          <a:xfrm>
            <a:off x="963811" y="1983938"/>
            <a:ext cx="223730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Falta de Experiencia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963811" y="2326124"/>
            <a:ext cx="611755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Comprensión limitada de los beneficios y la funcionalidad.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963811" y="2640687"/>
            <a:ext cx="61175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Creación de capacidades por parte de las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oficinas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transferencia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propiedad intelectual, la OMPI y la OMS en negociación y desarrollo de herramientas.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378898" y="1813917"/>
            <a:ext cx="6457712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8" name="Text 6"/>
          <p:cNvSpPr/>
          <p:nvPr/>
        </p:nvSpPr>
        <p:spPr>
          <a:xfrm>
            <a:off x="7548920" y="198393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Falta de Métricas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548920" y="2326124"/>
            <a:ext cx="611766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Hay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poca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información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sobre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resultados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lo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dificulta la evaluación del éxito. Las medidas existentes priorizan las patentes sobre el impacto social.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548920" y="2878812"/>
            <a:ext cx="611766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Crear sistemas de monitoreo de 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condiciones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acceso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impacto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y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otras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variables.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793790" y="3652599"/>
            <a:ext cx="6457593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2" name="Text 10"/>
          <p:cNvSpPr/>
          <p:nvPr/>
        </p:nvSpPr>
        <p:spPr>
          <a:xfrm>
            <a:off x="963811" y="382262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Lagunas Legales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963811" y="4164806"/>
            <a:ext cx="61175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limitaciones institucionales y la  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falta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marco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regulatorio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expresos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entornos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regulatorios coherentes. La naturaleza voluntaria limita la implementación.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963811" y="4717494"/>
            <a:ext cx="61175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Adoptar estándares normativos y reconocimiento legal de herramientas de licenciamiento socialmente responsables.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7378898" y="3652599"/>
            <a:ext cx="6457712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6" name="Text 14"/>
          <p:cNvSpPr/>
          <p:nvPr/>
        </p:nvSpPr>
        <p:spPr>
          <a:xfrm>
            <a:off x="7548920" y="3822621"/>
            <a:ext cx="242661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4. Desalineación Interna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7548920" y="4164806"/>
            <a:ext cx="6117669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conflictos de prioridades entre departamentos impiden la adopción. Las universidades enfrentan inconsistencias entre facultades, oficinas de transferencia y liderazgo.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793790" y="5491282"/>
            <a:ext cx="6457593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9" name="Text 17"/>
          <p:cNvSpPr/>
          <p:nvPr/>
        </p:nvSpPr>
        <p:spPr>
          <a:xfrm>
            <a:off x="963811" y="5661303"/>
            <a:ext cx="3042047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5. Problemas de Voluntariedad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963811" y="6003488"/>
            <a:ext cx="61175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naturaleza no vinculante de los instrumentos actuales limita el impacto sistémico y conduce a una implementación inconsistente.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963811" y="6556177"/>
            <a:ext cx="61175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Consenso sobre estándares e incentivos, vinculando el desempeño social con las acreditaciones.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7378898" y="5491282"/>
            <a:ext cx="6457712" cy="1711166"/>
          </a:xfrm>
          <a:prstGeom prst="roundRect">
            <a:avLst>
              <a:gd name="adj" fmla="val 149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3" name="Text 21"/>
          <p:cNvSpPr/>
          <p:nvPr/>
        </p:nvSpPr>
        <p:spPr>
          <a:xfrm>
            <a:off x="7548920" y="5661303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6. Brecha Financiera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7548920" y="6003488"/>
            <a:ext cx="611766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falta de financiación para proyectos en etapa inicial crea una brecha estructural entre la investigación y la preparación para el licenciamiento.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7548920" y="6556177"/>
            <a:ext cx="611766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Solución:</a:t>
            </a:r>
            <a:r>
              <a:rPr lang="en-US" sz="13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Establecer mecanismos de financiación puente para las fases de prueba de concepto y traslación.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1695</Words>
  <Application>Microsoft Office PowerPoint</Application>
  <PresentationFormat>Personalizado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Roboto Slab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principios de Licenciamiento Socialmente Responsable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Francisca Bustos</cp:lastModifiedBy>
  <cp:revision>18</cp:revision>
  <dcterms:created xsi:type="dcterms:W3CDTF">2026-01-30T18:09:26Z</dcterms:created>
  <dcterms:modified xsi:type="dcterms:W3CDTF">2026-02-03T13:12:01Z</dcterms:modified>
</cp:coreProperties>
</file>