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8"/>
  </p:notesMasterIdLst>
  <p:sldIdLst>
    <p:sldId id="270" r:id="rId2"/>
    <p:sldId id="333" r:id="rId3"/>
    <p:sldId id="272" r:id="rId4"/>
    <p:sldId id="329" r:id="rId5"/>
    <p:sldId id="328" r:id="rId6"/>
    <p:sldId id="325" r:id="rId7"/>
    <p:sldId id="324" r:id="rId8"/>
    <p:sldId id="330" r:id="rId9"/>
    <p:sldId id="323" r:id="rId10"/>
    <p:sldId id="326" r:id="rId11"/>
    <p:sldId id="317" r:id="rId12"/>
    <p:sldId id="273" r:id="rId13"/>
    <p:sldId id="331" r:id="rId14"/>
    <p:sldId id="318" r:id="rId15"/>
    <p:sldId id="327" r:id="rId16"/>
    <p:sldId id="274" r:id="rId17"/>
    <p:sldId id="332" r:id="rId18"/>
    <p:sldId id="319" r:id="rId19"/>
    <p:sldId id="275" r:id="rId20"/>
    <p:sldId id="276" r:id="rId21"/>
    <p:sldId id="277" r:id="rId22"/>
    <p:sldId id="314" r:id="rId23"/>
    <p:sldId id="285" r:id="rId24"/>
    <p:sldId id="315" r:id="rId25"/>
    <p:sldId id="283" r:id="rId26"/>
    <p:sldId id="286" r:id="rId27"/>
    <p:sldId id="287" r:id="rId28"/>
    <p:sldId id="288" r:id="rId29"/>
    <p:sldId id="334" r:id="rId30"/>
    <p:sldId id="336" r:id="rId31"/>
    <p:sldId id="337" r:id="rId32"/>
    <p:sldId id="344" r:id="rId33"/>
    <p:sldId id="338" r:id="rId34"/>
    <p:sldId id="342" r:id="rId35"/>
    <p:sldId id="339" r:id="rId36"/>
    <p:sldId id="29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32"/>
    <p:restoredTop sz="95833"/>
  </p:normalViewPr>
  <p:slideViewPr>
    <p:cSldViewPr snapToGrid="0">
      <p:cViewPr varScale="1">
        <p:scale>
          <a:sx n="103" d="100"/>
          <a:sy n="103" d="100"/>
        </p:scale>
        <p:origin x="200"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92D7E1-DB1D-41A8-937C-480C5378E54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F0F51B5-0476-4A25-BFFA-259DB6ECD405}">
      <dgm:prSet/>
      <dgm:spPr/>
      <dgm:t>
        <a:bodyPr/>
        <a:lstStyle/>
        <a:p>
          <a:r>
            <a:rPr lang="es-ES"/>
            <a:t>Dr.  Jorge Rojas</a:t>
          </a:r>
          <a:endParaRPr lang="en-US"/>
        </a:p>
      </dgm:t>
    </dgm:pt>
    <dgm:pt modelId="{D4CB19FA-51F2-478B-9AC5-592F21C0D909}" type="parTrans" cxnId="{A9096D32-7A3C-4938-853D-A436DD93B787}">
      <dgm:prSet/>
      <dgm:spPr/>
      <dgm:t>
        <a:bodyPr/>
        <a:lstStyle/>
        <a:p>
          <a:endParaRPr lang="en-US"/>
        </a:p>
      </dgm:t>
    </dgm:pt>
    <dgm:pt modelId="{4BEBDDFD-76FB-456A-84F5-A62537D9DD6B}" type="sibTrans" cxnId="{A9096D32-7A3C-4938-853D-A436DD93B787}">
      <dgm:prSet/>
      <dgm:spPr/>
      <dgm:t>
        <a:bodyPr/>
        <a:lstStyle/>
        <a:p>
          <a:endParaRPr lang="en-US"/>
        </a:p>
      </dgm:t>
    </dgm:pt>
    <dgm:pt modelId="{CC548DA8-2A42-47D8-9AF6-57B03F5FF93A}">
      <dgm:prSet/>
      <dgm:spPr/>
      <dgm:t>
        <a:bodyPr/>
        <a:lstStyle/>
        <a:p>
          <a:r>
            <a:rPr lang="es-ES"/>
            <a:t>Asesor Dirección General de Investigación e Innovación de la Universidad de Tarapacá</a:t>
          </a:r>
          <a:endParaRPr lang="en-US"/>
        </a:p>
      </dgm:t>
    </dgm:pt>
    <dgm:pt modelId="{EBF580A2-9F03-4C72-BAC4-E210D7AF0418}" type="parTrans" cxnId="{61889058-895F-41FA-9675-B3265B4A00B6}">
      <dgm:prSet/>
      <dgm:spPr/>
      <dgm:t>
        <a:bodyPr/>
        <a:lstStyle/>
        <a:p>
          <a:endParaRPr lang="en-US"/>
        </a:p>
      </dgm:t>
    </dgm:pt>
    <dgm:pt modelId="{07AA749C-9CD1-4948-A0AA-02C78D7650FD}" type="sibTrans" cxnId="{61889058-895F-41FA-9675-B3265B4A00B6}">
      <dgm:prSet/>
      <dgm:spPr/>
      <dgm:t>
        <a:bodyPr/>
        <a:lstStyle/>
        <a:p>
          <a:endParaRPr lang="en-US"/>
        </a:p>
      </dgm:t>
    </dgm:pt>
    <dgm:pt modelId="{94D64901-9B74-4BC4-A3A0-8324605769C3}">
      <dgm:prSet/>
      <dgm:spPr/>
      <dgm:t>
        <a:bodyPr/>
        <a:lstStyle/>
        <a:p>
          <a:r>
            <a:rPr lang="es-ES"/>
            <a:t>Senior Fellow, California International Law Center, University of California Davis School of Law y</a:t>
          </a:r>
          <a:endParaRPr lang="en-US"/>
        </a:p>
      </dgm:t>
    </dgm:pt>
    <dgm:pt modelId="{1E87E77C-FB4C-4148-BCAE-30EEBB6CDC88}" type="parTrans" cxnId="{0954F7F5-2CAB-4D47-B6F7-712C8B78116A}">
      <dgm:prSet/>
      <dgm:spPr/>
      <dgm:t>
        <a:bodyPr/>
        <a:lstStyle/>
        <a:p>
          <a:endParaRPr lang="en-US"/>
        </a:p>
      </dgm:t>
    </dgm:pt>
    <dgm:pt modelId="{60D3BAA5-FB92-496A-9751-E71D5B5D9706}" type="sibTrans" cxnId="{0954F7F5-2CAB-4D47-B6F7-712C8B78116A}">
      <dgm:prSet/>
      <dgm:spPr/>
      <dgm:t>
        <a:bodyPr/>
        <a:lstStyle/>
        <a:p>
          <a:endParaRPr lang="en-US"/>
        </a:p>
      </dgm:t>
    </dgm:pt>
    <dgm:pt modelId="{89C0859F-06CD-4910-B97F-0383D2C23473}">
      <dgm:prSet/>
      <dgm:spPr/>
      <dgm:t>
        <a:bodyPr/>
        <a:lstStyle/>
        <a:p>
          <a:r>
            <a:rPr lang="es-ES"/>
            <a:t>Profesor Visitante, Facultad de Derecho, miembro del Centro Interdisciplinario LEXEN (Derecho-FEN), Universidad de Chile</a:t>
          </a:r>
          <a:endParaRPr lang="en-US"/>
        </a:p>
      </dgm:t>
    </dgm:pt>
    <dgm:pt modelId="{E9A97A36-1CCD-465D-AB35-872B5B337267}" type="parTrans" cxnId="{9F01A4DB-A948-4C13-8D0E-E8FB2DBC414F}">
      <dgm:prSet/>
      <dgm:spPr/>
      <dgm:t>
        <a:bodyPr/>
        <a:lstStyle/>
        <a:p>
          <a:endParaRPr lang="en-US"/>
        </a:p>
      </dgm:t>
    </dgm:pt>
    <dgm:pt modelId="{60D14B6F-8A1F-48CB-AA3F-14499B64C5CC}" type="sibTrans" cxnId="{9F01A4DB-A948-4C13-8D0E-E8FB2DBC414F}">
      <dgm:prSet/>
      <dgm:spPr/>
      <dgm:t>
        <a:bodyPr/>
        <a:lstStyle/>
        <a:p>
          <a:endParaRPr lang="en-US"/>
        </a:p>
      </dgm:t>
    </dgm:pt>
    <dgm:pt modelId="{8BC23000-2863-7042-A2D5-66446E304AC7}" type="pres">
      <dgm:prSet presAssocID="{1792D7E1-DB1D-41A8-937C-480C5378E54C}" presName="linear" presStyleCnt="0">
        <dgm:presLayoutVars>
          <dgm:animLvl val="lvl"/>
          <dgm:resizeHandles val="exact"/>
        </dgm:presLayoutVars>
      </dgm:prSet>
      <dgm:spPr/>
    </dgm:pt>
    <dgm:pt modelId="{0583290A-6F56-8046-A1A6-13239153B1B2}" type="pres">
      <dgm:prSet presAssocID="{7F0F51B5-0476-4A25-BFFA-259DB6ECD405}" presName="parentText" presStyleLbl="node1" presStyleIdx="0" presStyleCnt="4">
        <dgm:presLayoutVars>
          <dgm:chMax val="0"/>
          <dgm:bulletEnabled val="1"/>
        </dgm:presLayoutVars>
      </dgm:prSet>
      <dgm:spPr/>
    </dgm:pt>
    <dgm:pt modelId="{0431A74F-48D6-A340-8FE3-0C6945FB153B}" type="pres">
      <dgm:prSet presAssocID="{4BEBDDFD-76FB-456A-84F5-A62537D9DD6B}" presName="spacer" presStyleCnt="0"/>
      <dgm:spPr/>
    </dgm:pt>
    <dgm:pt modelId="{98D6A82D-3B14-5B45-8538-A96A394BE737}" type="pres">
      <dgm:prSet presAssocID="{CC548DA8-2A42-47D8-9AF6-57B03F5FF93A}" presName="parentText" presStyleLbl="node1" presStyleIdx="1" presStyleCnt="4">
        <dgm:presLayoutVars>
          <dgm:chMax val="0"/>
          <dgm:bulletEnabled val="1"/>
        </dgm:presLayoutVars>
      </dgm:prSet>
      <dgm:spPr/>
    </dgm:pt>
    <dgm:pt modelId="{670470BC-E66E-A948-93ED-E1DE27FCF5DD}" type="pres">
      <dgm:prSet presAssocID="{07AA749C-9CD1-4948-A0AA-02C78D7650FD}" presName="spacer" presStyleCnt="0"/>
      <dgm:spPr/>
    </dgm:pt>
    <dgm:pt modelId="{EA09C40C-A217-EF40-8029-3814AC310EE0}" type="pres">
      <dgm:prSet presAssocID="{94D64901-9B74-4BC4-A3A0-8324605769C3}" presName="parentText" presStyleLbl="node1" presStyleIdx="2" presStyleCnt="4">
        <dgm:presLayoutVars>
          <dgm:chMax val="0"/>
          <dgm:bulletEnabled val="1"/>
        </dgm:presLayoutVars>
      </dgm:prSet>
      <dgm:spPr/>
    </dgm:pt>
    <dgm:pt modelId="{CD6922E4-4AC8-7E45-A698-A861B9460547}" type="pres">
      <dgm:prSet presAssocID="{60D3BAA5-FB92-496A-9751-E71D5B5D9706}" presName="spacer" presStyleCnt="0"/>
      <dgm:spPr/>
    </dgm:pt>
    <dgm:pt modelId="{3C7997F8-391E-9D4A-B4C7-60593B7557D3}" type="pres">
      <dgm:prSet presAssocID="{89C0859F-06CD-4910-B97F-0383D2C23473}" presName="parentText" presStyleLbl="node1" presStyleIdx="3" presStyleCnt="4">
        <dgm:presLayoutVars>
          <dgm:chMax val="0"/>
          <dgm:bulletEnabled val="1"/>
        </dgm:presLayoutVars>
      </dgm:prSet>
      <dgm:spPr/>
    </dgm:pt>
  </dgm:ptLst>
  <dgm:cxnLst>
    <dgm:cxn modelId="{A9096D32-7A3C-4938-853D-A436DD93B787}" srcId="{1792D7E1-DB1D-41A8-937C-480C5378E54C}" destId="{7F0F51B5-0476-4A25-BFFA-259DB6ECD405}" srcOrd="0" destOrd="0" parTransId="{D4CB19FA-51F2-478B-9AC5-592F21C0D909}" sibTransId="{4BEBDDFD-76FB-456A-84F5-A62537D9DD6B}"/>
    <dgm:cxn modelId="{451E984E-2B55-0741-9EDB-B372EB32FC5B}" type="presOf" srcId="{CC548DA8-2A42-47D8-9AF6-57B03F5FF93A}" destId="{98D6A82D-3B14-5B45-8538-A96A394BE737}" srcOrd="0" destOrd="0" presId="urn:microsoft.com/office/officeart/2005/8/layout/vList2"/>
    <dgm:cxn modelId="{61889058-895F-41FA-9675-B3265B4A00B6}" srcId="{1792D7E1-DB1D-41A8-937C-480C5378E54C}" destId="{CC548DA8-2A42-47D8-9AF6-57B03F5FF93A}" srcOrd="1" destOrd="0" parTransId="{EBF580A2-9F03-4C72-BAC4-E210D7AF0418}" sibTransId="{07AA749C-9CD1-4948-A0AA-02C78D7650FD}"/>
    <dgm:cxn modelId="{4B7D2161-F141-C848-A38C-BF1D8584BDBF}" type="presOf" srcId="{94D64901-9B74-4BC4-A3A0-8324605769C3}" destId="{EA09C40C-A217-EF40-8029-3814AC310EE0}" srcOrd="0" destOrd="0" presId="urn:microsoft.com/office/officeart/2005/8/layout/vList2"/>
    <dgm:cxn modelId="{C764EAC1-BE12-6E40-8271-24C70D79A49D}" type="presOf" srcId="{7F0F51B5-0476-4A25-BFFA-259DB6ECD405}" destId="{0583290A-6F56-8046-A1A6-13239153B1B2}" srcOrd="0" destOrd="0" presId="urn:microsoft.com/office/officeart/2005/8/layout/vList2"/>
    <dgm:cxn modelId="{73A6DEC3-28BF-9A4E-99E7-3D4EF02CB689}" type="presOf" srcId="{89C0859F-06CD-4910-B97F-0383D2C23473}" destId="{3C7997F8-391E-9D4A-B4C7-60593B7557D3}" srcOrd="0" destOrd="0" presId="urn:microsoft.com/office/officeart/2005/8/layout/vList2"/>
    <dgm:cxn modelId="{9F01A4DB-A948-4C13-8D0E-E8FB2DBC414F}" srcId="{1792D7E1-DB1D-41A8-937C-480C5378E54C}" destId="{89C0859F-06CD-4910-B97F-0383D2C23473}" srcOrd="3" destOrd="0" parTransId="{E9A97A36-1CCD-465D-AB35-872B5B337267}" sibTransId="{60D14B6F-8A1F-48CB-AA3F-14499B64C5CC}"/>
    <dgm:cxn modelId="{0954F7F5-2CAB-4D47-B6F7-712C8B78116A}" srcId="{1792D7E1-DB1D-41A8-937C-480C5378E54C}" destId="{94D64901-9B74-4BC4-A3A0-8324605769C3}" srcOrd="2" destOrd="0" parTransId="{1E87E77C-FB4C-4148-BCAE-30EEBB6CDC88}" sibTransId="{60D3BAA5-FB92-496A-9751-E71D5B5D9706}"/>
    <dgm:cxn modelId="{707426F8-455C-6A42-A354-0997F5A4EECD}" type="presOf" srcId="{1792D7E1-DB1D-41A8-937C-480C5378E54C}" destId="{8BC23000-2863-7042-A2D5-66446E304AC7}" srcOrd="0" destOrd="0" presId="urn:microsoft.com/office/officeart/2005/8/layout/vList2"/>
    <dgm:cxn modelId="{BC2AA7B2-68E4-A941-8FDB-985A545A77DA}" type="presParOf" srcId="{8BC23000-2863-7042-A2D5-66446E304AC7}" destId="{0583290A-6F56-8046-A1A6-13239153B1B2}" srcOrd="0" destOrd="0" presId="urn:microsoft.com/office/officeart/2005/8/layout/vList2"/>
    <dgm:cxn modelId="{B18F69CD-E1B7-E04F-BD1A-3FA0BABF492B}" type="presParOf" srcId="{8BC23000-2863-7042-A2D5-66446E304AC7}" destId="{0431A74F-48D6-A340-8FE3-0C6945FB153B}" srcOrd="1" destOrd="0" presId="urn:microsoft.com/office/officeart/2005/8/layout/vList2"/>
    <dgm:cxn modelId="{B0162EF0-90E6-6C43-96C7-A4D677CC72E8}" type="presParOf" srcId="{8BC23000-2863-7042-A2D5-66446E304AC7}" destId="{98D6A82D-3B14-5B45-8538-A96A394BE737}" srcOrd="2" destOrd="0" presId="urn:microsoft.com/office/officeart/2005/8/layout/vList2"/>
    <dgm:cxn modelId="{22684652-3E6F-4847-8ACC-A26A19E7BFE0}" type="presParOf" srcId="{8BC23000-2863-7042-A2D5-66446E304AC7}" destId="{670470BC-E66E-A948-93ED-E1DE27FCF5DD}" srcOrd="3" destOrd="0" presId="urn:microsoft.com/office/officeart/2005/8/layout/vList2"/>
    <dgm:cxn modelId="{D9C5EE06-7E2B-BD48-9EBE-36D82FBA6850}" type="presParOf" srcId="{8BC23000-2863-7042-A2D5-66446E304AC7}" destId="{EA09C40C-A217-EF40-8029-3814AC310EE0}" srcOrd="4" destOrd="0" presId="urn:microsoft.com/office/officeart/2005/8/layout/vList2"/>
    <dgm:cxn modelId="{2C479C5D-E364-2646-84A7-709A497C09A2}" type="presParOf" srcId="{8BC23000-2863-7042-A2D5-66446E304AC7}" destId="{CD6922E4-4AC8-7E45-A698-A861B9460547}" srcOrd="5" destOrd="0" presId="urn:microsoft.com/office/officeart/2005/8/layout/vList2"/>
    <dgm:cxn modelId="{B8800AE5-6B62-5940-81AA-D1548482DD89}" type="presParOf" srcId="{8BC23000-2863-7042-A2D5-66446E304AC7}" destId="{3C7997F8-391E-9D4A-B4C7-60593B7557D3}"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3290A-6F56-8046-A1A6-13239153B1B2}">
      <dsp:nvSpPr>
        <dsp:cNvPr id="0" name=""/>
        <dsp:cNvSpPr/>
      </dsp:nvSpPr>
      <dsp:spPr>
        <a:xfrm>
          <a:off x="0" y="10036"/>
          <a:ext cx="11109493"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a:t>Dr.  Jorge Rojas</a:t>
          </a:r>
          <a:endParaRPr lang="en-US" sz="1500" kern="1200"/>
        </a:p>
      </dsp:txBody>
      <dsp:txXfrm>
        <a:off x="17563" y="27599"/>
        <a:ext cx="11074367" cy="324648"/>
      </dsp:txXfrm>
    </dsp:sp>
    <dsp:sp modelId="{98D6A82D-3B14-5B45-8538-A96A394BE737}">
      <dsp:nvSpPr>
        <dsp:cNvPr id="0" name=""/>
        <dsp:cNvSpPr/>
      </dsp:nvSpPr>
      <dsp:spPr>
        <a:xfrm>
          <a:off x="0" y="413011"/>
          <a:ext cx="11109493"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a:t>Asesor Dirección General de Investigación e Innovación de la Universidad de Tarapacá</a:t>
          </a:r>
          <a:endParaRPr lang="en-US" sz="1500" kern="1200"/>
        </a:p>
      </dsp:txBody>
      <dsp:txXfrm>
        <a:off x="17563" y="430574"/>
        <a:ext cx="11074367" cy="324648"/>
      </dsp:txXfrm>
    </dsp:sp>
    <dsp:sp modelId="{EA09C40C-A217-EF40-8029-3814AC310EE0}">
      <dsp:nvSpPr>
        <dsp:cNvPr id="0" name=""/>
        <dsp:cNvSpPr/>
      </dsp:nvSpPr>
      <dsp:spPr>
        <a:xfrm>
          <a:off x="0" y="815986"/>
          <a:ext cx="11109493"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a:t>Senior Fellow, California International Law Center, University of California Davis School of Law y</a:t>
          </a:r>
          <a:endParaRPr lang="en-US" sz="1500" kern="1200"/>
        </a:p>
      </dsp:txBody>
      <dsp:txXfrm>
        <a:off x="17563" y="833549"/>
        <a:ext cx="11074367" cy="324648"/>
      </dsp:txXfrm>
    </dsp:sp>
    <dsp:sp modelId="{3C7997F8-391E-9D4A-B4C7-60593B7557D3}">
      <dsp:nvSpPr>
        <dsp:cNvPr id="0" name=""/>
        <dsp:cNvSpPr/>
      </dsp:nvSpPr>
      <dsp:spPr>
        <a:xfrm>
          <a:off x="0" y="1218961"/>
          <a:ext cx="11109493"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a:t>Profesor Visitante, Facultad de Derecho, miembro del Centro Interdisciplinario LEXEN (Derecho-FEN), Universidad de Chile</a:t>
          </a:r>
          <a:endParaRPr lang="en-US" sz="1500" kern="1200"/>
        </a:p>
      </dsp:txBody>
      <dsp:txXfrm>
        <a:off x="17563" y="1236524"/>
        <a:ext cx="11074367" cy="3246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99BF6-CD03-CB48-946E-EBC84FDF2CA3}" type="datetimeFigureOut">
              <a:rPr lang="es-CL" smtClean="0"/>
              <a:t>22-08-25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517C0-BAAF-6440-A3FE-C28ECB8771CC}" type="slidenum">
              <a:rPr lang="es-CL" smtClean="0"/>
              <a:t>‹Nº›</a:t>
            </a:fld>
            <a:endParaRPr lang="es-CL"/>
          </a:p>
        </p:txBody>
      </p:sp>
    </p:spTree>
    <p:extLst>
      <p:ext uri="{BB962C8B-B14F-4D97-AF65-F5344CB8AC3E}">
        <p14:creationId xmlns:p14="http://schemas.microsoft.com/office/powerpoint/2010/main" val="1584068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FE3517C0-BAAF-6440-A3FE-C28ECB8771CC}" type="slidenum">
              <a:rPr lang="es-CL" smtClean="0"/>
              <a:t>1</a:t>
            </a:fld>
            <a:endParaRPr lang="es-CL"/>
          </a:p>
        </p:txBody>
      </p:sp>
    </p:spTree>
    <p:extLst>
      <p:ext uri="{BB962C8B-B14F-4D97-AF65-F5344CB8AC3E}">
        <p14:creationId xmlns:p14="http://schemas.microsoft.com/office/powerpoint/2010/main" val="1316367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Claro, aquí tienes una lámina concisa que resume las ideas centrales de los artículos "Leviatán" y "Leviatán II" de Jorge Rojas, enfocándose en la Propiedad Intelectual (PI) y la Transferencia Tecnológica (TT) en Chile:</a:t>
            </a:r>
          </a:p>
          <a:p>
            <a:r>
              <a:rPr lang="es-CL" b="1" dirty="0"/>
              <a:t>Lámina: Reconfigurando el Leviatán: PI y TT para el Bienestar Social en Chile</a:t>
            </a:r>
          </a:p>
          <a:p>
            <a:r>
              <a:rPr lang="es-CL" b="1" dirty="0"/>
              <a:t>(Visión de Jorge Rojas)</a:t>
            </a:r>
            <a:endParaRPr lang="es-CL" dirty="0"/>
          </a:p>
          <a:p>
            <a:r>
              <a:rPr lang="es-CL" b="1" dirty="0"/>
              <a:t>Problema Central Identificado:</a:t>
            </a:r>
            <a:r>
              <a:rPr lang="es-CL" dirty="0"/>
              <a:t> El sistema chileno de Propiedad Intelectual (PI) y Transferencia Tecnológica (TT), influenciado por el modelo estadounidense de la Ley </a:t>
            </a:r>
            <a:r>
              <a:rPr lang="es-CL" dirty="0" err="1"/>
              <a:t>Bayh-Dole</a:t>
            </a:r>
            <a:r>
              <a:rPr lang="es-CL" dirty="0"/>
              <a:t>, ha priorizado la maximización del beneficio económico por sobre el </a:t>
            </a:r>
            <a:r>
              <a:rPr lang="es-CL" b="1" dirty="0"/>
              <a:t>interés público y el retorno social</a:t>
            </a:r>
            <a:r>
              <a:rPr lang="es-CL" dirty="0"/>
              <a:t> de la innovación financiada con fondos estatales. Esto genera:</a:t>
            </a:r>
          </a:p>
          <a:p>
            <a:pPr>
              <a:buFont typeface="Arial" panose="020B0604020202020204" pitchFamily="34" charset="0"/>
              <a:buChar char="•"/>
            </a:pPr>
            <a:r>
              <a:rPr lang="es-CL" b="1" dirty="0"/>
              <a:t>Acceso restringido</a:t>
            </a:r>
            <a:r>
              <a:rPr lang="es-CL" dirty="0"/>
              <a:t> a tecnologías fundamentales (ej. "herramientas de investigación") y una débil o inexistente "excepción de investigación" para usos académicos o experimentales.</a:t>
            </a:r>
          </a:p>
          <a:p>
            <a:pPr>
              <a:buFont typeface="Arial" panose="020B0604020202020204" pitchFamily="34" charset="0"/>
              <a:buChar char="•"/>
            </a:pPr>
            <a:r>
              <a:rPr lang="es-CL" b="1" dirty="0"/>
              <a:t>Métricas de éxito incompletas</a:t>
            </a:r>
            <a:r>
              <a:rPr lang="es-CL" dirty="0"/>
              <a:t>, enfocadas en patentes y licencias, sin valorar el impacto social, ambiental y cultural.</a:t>
            </a:r>
          </a:p>
          <a:p>
            <a:pPr>
              <a:buFont typeface="Arial" panose="020B0604020202020204" pitchFamily="34" charset="0"/>
              <a:buChar char="•"/>
            </a:pPr>
            <a:r>
              <a:rPr lang="es-CL" b="1" dirty="0"/>
              <a:t>Riesgo de fragmentación de la PI</a:t>
            </a:r>
            <a:r>
              <a:rPr lang="es-CL" dirty="0"/>
              <a:t> ("</a:t>
            </a:r>
            <a:r>
              <a:rPr lang="es-CL" dirty="0" err="1"/>
              <a:t>anticommons</a:t>
            </a:r>
            <a:r>
              <a:rPr lang="es-CL" dirty="0"/>
              <a:t>") que dificulta la colaboración.</a:t>
            </a:r>
          </a:p>
          <a:p>
            <a:pPr>
              <a:buFont typeface="Arial" panose="020B0604020202020204" pitchFamily="34" charset="0"/>
              <a:buChar char="•"/>
            </a:pPr>
            <a:r>
              <a:rPr lang="es-CL" b="1" dirty="0"/>
              <a:t>Baja inversión en I+D+i</a:t>
            </a:r>
            <a:r>
              <a:rPr lang="es-CL" dirty="0"/>
              <a:t> comparada internacionalmente, limitando la generación de innovaciones transferibles.</a:t>
            </a:r>
          </a:p>
          <a:p>
            <a:pPr>
              <a:buFont typeface="Arial" panose="020B0604020202020204" pitchFamily="34" charset="0"/>
              <a:buChar char="•"/>
            </a:pPr>
            <a:r>
              <a:rPr lang="es-CL" b="1" dirty="0"/>
              <a:t>Adopción acrítica de normativas extranjeras</a:t>
            </a:r>
            <a:r>
              <a:rPr lang="es-CL" dirty="0"/>
              <a:t> (cláusulas "TRIPS plus") que no se ajustan a la realidad y capacidades de Chile.</a:t>
            </a:r>
          </a:p>
          <a:p>
            <a:r>
              <a:rPr lang="es-CL" b="1" dirty="0"/>
              <a:t>Propuestas Clave para una Gestión Estratégica y Socialmente Responsable:</a:t>
            </a:r>
            <a:r>
              <a:rPr lang="es-CL" dirty="0"/>
              <a:t> Jorge Rojas defiende que el Estado (el "Leviatán") debe funcionar como un </a:t>
            </a:r>
            <a:r>
              <a:rPr lang="es-CL" b="1" dirty="0"/>
              <a:t>"</a:t>
            </a:r>
            <a:r>
              <a:rPr lang="es-CL" b="1" dirty="0" err="1"/>
              <a:t>instrumentum</a:t>
            </a:r>
            <a:r>
              <a:rPr lang="es-CL" b="1" dirty="0"/>
              <a:t> </a:t>
            </a:r>
            <a:r>
              <a:rPr lang="es-CL" b="1" dirty="0" err="1"/>
              <a:t>regni</a:t>
            </a:r>
            <a:r>
              <a:rPr lang="es-CL" b="1" dirty="0"/>
              <a:t>"</a:t>
            </a:r>
            <a:r>
              <a:rPr lang="es-CL" dirty="0"/>
              <a:t> (herramienta del reino) al servicio de la ciudadanía, utilizando la PI y TT para el bienestar colectivo. Para ello, propone:</a:t>
            </a:r>
          </a:p>
          <a:p>
            <a:pPr>
              <a:buFont typeface="+mj-lt"/>
              <a:buAutoNum type="arabicPeriod"/>
            </a:pPr>
            <a:r>
              <a:rPr lang="es-CL" b="1" dirty="0"/>
              <a:t>Mandato de Licenciamiento Socialmente Responsable (LSR):</a:t>
            </a:r>
            <a:r>
              <a:rPr lang="es-CL" dirty="0"/>
              <a:t> La legislación debe exigir que las tecnologías desarrolladas con fondos públicos, especialmente en áreas críticas como salud y alimentación, garanticen el </a:t>
            </a:r>
            <a:r>
              <a:rPr lang="es-CL" b="1" dirty="0"/>
              <a:t>acceso universal y el interés público</a:t>
            </a:r>
            <a:r>
              <a:rPr lang="es-CL" dirty="0"/>
              <a:t>, incluyendo cláusulas para licencias no exclusivas y la posibilidad de intervención estatal en emergencias.</a:t>
            </a:r>
          </a:p>
          <a:p>
            <a:pPr>
              <a:buFont typeface="+mj-lt"/>
              <a:buAutoNum type="arabicPeriod"/>
            </a:pPr>
            <a:r>
              <a:rPr lang="es-CL" b="1" dirty="0"/>
              <a:t>Métricas de Retorno Ampliado:</a:t>
            </a:r>
            <a:r>
              <a:rPr lang="es-CL" dirty="0"/>
              <a:t> Implementar la </a:t>
            </a:r>
            <a:r>
              <a:rPr lang="es-CL" b="1" dirty="0"/>
              <a:t>evaluación obligatoria del impacto social, ambiental y cultural</a:t>
            </a:r>
            <a:r>
              <a:rPr lang="es-CL" dirty="0"/>
              <a:t> de las innovaciones (ej. reducción de listas de espera en salud, mejora de procesos productivos locales, valor nutricional) para orientar la investigación hacia problemas nacionales y los Objetivos de Desarrollo Sostenible (ODS).</a:t>
            </a:r>
          </a:p>
          <a:p>
            <a:pPr>
              <a:buFont typeface="+mj-lt"/>
              <a:buAutoNum type="arabicPeriod"/>
            </a:pPr>
            <a:r>
              <a:rPr lang="es-CL" b="1" dirty="0"/>
              <a:t>Inversión Pública Estratégica:</a:t>
            </a:r>
            <a:r>
              <a:rPr lang="es-CL" dirty="0"/>
              <a:t> El Estado, como financiador del riesgo inicial en I+D, debe </a:t>
            </a:r>
            <a:r>
              <a:rPr lang="es-CL" b="1" dirty="0"/>
              <a:t>participar activamente en las fases tempranas de Empresas de Base Científico-Tecnológica (</a:t>
            </a:r>
            <a:r>
              <a:rPr lang="es-CL" b="1" dirty="0" err="1"/>
              <a:t>EBCTs</a:t>
            </a:r>
            <a:r>
              <a:rPr lang="es-CL" b="1" dirty="0"/>
              <a:t>)</a:t>
            </a:r>
            <a:r>
              <a:rPr lang="es-CL" dirty="0"/>
              <a:t> para asegurar que el valor generado por la inversión pública retorne proporcionalmente a la sociedad.</a:t>
            </a:r>
          </a:p>
          <a:p>
            <a:pPr>
              <a:buFont typeface="+mj-lt"/>
              <a:buAutoNum type="arabicPeriod"/>
            </a:pPr>
            <a:r>
              <a:rPr lang="es-CL" b="1" dirty="0"/>
              <a:t>Legislación de PI Adaptada a Chile:</a:t>
            </a:r>
            <a:r>
              <a:rPr lang="es-CL" dirty="0"/>
              <a:t> Diseñar un sistema legal que aproveche las flexibilidades del tratado ADPIC, en lugar de importar modelos acríticamente. Esto implica: </a:t>
            </a:r>
          </a:p>
          <a:p>
            <a:pPr marL="742950" lvl="1" indent="-285750">
              <a:buFont typeface="+mj-lt"/>
              <a:buAutoNum type="arabicPeriod"/>
            </a:pPr>
            <a:r>
              <a:rPr lang="es-CL" dirty="0"/>
              <a:t>Incluir una </a:t>
            </a:r>
            <a:r>
              <a:rPr lang="es-CL" b="1" dirty="0"/>
              <a:t>"excepción de investigación" expresa</a:t>
            </a:r>
            <a:r>
              <a:rPr lang="es-CL" dirty="0"/>
              <a:t> que permita a universidades usar tecnologías patentadas con fines experimentales.</a:t>
            </a:r>
          </a:p>
          <a:p>
            <a:pPr marL="742950" lvl="1" indent="-285750">
              <a:buFont typeface="+mj-lt"/>
              <a:buAutoNum type="arabicPeriod"/>
            </a:pPr>
            <a:r>
              <a:rPr lang="es-CL" dirty="0"/>
              <a:t>Exigir la </a:t>
            </a:r>
            <a:r>
              <a:rPr lang="es-CL" b="1" dirty="0"/>
              <a:t>divulgación del origen de recursos genéticos y conocimientos tradicionales</a:t>
            </a:r>
            <a:r>
              <a:rPr lang="es-CL" dirty="0"/>
              <a:t> en las solicitudes de patente, garantizando un reparto equitativo de beneficios con las comunidades originarias.</a:t>
            </a:r>
          </a:p>
          <a:p>
            <a:pPr marL="742950" lvl="1" indent="-285750">
              <a:buFont typeface="+mj-lt"/>
              <a:buAutoNum type="arabicPeriod"/>
            </a:pPr>
            <a:r>
              <a:rPr lang="es-CL" dirty="0"/>
              <a:t>Modernizar y agilizar los procedimientos de patentamiento, modelos de utilidad y diseños industriales, con nuevas exclusiones de patentabilidad como el software.</a:t>
            </a:r>
          </a:p>
          <a:p>
            <a:pPr>
              <a:buFont typeface="+mj-lt"/>
              <a:buAutoNum type="arabicPeriod"/>
            </a:pPr>
            <a:r>
              <a:rPr lang="es-CL" b="1" dirty="0"/>
              <a:t>Aumento Significativo de la Inversión en I+D+i:</a:t>
            </a:r>
            <a:r>
              <a:rPr lang="es-CL" dirty="0"/>
              <a:t> Tanto el sector público como el privado deben incrementar sustancialmente los recursos destinados a la ciencia, tecnología e innovación, lo cual es fundamental para generar resultados transferibles y fomentar la "Grass </a:t>
            </a:r>
            <a:r>
              <a:rPr lang="es-CL" dirty="0" err="1"/>
              <a:t>Root</a:t>
            </a:r>
            <a:r>
              <a:rPr lang="es-CL" dirty="0"/>
              <a:t> </a:t>
            </a:r>
            <a:r>
              <a:rPr lang="es-CL" dirty="0" err="1"/>
              <a:t>Innovation</a:t>
            </a:r>
            <a:r>
              <a:rPr lang="es-CL" dirty="0"/>
              <a:t>".</a:t>
            </a:r>
          </a:p>
          <a:p>
            <a:r>
              <a:rPr lang="es-CL" b="1" dirty="0"/>
              <a:t>En síntesis:</a:t>
            </a:r>
            <a:r>
              <a:rPr lang="es-CL" dirty="0"/>
              <a:t> Se aboga por un sistema de PI e Innovación en Chile que sea </a:t>
            </a:r>
            <a:r>
              <a:rPr lang="es-CL" b="1" dirty="0"/>
              <a:t>equitativo, socialmente responsable y que honre la inversión pública</a:t>
            </a:r>
            <a:r>
              <a:rPr lang="es-CL" dirty="0"/>
              <a:t>, alineando los objetivos económicos con el beneficio colectivo a largo plazo.</a:t>
            </a:r>
          </a:p>
          <a:p>
            <a:endParaRPr lang="es-CL" dirty="0"/>
          </a:p>
        </p:txBody>
      </p:sp>
      <p:sp>
        <p:nvSpPr>
          <p:cNvPr id="4" name="Marcador de número de diapositiva 3"/>
          <p:cNvSpPr>
            <a:spLocks noGrp="1"/>
          </p:cNvSpPr>
          <p:nvPr>
            <p:ph type="sldNum" sz="quarter" idx="5"/>
          </p:nvPr>
        </p:nvSpPr>
        <p:spPr/>
        <p:txBody>
          <a:bodyPr/>
          <a:lstStyle/>
          <a:p>
            <a:fld id="{FE3517C0-BAAF-6440-A3FE-C28ECB8771CC}" type="slidenum">
              <a:rPr lang="es-CL" smtClean="0"/>
              <a:t>31</a:t>
            </a:fld>
            <a:endParaRPr lang="es-CL"/>
          </a:p>
        </p:txBody>
      </p:sp>
    </p:spTree>
    <p:extLst>
      <p:ext uri="{BB962C8B-B14F-4D97-AF65-F5344CB8AC3E}">
        <p14:creationId xmlns:p14="http://schemas.microsoft.com/office/powerpoint/2010/main" val="2815653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Claro, aquí tienes una lámina concisa que resume las ideas centrales de los artículos "Leviatán" y "Leviatán II" de Jorge Rojas, enfocándose en la Propiedad Intelectual (PI) y la Transferencia Tecnológica (TT) en Chile:</a:t>
            </a:r>
          </a:p>
          <a:p>
            <a:r>
              <a:rPr lang="es-CL" b="1" dirty="0"/>
              <a:t>Lámina: Reconfigurando el Leviatán: PI y TT para el Bienestar Social en Chile</a:t>
            </a:r>
          </a:p>
          <a:p>
            <a:r>
              <a:rPr lang="es-CL" b="1" dirty="0"/>
              <a:t>(Visión de Jorge Rojas)</a:t>
            </a:r>
            <a:endParaRPr lang="es-CL" dirty="0"/>
          </a:p>
          <a:p>
            <a:r>
              <a:rPr lang="es-CL" b="1" dirty="0"/>
              <a:t>Problema Central Identificado:</a:t>
            </a:r>
            <a:r>
              <a:rPr lang="es-CL" dirty="0"/>
              <a:t> El sistema chileno de Propiedad Intelectual (PI) y Transferencia Tecnológica (TT), influenciado por el modelo estadounidense de la Ley </a:t>
            </a:r>
            <a:r>
              <a:rPr lang="es-CL" dirty="0" err="1"/>
              <a:t>Bayh-Dole</a:t>
            </a:r>
            <a:r>
              <a:rPr lang="es-CL" dirty="0"/>
              <a:t>, ha priorizado la maximización del beneficio económico por sobre el </a:t>
            </a:r>
            <a:r>
              <a:rPr lang="es-CL" b="1" dirty="0"/>
              <a:t>interés público y el retorno social</a:t>
            </a:r>
            <a:r>
              <a:rPr lang="es-CL" dirty="0"/>
              <a:t> de la innovación financiada con fondos estatales. Esto genera:</a:t>
            </a:r>
          </a:p>
          <a:p>
            <a:pPr>
              <a:buFont typeface="Arial" panose="020B0604020202020204" pitchFamily="34" charset="0"/>
              <a:buChar char="•"/>
            </a:pPr>
            <a:r>
              <a:rPr lang="es-CL" b="1" dirty="0"/>
              <a:t>Acceso restringido</a:t>
            </a:r>
            <a:r>
              <a:rPr lang="es-CL" dirty="0"/>
              <a:t> a tecnologías fundamentales (ej. "herramientas de investigación") y una débil o inexistente "excepción de investigación" para usos académicos o experimentales.</a:t>
            </a:r>
          </a:p>
          <a:p>
            <a:pPr>
              <a:buFont typeface="Arial" panose="020B0604020202020204" pitchFamily="34" charset="0"/>
              <a:buChar char="•"/>
            </a:pPr>
            <a:r>
              <a:rPr lang="es-CL" b="1" dirty="0"/>
              <a:t>Métricas de éxito incompletas</a:t>
            </a:r>
            <a:r>
              <a:rPr lang="es-CL" dirty="0"/>
              <a:t>, enfocadas en patentes y licencias, sin valorar el impacto social, ambiental y cultural.</a:t>
            </a:r>
          </a:p>
          <a:p>
            <a:pPr>
              <a:buFont typeface="Arial" panose="020B0604020202020204" pitchFamily="34" charset="0"/>
              <a:buChar char="•"/>
            </a:pPr>
            <a:r>
              <a:rPr lang="es-CL" b="1" dirty="0"/>
              <a:t>Riesgo de fragmentación de la PI</a:t>
            </a:r>
            <a:r>
              <a:rPr lang="es-CL" dirty="0"/>
              <a:t> ("</a:t>
            </a:r>
            <a:r>
              <a:rPr lang="es-CL" dirty="0" err="1"/>
              <a:t>anticommons</a:t>
            </a:r>
            <a:r>
              <a:rPr lang="es-CL" dirty="0"/>
              <a:t>") que dificulta la colaboración.</a:t>
            </a:r>
          </a:p>
          <a:p>
            <a:pPr>
              <a:buFont typeface="Arial" panose="020B0604020202020204" pitchFamily="34" charset="0"/>
              <a:buChar char="•"/>
            </a:pPr>
            <a:r>
              <a:rPr lang="es-CL" b="1" dirty="0"/>
              <a:t>Baja inversión en I+D+i</a:t>
            </a:r>
            <a:r>
              <a:rPr lang="es-CL" dirty="0"/>
              <a:t> comparada internacionalmente, limitando la generación de innovaciones transferibles.</a:t>
            </a:r>
          </a:p>
          <a:p>
            <a:pPr>
              <a:buFont typeface="Arial" panose="020B0604020202020204" pitchFamily="34" charset="0"/>
              <a:buChar char="•"/>
            </a:pPr>
            <a:r>
              <a:rPr lang="es-CL" b="1" dirty="0"/>
              <a:t>Adopción acrítica de normativas extranjeras</a:t>
            </a:r>
            <a:r>
              <a:rPr lang="es-CL" dirty="0"/>
              <a:t> (cláusulas "TRIPS plus") que no se ajustan a la realidad y capacidades de Chile.</a:t>
            </a:r>
          </a:p>
          <a:p>
            <a:r>
              <a:rPr lang="es-CL" b="1" dirty="0"/>
              <a:t>Propuestas Clave para una Gestión Estratégica y Socialmente Responsable:</a:t>
            </a:r>
            <a:r>
              <a:rPr lang="es-CL" dirty="0"/>
              <a:t> Jorge Rojas defiende que el Estado (el "Leviatán") debe funcionar como un </a:t>
            </a:r>
            <a:r>
              <a:rPr lang="es-CL" b="1" dirty="0"/>
              <a:t>"</a:t>
            </a:r>
            <a:r>
              <a:rPr lang="es-CL" b="1" dirty="0" err="1"/>
              <a:t>instrumentum</a:t>
            </a:r>
            <a:r>
              <a:rPr lang="es-CL" b="1" dirty="0"/>
              <a:t> </a:t>
            </a:r>
            <a:r>
              <a:rPr lang="es-CL" b="1" dirty="0" err="1"/>
              <a:t>regni</a:t>
            </a:r>
            <a:r>
              <a:rPr lang="es-CL" b="1" dirty="0"/>
              <a:t>"</a:t>
            </a:r>
            <a:r>
              <a:rPr lang="es-CL" dirty="0"/>
              <a:t> (herramienta del reino) al servicio de la ciudadanía, utilizando la PI y TT para el bienestar colectivo. Para ello, propone:</a:t>
            </a:r>
          </a:p>
          <a:p>
            <a:pPr>
              <a:buFont typeface="+mj-lt"/>
              <a:buAutoNum type="arabicPeriod"/>
            </a:pPr>
            <a:r>
              <a:rPr lang="es-CL" b="1" dirty="0"/>
              <a:t>Mandato de Licenciamiento Socialmente Responsable (LSR):</a:t>
            </a:r>
            <a:r>
              <a:rPr lang="es-CL" dirty="0"/>
              <a:t> La legislación debe exigir que las tecnologías desarrolladas con fondos públicos, especialmente en áreas críticas como salud y alimentación, garanticen el </a:t>
            </a:r>
            <a:r>
              <a:rPr lang="es-CL" b="1" dirty="0"/>
              <a:t>acceso universal y el interés público</a:t>
            </a:r>
            <a:r>
              <a:rPr lang="es-CL" dirty="0"/>
              <a:t>, incluyendo cláusulas para licencias no exclusivas y la posibilidad de intervención estatal en emergencias.</a:t>
            </a:r>
          </a:p>
          <a:p>
            <a:pPr>
              <a:buFont typeface="+mj-lt"/>
              <a:buAutoNum type="arabicPeriod"/>
            </a:pPr>
            <a:r>
              <a:rPr lang="es-CL" b="1" dirty="0"/>
              <a:t>Métricas de Retorno Ampliado:</a:t>
            </a:r>
            <a:r>
              <a:rPr lang="es-CL" dirty="0"/>
              <a:t> Implementar la </a:t>
            </a:r>
            <a:r>
              <a:rPr lang="es-CL" b="1" dirty="0"/>
              <a:t>evaluación obligatoria del impacto social, ambiental y cultural</a:t>
            </a:r>
            <a:r>
              <a:rPr lang="es-CL" dirty="0"/>
              <a:t> de las innovaciones (ej. reducción de listas de espera en salud, mejora de procesos productivos locales, valor nutricional) para orientar la investigación hacia problemas nacionales y los Objetivos de Desarrollo Sostenible (ODS).</a:t>
            </a:r>
          </a:p>
          <a:p>
            <a:pPr>
              <a:buFont typeface="+mj-lt"/>
              <a:buAutoNum type="arabicPeriod"/>
            </a:pPr>
            <a:r>
              <a:rPr lang="es-CL" b="1" dirty="0"/>
              <a:t>Inversión Pública Estratégica:</a:t>
            </a:r>
            <a:r>
              <a:rPr lang="es-CL" dirty="0"/>
              <a:t> El Estado, como financiador del riesgo inicial en I+D, debe </a:t>
            </a:r>
            <a:r>
              <a:rPr lang="es-CL" b="1" dirty="0"/>
              <a:t>participar activamente en las fases tempranas de Empresas de Base Científico-Tecnológica (</a:t>
            </a:r>
            <a:r>
              <a:rPr lang="es-CL" b="1" dirty="0" err="1"/>
              <a:t>EBCTs</a:t>
            </a:r>
            <a:r>
              <a:rPr lang="es-CL" b="1" dirty="0"/>
              <a:t>)</a:t>
            </a:r>
            <a:r>
              <a:rPr lang="es-CL" dirty="0"/>
              <a:t> para asegurar que el valor generado por la inversión pública retorne proporcionalmente a la sociedad.</a:t>
            </a:r>
          </a:p>
          <a:p>
            <a:pPr>
              <a:buFont typeface="+mj-lt"/>
              <a:buAutoNum type="arabicPeriod"/>
            </a:pPr>
            <a:r>
              <a:rPr lang="es-CL" b="1" dirty="0"/>
              <a:t>Legislación de PI Adaptada a Chile:</a:t>
            </a:r>
            <a:r>
              <a:rPr lang="es-CL" dirty="0"/>
              <a:t> Diseñar un sistema legal que aproveche las flexibilidades del tratado ADPIC, en lugar de importar modelos acríticamente. Esto implica: </a:t>
            </a:r>
          </a:p>
          <a:p>
            <a:pPr marL="742950" lvl="1" indent="-285750">
              <a:buFont typeface="+mj-lt"/>
              <a:buAutoNum type="arabicPeriod"/>
            </a:pPr>
            <a:r>
              <a:rPr lang="es-CL" dirty="0"/>
              <a:t>Incluir una </a:t>
            </a:r>
            <a:r>
              <a:rPr lang="es-CL" b="1" dirty="0"/>
              <a:t>"excepción de investigación" expresa</a:t>
            </a:r>
            <a:r>
              <a:rPr lang="es-CL" dirty="0"/>
              <a:t> que permita a universidades usar tecnologías patentadas con fines experimentales.</a:t>
            </a:r>
          </a:p>
          <a:p>
            <a:pPr marL="742950" lvl="1" indent="-285750">
              <a:buFont typeface="+mj-lt"/>
              <a:buAutoNum type="arabicPeriod"/>
            </a:pPr>
            <a:r>
              <a:rPr lang="es-CL" dirty="0"/>
              <a:t>Exigir la </a:t>
            </a:r>
            <a:r>
              <a:rPr lang="es-CL" b="1" dirty="0"/>
              <a:t>divulgación del origen de recursos genéticos y conocimientos tradicionales</a:t>
            </a:r>
            <a:r>
              <a:rPr lang="es-CL" dirty="0"/>
              <a:t> en las solicitudes de patente, garantizando un reparto equitativo de beneficios con las comunidades originarias.</a:t>
            </a:r>
          </a:p>
          <a:p>
            <a:pPr marL="742950" lvl="1" indent="-285750">
              <a:buFont typeface="+mj-lt"/>
              <a:buAutoNum type="arabicPeriod"/>
            </a:pPr>
            <a:r>
              <a:rPr lang="es-CL" dirty="0"/>
              <a:t>Modernizar y agilizar los procedimientos de patentamiento, modelos de utilidad y diseños industriales, con nuevas exclusiones de patentabilidad como el software.</a:t>
            </a:r>
          </a:p>
          <a:p>
            <a:pPr>
              <a:buFont typeface="+mj-lt"/>
              <a:buAutoNum type="arabicPeriod"/>
            </a:pPr>
            <a:r>
              <a:rPr lang="es-CL" b="1" dirty="0"/>
              <a:t>Aumento Significativo de la Inversión en I+D+i:</a:t>
            </a:r>
            <a:r>
              <a:rPr lang="es-CL" dirty="0"/>
              <a:t> Tanto el sector público como el privado deben incrementar sustancialmente los recursos destinados a la ciencia, tecnología e innovación, lo cual es fundamental para generar resultados transferibles y fomentar la "Grass </a:t>
            </a:r>
            <a:r>
              <a:rPr lang="es-CL" dirty="0" err="1"/>
              <a:t>Root</a:t>
            </a:r>
            <a:r>
              <a:rPr lang="es-CL" dirty="0"/>
              <a:t> </a:t>
            </a:r>
            <a:r>
              <a:rPr lang="es-CL" dirty="0" err="1"/>
              <a:t>Innovation</a:t>
            </a:r>
            <a:r>
              <a:rPr lang="es-CL" dirty="0"/>
              <a:t>".</a:t>
            </a:r>
          </a:p>
          <a:p>
            <a:r>
              <a:rPr lang="es-CL" b="1" dirty="0"/>
              <a:t>En síntesis:</a:t>
            </a:r>
            <a:r>
              <a:rPr lang="es-CL" dirty="0"/>
              <a:t> Se aboga por un sistema de PI e Innovación en Chile que sea </a:t>
            </a:r>
            <a:r>
              <a:rPr lang="es-CL" b="1" dirty="0"/>
              <a:t>equitativo, socialmente responsable y que honre la inversión pública</a:t>
            </a:r>
            <a:r>
              <a:rPr lang="es-CL" dirty="0"/>
              <a:t>, alineando los objetivos económicos con el beneficio colectivo a largo plazo.</a:t>
            </a:r>
          </a:p>
          <a:p>
            <a:endParaRPr lang="es-CL" dirty="0"/>
          </a:p>
        </p:txBody>
      </p:sp>
      <p:sp>
        <p:nvSpPr>
          <p:cNvPr id="4" name="Marcador de número de diapositiva 3"/>
          <p:cNvSpPr>
            <a:spLocks noGrp="1"/>
          </p:cNvSpPr>
          <p:nvPr>
            <p:ph type="sldNum" sz="quarter" idx="5"/>
          </p:nvPr>
        </p:nvSpPr>
        <p:spPr/>
        <p:txBody>
          <a:bodyPr/>
          <a:lstStyle/>
          <a:p>
            <a:fld id="{FE3517C0-BAAF-6440-A3FE-C28ECB8771CC}" type="slidenum">
              <a:rPr lang="es-CL" smtClean="0"/>
              <a:t>33</a:t>
            </a:fld>
            <a:endParaRPr lang="es-CL"/>
          </a:p>
        </p:txBody>
      </p:sp>
    </p:spTree>
    <p:extLst>
      <p:ext uri="{BB962C8B-B14F-4D97-AF65-F5344CB8AC3E}">
        <p14:creationId xmlns:p14="http://schemas.microsoft.com/office/powerpoint/2010/main" val="2593403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Google Shape;1548;SLIDES_API50415989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9" name="Google Shape;1549;SLIDES_API50415989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s-CL" dirty="0">
                <a:effectLst/>
              </a:rPr>
              <a:t>Texto reducido a 6000 caracteres:</a:t>
            </a:r>
            <a:br>
              <a:rPr lang="es-CL" dirty="0"/>
            </a:br>
            <a:endParaRPr lang="es-CL" dirty="0"/>
          </a:p>
          <a:p>
            <a:pPr rtl="0"/>
            <a:r>
              <a:rPr lang="es-CL" dirty="0">
                <a:effectLst/>
              </a:rPr>
              <a:t>El sistema chileno de Gestión de Propiedad Intelectual (GPI) y Transferencia de Tecnología (TT) está inspirado en la </a:t>
            </a:r>
            <a:r>
              <a:rPr lang="es-CL" dirty="0" err="1">
                <a:effectLst/>
              </a:rPr>
              <a:t>Bayh-Dole</a:t>
            </a:r>
            <a:r>
              <a:rPr lang="es-CL" dirty="0">
                <a:effectLst/>
              </a:rPr>
              <a:t> </a:t>
            </a:r>
            <a:r>
              <a:rPr lang="es-CL" dirty="0" err="1">
                <a:effectLst/>
              </a:rPr>
              <a:t>Act</a:t>
            </a:r>
            <a:r>
              <a:rPr lang="es-CL" dirty="0">
                <a:effectLst/>
              </a:rPr>
              <a:t> de 1980, un modelo ampliamente adoptado en distintas regiones. Este enfoque ha sido central en mis actividades de investigación y docencia en América Latina, fomentando políticas y regulaciones para la gestión de PI, creación de spin-</a:t>
            </a:r>
            <a:r>
              <a:rPr lang="es-CL" dirty="0" err="1">
                <a:effectLst/>
              </a:rPr>
              <a:t>offs</a:t>
            </a:r>
            <a:r>
              <a:rPr lang="es-CL" dirty="0">
                <a:effectLst/>
              </a:rPr>
              <a:t> y transferencia tecnológica, desde mi rol en la Universidad de California durante 15 </a:t>
            </a:r>
            <a:r>
              <a:rPr lang="es-CL">
                <a:effectLst/>
              </a:rPr>
              <a:t>años.</a:t>
            </a:r>
            <a:br>
              <a:rPr lang="es-CL" dirty="0"/>
            </a:br>
            <a:endParaRPr lang="es-CL" dirty="0"/>
          </a:p>
          <a:p>
            <a:pPr rtl="0"/>
            <a:r>
              <a:rPr lang="es-CL" dirty="0">
                <a:effectLst/>
              </a:rPr>
              <a:t>En Chile, la regulación vinculada a </a:t>
            </a:r>
            <a:r>
              <a:rPr lang="es-CL" dirty="0" err="1">
                <a:effectLst/>
              </a:rPr>
              <a:t>Fondecyt</a:t>
            </a:r>
            <a:r>
              <a:rPr lang="es-CL" dirty="0">
                <a:effectLst/>
              </a:rPr>
              <a:t>, principal fondo de ciencias básicas, se basa en el DFL 33 de 1981. Esta exige la devolución del subsidio si se patenta, aunque, dado el enfoque de </a:t>
            </a:r>
            <a:r>
              <a:rPr lang="es-CL" dirty="0" err="1">
                <a:effectLst/>
              </a:rPr>
              <a:t>Fondecyt</a:t>
            </a:r>
            <a:r>
              <a:rPr lang="es-CL" dirty="0">
                <a:effectLst/>
              </a:rPr>
              <a:t> en ciencias básicas, solo 20 de sus 16 mil proyectos han derivado en patentes. La investigación financiada se centra más en etapas iniciales de conocimiento, protegidas por normas de Derecho de Autor, lo que explica el escaso uso de estas disposiciones.</a:t>
            </a:r>
            <a:endParaRPr lang="es-CL" dirty="0"/>
          </a:p>
          <a:p>
            <a:pPr rtl="0"/>
            <a:br>
              <a:rPr lang="es-CL" dirty="0"/>
            </a:br>
            <a:endParaRPr lang="es-CL" dirty="0"/>
          </a:p>
          <a:p>
            <a:pPr rtl="0"/>
            <a:r>
              <a:rPr lang="es-CL" dirty="0">
                <a:effectLst/>
              </a:rPr>
              <a:t>El desarrollo internacional avanza hacia modelos de GPI socialmente responsables. Estos garantizan acceso equitativo a tecnologías financiadas con fondos públicos en áreas clave como salud y alimentación. En este contexto, conceptos como “</a:t>
            </a:r>
            <a:r>
              <a:rPr lang="es-CL" dirty="0" err="1">
                <a:effectLst/>
              </a:rPr>
              <a:t>march</a:t>
            </a:r>
            <a:r>
              <a:rPr lang="es-CL" dirty="0">
                <a:effectLst/>
              </a:rPr>
              <a:t>-in </a:t>
            </a:r>
            <a:r>
              <a:rPr lang="es-CL" dirty="0" err="1">
                <a:effectLst/>
              </a:rPr>
              <a:t>rights</a:t>
            </a:r>
            <a:r>
              <a:rPr lang="es-CL" dirty="0">
                <a:effectLst/>
              </a:rPr>
              <a:t>” no han desincentivado la participación privada en universidades líderes. En cambio, fortalecen objetivos públicos y permiten la creación de sistemas de acceso a recursos genéticos y conocimiento tradicional, fundamentales para comunidades indígenas.</a:t>
            </a:r>
            <a:endParaRPr lang="es-CL" dirty="0"/>
          </a:p>
          <a:p>
            <a:pPr rtl="0"/>
            <a:br>
              <a:rPr lang="es-CL" dirty="0"/>
            </a:br>
            <a:endParaRPr lang="es-CL" dirty="0"/>
          </a:p>
          <a:p>
            <a:pPr rtl="0"/>
            <a:r>
              <a:rPr lang="es-CL" dirty="0">
                <a:effectLst/>
              </a:rPr>
              <a:t>La regulación internacional exige un consentimiento informado previo para comunidades indígenas, titulares legítimas de conocimientos ancestrales (TK). Esto evita abusos y fomenta innovaciones inclusivas, como en la “Grass </a:t>
            </a:r>
            <a:r>
              <a:rPr lang="es-CL" dirty="0" err="1">
                <a:effectLst/>
              </a:rPr>
              <a:t>Root</a:t>
            </a:r>
            <a:r>
              <a:rPr lang="es-CL" dirty="0">
                <a:effectLst/>
              </a:rPr>
              <a:t> </a:t>
            </a:r>
            <a:r>
              <a:rPr lang="es-CL" dirty="0" err="1">
                <a:effectLst/>
              </a:rPr>
              <a:t>Innovation</a:t>
            </a:r>
            <a:r>
              <a:rPr lang="es-CL" dirty="0">
                <a:effectLst/>
              </a:rPr>
              <a:t>” promovida en India. Ejemplos de controversias sobre biopiratería, como </a:t>
            </a:r>
            <a:r>
              <a:rPr lang="es-CL" dirty="0" err="1">
                <a:effectLst/>
              </a:rPr>
              <a:t>neem</a:t>
            </a:r>
            <a:r>
              <a:rPr lang="es-CL" dirty="0">
                <a:effectLst/>
              </a:rPr>
              <a:t>, ayahuasca o maqui, subrayan la necesidad de un marco ético para la PI.</a:t>
            </a:r>
            <a:endParaRPr lang="es-CL" dirty="0"/>
          </a:p>
          <a:p>
            <a:pPr rtl="0"/>
            <a:br>
              <a:rPr lang="es-CL" dirty="0"/>
            </a:br>
            <a:endParaRPr lang="es-CL" dirty="0"/>
          </a:p>
          <a:p>
            <a:pPr rtl="0"/>
            <a:r>
              <a:rPr lang="es-CL" dirty="0">
                <a:effectLst/>
              </a:rPr>
              <a:t>A pesar del potencial de la biodiversidad chilena, su aprovechamiento requiere mayor inversión en I+D+i. En Chile, menos del 10% de la investigación en salud aborda enfermedades de alta carga global, reflejando el “10/90 gap”. Mientras tanto, las licencias compulsorias son herramientas clave para garantizar acceso a tecnologías esenciales, asegurando que el sector público pueda responder a calamidades sin depender exclusivamente de intereses privados.</a:t>
            </a:r>
            <a:endParaRPr lang="es-CL" dirty="0"/>
          </a:p>
          <a:p>
            <a:pPr rtl="0"/>
            <a:br>
              <a:rPr lang="es-CL" dirty="0"/>
            </a:br>
            <a:endParaRPr lang="es-CL" dirty="0"/>
          </a:p>
          <a:p>
            <a:pPr rtl="0"/>
            <a:r>
              <a:rPr lang="es-CL" dirty="0">
                <a:effectLst/>
              </a:rPr>
              <a:t>Buenas prácticas internacionales desaconsejan licencias exclusivas, salvo en casos excepcionales, ya que estas pueden bloquear nuevas investigaciones, como ocurrió con el gen Xa21 en el International Rice </a:t>
            </a:r>
            <a:r>
              <a:rPr lang="es-CL" dirty="0" err="1">
                <a:effectLst/>
              </a:rPr>
              <a:t>Research</a:t>
            </a:r>
            <a:r>
              <a:rPr lang="es-CL" dirty="0">
                <a:effectLst/>
              </a:rPr>
              <a:t> </a:t>
            </a:r>
            <a:r>
              <a:rPr lang="es-CL" dirty="0" err="1">
                <a:effectLst/>
              </a:rPr>
              <a:t>Institute</a:t>
            </a:r>
            <a:r>
              <a:rPr lang="es-CL" dirty="0">
                <a:effectLst/>
              </a:rPr>
              <a:t>. En Chile, el cumplimiento con TRIPS permite proteger tecnologías locales y adaptar desarrollos científicos sin vulnerar PI extranjera. Casos como el patentamiento de microorganismos muestran cómo las flexibilidades del TRIPS pueden impulsar la biotecnología.</a:t>
            </a:r>
            <a:endParaRPr lang="es-CL" dirty="0"/>
          </a:p>
          <a:p>
            <a:pPr rtl="0"/>
            <a:br>
              <a:rPr lang="es-CL" dirty="0"/>
            </a:br>
            <a:endParaRPr lang="es-CL" dirty="0"/>
          </a:p>
          <a:p>
            <a:pPr rtl="0"/>
            <a:r>
              <a:rPr lang="es-CL" dirty="0">
                <a:effectLst/>
              </a:rPr>
              <a:t>Finalmente, la falta de financiamiento público y privado en ciencia y tecnología limita la transferencia tecnológica en Chile. A pesar de las demandas al Gobierno, el sector privado aún está ausente. Países como Finlandia y Nueva Zelanda demuestran que invertir sostenidamente en investigación y educación, respetando comunidades indígenas, genera desarrollo sostenible. Incrementar la inversión en I+D+i es esencial para que Chile alcance sus metas de largo plazo, equilibrando las necesidades sociales y económicas.</a:t>
            </a:r>
            <a:endParaRPr lang="es-CL" dirty="0"/>
          </a:p>
          <a:p>
            <a:pPr rtl="0"/>
            <a:br>
              <a:rPr lang="es-CL" dirty="0"/>
            </a:br>
            <a:endParaRPr lang="es-CL" dirty="0"/>
          </a:p>
          <a:p>
            <a:pPr rtl="0"/>
            <a:r>
              <a:rPr lang="es-CL" dirty="0">
                <a:effectLst/>
              </a:rPr>
              <a:t>Las universidades, como motores de innovación, tienen un papel clave en la construcción de un futuro más sostenible. Para lograrlo, deben alinear sus políticas de propiedad intelectual (PI) con los Objetivos de Desarrollo Sostenible (ODS) de la Agenda 2030.</a:t>
            </a:r>
            <a:endParaRPr lang="es-CL" dirty="0"/>
          </a:p>
          <a:p>
            <a:pPr rtl="0"/>
            <a:r>
              <a:rPr lang="es-CL" dirty="0">
                <a:effectLst/>
              </a:rPr>
              <a:t>¿Cómo hacerlo?</a:t>
            </a:r>
            <a:endParaRPr lang="es-CL" dirty="0"/>
          </a:p>
          <a:p>
            <a:pPr rtl="0"/>
            <a:r>
              <a:rPr lang="es-CL" dirty="0">
                <a:effectLst/>
              </a:rPr>
              <a:t>Integrar la Agenda 2030 en la estrategia de PI: Identificar los ODS relevantes para la investigación universitaria y desarrollar indicadores para medir el progreso.</a:t>
            </a:r>
            <a:endParaRPr lang="es-CL" dirty="0"/>
          </a:p>
          <a:p>
            <a:pPr rtl="0"/>
            <a:r>
              <a:rPr lang="es-CL" dirty="0">
                <a:effectLst/>
              </a:rPr>
              <a:t>Adoptar prácticas de licenciamiento responsables: Priorizar licencias abiertas, negociar condiciones justas y colaborar con socios comprometidos con el desarrollo sostenible.</a:t>
            </a:r>
            <a:endParaRPr lang="es-CL" dirty="0"/>
          </a:p>
          <a:p>
            <a:pPr rtl="0"/>
            <a:r>
              <a:rPr lang="es-CL" dirty="0">
                <a:effectLst/>
              </a:rPr>
              <a:t>Fomentar la innovación inclusiva: Apoyar startups, programas de transferencia de tecnología y colaboraciones con la industria para democratizar el acceso a la tecnología.</a:t>
            </a:r>
            <a:endParaRPr lang="es-CL" dirty="0"/>
          </a:p>
          <a:p>
            <a:pPr rtl="0"/>
            <a:r>
              <a:rPr lang="es-CL" dirty="0">
                <a:effectLst/>
              </a:rPr>
              <a:t>Gestionar la PI de forma transparente y responsable: Publicar información sobre patentes y licencias, y rendir cuentas sobre el uso de los ingresos generados.</a:t>
            </a:r>
            <a:endParaRPr lang="es-CL" dirty="0"/>
          </a:p>
          <a:p>
            <a:pPr rtl="0"/>
            <a:r>
              <a:rPr lang="es-CL" dirty="0">
                <a:effectLst/>
              </a:rPr>
              <a:t>Desafíos y oportunidades:</a:t>
            </a:r>
            <a:endParaRPr lang="es-CL" dirty="0"/>
          </a:p>
          <a:p>
            <a:pPr rtl="0"/>
            <a:r>
              <a:rPr lang="es-CL" dirty="0">
                <a:effectLst/>
              </a:rPr>
              <a:t>Nuevas tecnologías: La IA y la biotecnología presentan desafíos y oportunidades en la gestión de la PI.</a:t>
            </a:r>
            <a:endParaRPr lang="es-CL" dirty="0"/>
          </a:p>
          <a:p>
            <a:pPr rtl="0"/>
            <a:r>
              <a:rPr lang="es-CL" dirty="0">
                <a:effectLst/>
              </a:rPr>
              <a:t>Cambio climático: La PI puede ser una herramienta clave para combatir el cambio climático.</a:t>
            </a:r>
            <a:endParaRPr lang="es-CL" dirty="0"/>
          </a:p>
          <a:p>
            <a:pPr rtl="0"/>
            <a:r>
              <a:rPr lang="es-CL" dirty="0">
                <a:effectLst/>
              </a:rPr>
              <a:t>En resumen, las universidades deben pasar de una visión centrada en el beneficio económico a una visión más integral que considere el impacto social y ambiental de la innovación. Al alinear sus políticas de PI con la Agenda 2030, las universidades pueden contribuir a un futuro más sostenible y equitativo.</a:t>
            </a:r>
            <a:endParaRPr lang="es-CL" dirty="0"/>
          </a:p>
          <a:p>
            <a:pPr rtl="0"/>
            <a:r>
              <a:rPr lang="es-CL" dirty="0">
                <a:effectLst/>
              </a:rPr>
              <a:t>En pocas palabras, las universidades deben utilizar su PI para el bien común, promoviendo la innovación, la sostenibilidad y la equidad.</a:t>
            </a:r>
            <a:endParaRPr lang="es-CL" dirty="0"/>
          </a:p>
          <a:p>
            <a:pPr rtl="0"/>
            <a:endParaRPr lang="es-CL" dirty="0"/>
          </a:p>
        </p:txBody>
      </p:sp>
    </p:spTree>
    <p:extLst>
      <p:ext uri="{BB962C8B-B14F-4D97-AF65-F5344CB8AC3E}">
        <p14:creationId xmlns:p14="http://schemas.microsoft.com/office/powerpoint/2010/main" val="1769604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Claro, aquí tienes una lámina concisa que resume las ideas centrales de los artículos "Leviatán" y "Leviatán II" de Jorge Rojas, enfocándose en la Propiedad Intelectual (PI) y la Transferencia Tecnológica (TT) en Chile:</a:t>
            </a:r>
          </a:p>
          <a:p>
            <a:r>
              <a:rPr lang="es-CL" b="1" dirty="0"/>
              <a:t>Lámina: Reconfigurando el Leviatán: PI y TT para el Bienestar Social en Chile</a:t>
            </a:r>
          </a:p>
          <a:p>
            <a:r>
              <a:rPr lang="es-CL" b="1" dirty="0"/>
              <a:t>(Visión de Jorge Rojas)</a:t>
            </a:r>
            <a:endParaRPr lang="es-CL" dirty="0"/>
          </a:p>
          <a:p>
            <a:r>
              <a:rPr lang="es-CL" b="1" dirty="0"/>
              <a:t>Problema Central Identificado:</a:t>
            </a:r>
            <a:r>
              <a:rPr lang="es-CL" dirty="0"/>
              <a:t> El sistema chileno de Propiedad Intelectual (PI) y Transferencia Tecnológica (TT), influenciado por el modelo estadounidense de la Ley </a:t>
            </a:r>
            <a:r>
              <a:rPr lang="es-CL" dirty="0" err="1"/>
              <a:t>Bayh-Dole</a:t>
            </a:r>
            <a:r>
              <a:rPr lang="es-CL" dirty="0"/>
              <a:t>, ha priorizado la maximización del beneficio económico por sobre el </a:t>
            </a:r>
            <a:r>
              <a:rPr lang="es-CL" b="1" dirty="0"/>
              <a:t>interés público y el retorno social</a:t>
            </a:r>
            <a:r>
              <a:rPr lang="es-CL" dirty="0"/>
              <a:t> de la innovación financiada con fondos estatales. Esto genera:</a:t>
            </a:r>
          </a:p>
          <a:p>
            <a:pPr>
              <a:buFont typeface="Arial" panose="020B0604020202020204" pitchFamily="34" charset="0"/>
              <a:buChar char="•"/>
            </a:pPr>
            <a:r>
              <a:rPr lang="es-CL" b="1" dirty="0"/>
              <a:t>Acceso restringido</a:t>
            </a:r>
            <a:r>
              <a:rPr lang="es-CL" dirty="0"/>
              <a:t> a tecnologías fundamentales (ej. "herramientas de investigación") y una débil o inexistente "excepción de investigación" para usos académicos o experimentales.</a:t>
            </a:r>
          </a:p>
          <a:p>
            <a:pPr>
              <a:buFont typeface="Arial" panose="020B0604020202020204" pitchFamily="34" charset="0"/>
              <a:buChar char="•"/>
            </a:pPr>
            <a:r>
              <a:rPr lang="es-CL" b="1" dirty="0"/>
              <a:t>Métricas de éxito incompletas</a:t>
            </a:r>
            <a:r>
              <a:rPr lang="es-CL" dirty="0"/>
              <a:t>, enfocadas en patentes y licencias, sin valorar el impacto social, ambiental y cultural.</a:t>
            </a:r>
          </a:p>
          <a:p>
            <a:pPr>
              <a:buFont typeface="Arial" panose="020B0604020202020204" pitchFamily="34" charset="0"/>
              <a:buChar char="•"/>
            </a:pPr>
            <a:r>
              <a:rPr lang="es-CL" b="1" dirty="0"/>
              <a:t>Riesgo de fragmentación de la PI</a:t>
            </a:r>
            <a:r>
              <a:rPr lang="es-CL" dirty="0"/>
              <a:t> ("</a:t>
            </a:r>
            <a:r>
              <a:rPr lang="es-CL" dirty="0" err="1"/>
              <a:t>anticommons</a:t>
            </a:r>
            <a:r>
              <a:rPr lang="es-CL" dirty="0"/>
              <a:t>") que dificulta la colaboración.</a:t>
            </a:r>
          </a:p>
          <a:p>
            <a:pPr>
              <a:buFont typeface="Arial" panose="020B0604020202020204" pitchFamily="34" charset="0"/>
              <a:buChar char="•"/>
            </a:pPr>
            <a:r>
              <a:rPr lang="es-CL" b="1" dirty="0"/>
              <a:t>Baja inversión en I+D+i</a:t>
            </a:r>
            <a:r>
              <a:rPr lang="es-CL" dirty="0"/>
              <a:t> comparada internacionalmente, limitando la generación de innovaciones transferibles.</a:t>
            </a:r>
          </a:p>
          <a:p>
            <a:pPr>
              <a:buFont typeface="Arial" panose="020B0604020202020204" pitchFamily="34" charset="0"/>
              <a:buChar char="•"/>
            </a:pPr>
            <a:r>
              <a:rPr lang="es-CL" b="1" dirty="0"/>
              <a:t>Adopción acrítica de normativas extranjeras</a:t>
            </a:r>
            <a:r>
              <a:rPr lang="es-CL" dirty="0"/>
              <a:t> (cláusulas "TRIPS plus") que no se ajustan a la realidad y capacidades de Chile.</a:t>
            </a:r>
          </a:p>
          <a:p>
            <a:r>
              <a:rPr lang="es-CL" b="1" dirty="0"/>
              <a:t>Propuestas Clave para una Gestión Estratégica y Socialmente Responsable:</a:t>
            </a:r>
            <a:r>
              <a:rPr lang="es-CL" dirty="0"/>
              <a:t> Jorge Rojas defiende que el Estado (el "Leviatán") debe funcionar como un </a:t>
            </a:r>
            <a:r>
              <a:rPr lang="es-CL" b="1" dirty="0"/>
              <a:t>"</a:t>
            </a:r>
            <a:r>
              <a:rPr lang="es-CL" b="1" dirty="0" err="1"/>
              <a:t>instrumentum</a:t>
            </a:r>
            <a:r>
              <a:rPr lang="es-CL" b="1" dirty="0"/>
              <a:t> </a:t>
            </a:r>
            <a:r>
              <a:rPr lang="es-CL" b="1" dirty="0" err="1"/>
              <a:t>regni</a:t>
            </a:r>
            <a:r>
              <a:rPr lang="es-CL" b="1" dirty="0"/>
              <a:t>"</a:t>
            </a:r>
            <a:r>
              <a:rPr lang="es-CL" dirty="0"/>
              <a:t> (herramienta del reino) al servicio de la ciudadanía, utilizando la PI y TT para el bienestar colectivo. Para ello, propone:</a:t>
            </a:r>
          </a:p>
          <a:p>
            <a:pPr>
              <a:buFont typeface="+mj-lt"/>
              <a:buAutoNum type="arabicPeriod"/>
            </a:pPr>
            <a:r>
              <a:rPr lang="es-CL" b="1" dirty="0"/>
              <a:t>Mandato de Licenciamiento Socialmente Responsable (LSR):</a:t>
            </a:r>
            <a:r>
              <a:rPr lang="es-CL" dirty="0"/>
              <a:t> La legislación debe exigir que las tecnologías desarrolladas con fondos públicos, especialmente en áreas críticas como salud y alimentación, garanticen el </a:t>
            </a:r>
            <a:r>
              <a:rPr lang="es-CL" b="1" dirty="0"/>
              <a:t>acceso universal y el interés público</a:t>
            </a:r>
            <a:r>
              <a:rPr lang="es-CL" dirty="0"/>
              <a:t>, incluyendo cláusulas para licencias no exclusivas y la posibilidad de intervención estatal en emergencias.</a:t>
            </a:r>
          </a:p>
          <a:p>
            <a:pPr>
              <a:buFont typeface="+mj-lt"/>
              <a:buAutoNum type="arabicPeriod"/>
            </a:pPr>
            <a:r>
              <a:rPr lang="es-CL" b="1" dirty="0"/>
              <a:t>Métricas de Retorno Ampliado:</a:t>
            </a:r>
            <a:r>
              <a:rPr lang="es-CL" dirty="0"/>
              <a:t> Implementar la </a:t>
            </a:r>
            <a:r>
              <a:rPr lang="es-CL" b="1" dirty="0"/>
              <a:t>evaluación obligatoria del impacto social, ambiental y cultural</a:t>
            </a:r>
            <a:r>
              <a:rPr lang="es-CL" dirty="0"/>
              <a:t> de las innovaciones (ej. reducción de listas de espera en salud, mejora de procesos productivos locales, valor nutricional) para orientar la investigación hacia problemas nacionales y los Objetivos de Desarrollo Sostenible (ODS).</a:t>
            </a:r>
          </a:p>
          <a:p>
            <a:pPr>
              <a:buFont typeface="+mj-lt"/>
              <a:buAutoNum type="arabicPeriod"/>
            </a:pPr>
            <a:r>
              <a:rPr lang="es-CL" b="1" dirty="0"/>
              <a:t>Inversión Pública Estratégica:</a:t>
            </a:r>
            <a:r>
              <a:rPr lang="es-CL" dirty="0"/>
              <a:t> El Estado, como financiador del riesgo inicial en I+D, debe </a:t>
            </a:r>
            <a:r>
              <a:rPr lang="es-CL" b="1" dirty="0"/>
              <a:t>participar activamente en las fases tempranas de Empresas de Base Científico-Tecnológica (</a:t>
            </a:r>
            <a:r>
              <a:rPr lang="es-CL" b="1" dirty="0" err="1"/>
              <a:t>EBCTs</a:t>
            </a:r>
            <a:r>
              <a:rPr lang="es-CL" b="1" dirty="0"/>
              <a:t>)</a:t>
            </a:r>
            <a:r>
              <a:rPr lang="es-CL" dirty="0"/>
              <a:t> para asegurar que el valor generado por la inversión pública retorne proporcionalmente a la sociedad.</a:t>
            </a:r>
          </a:p>
          <a:p>
            <a:pPr>
              <a:buFont typeface="+mj-lt"/>
              <a:buAutoNum type="arabicPeriod"/>
            </a:pPr>
            <a:r>
              <a:rPr lang="es-CL" b="1" dirty="0"/>
              <a:t>Legislación de PI Adaptada a Chile:</a:t>
            </a:r>
            <a:r>
              <a:rPr lang="es-CL" dirty="0"/>
              <a:t> Diseñar un sistema legal que aproveche las flexibilidades del tratado ADPIC, en lugar de importar modelos acríticamente. Esto implica: </a:t>
            </a:r>
          </a:p>
          <a:p>
            <a:pPr marL="742950" lvl="1" indent="-285750">
              <a:buFont typeface="+mj-lt"/>
              <a:buAutoNum type="arabicPeriod"/>
            </a:pPr>
            <a:r>
              <a:rPr lang="es-CL" dirty="0"/>
              <a:t>Incluir una </a:t>
            </a:r>
            <a:r>
              <a:rPr lang="es-CL" b="1" dirty="0"/>
              <a:t>"excepción de investigación" expresa</a:t>
            </a:r>
            <a:r>
              <a:rPr lang="es-CL" dirty="0"/>
              <a:t> que permita a universidades usar tecnologías patentadas con fines experimentales.</a:t>
            </a:r>
          </a:p>
          <a:p>
            <a:pPr marL="742950" lvl="1" indent="-285750">
              <a:buFont typeface="+mj-lt"/>
              <a:buAutoNum type="arabicPeriod"/>
            </a:pPr>
            <a:r>
              <a:rPr lang="es-CL" dirty="0"/>
              <a:t>Exigir la </a:t>
            </a:r>
            <a:r>
              <a:rPr lang="es-CL" b="1" dirty="0"/>
              <a:t>divulgación del origen de recursos genéticos y conocimientos tradicionales</a:t>
            </a:r>
            <a:r>
              <a:rPr lang="es-CL" dirty="0"/>
              <a:t> en las solicitudes de patente, garantizando un reparto equitativo de beneficios con las comunidades originarias.</a:t>
            </a:r>
          </a:p>
          <a:p>
            <a:pPr marL="742950" lvl="1" indent="-285750">
              <a:buFont typeface="+mj-lt"/>
              <a:buAutoNum type="arabicPeriod"/>
            </a:pPr>
            <a:r>
              <a:rPr lang="es-CL" dirty="0"/>
              <a:t>Modernizar y agilizar los procedimientos de patentamiento, modelos de utilidad y diseños industriales, con nuevas exclusiones de patentabilidad como el software.</a:t>
            </a:r>
          </a:p>
          <a:p>
            <a:pPr>
              <a:buFont typeface="+mj-lt"/>
              <a:buAutoNum type="arabicPeriod"/>
            </a:pPr>
            <a:r>
              <a:rPr lang="es-CL" b="1" dirty="0"/>
              <a:t>Aumento Significativo de la Inversión en I+D+i:</a:t>
            </a:r>
            <a:r>
              <a:rPr lang="es-CL" dirty="0"/>
              <a:t> Tanto el sector público como el privado deben incrementar sustancialmente los recursos destinados a la ciencia, tecnología e innovación, lo cual es fundamental para generar resultados transferibles y fomentar la "Grass </a:t>
            </a:r>
            <a:r>
              <a:rPr lang="es-CL" dirty="0" err="1"/>
              <a:t>Root</a:t>
            </a:r>
            <a:r>
              <a:rPr lang="es-CL" dirty="0"/>
              <a:t> </a:t>
            </a:r>
            <a:r>
              <a:rPr lang="es-CL" dirty="0" err="1"/>
              <a:t>Innovation</a:t>
            </a:r>
            <a:r>
              <a:rPr lang="es-CL" dirty="0"/>
              <a:t>".</a:t>
            </a:r>
          </a:p>
          <a:p>
            <a:r>
              <a:rPr lang="es-CL" b="1" dirty="0"/>
              <a:t>En síntesis:</a:t>
            </a:r>
            <a:r>
              <a:rPr lang="es-CL" dirty="0"/>
              <a:t> Se aboga por un sistema de PI e Innovación en Chile que sea </a:t>
            </a:r>
            <a:r>
              <a:rPr lang="es-CL" b="1" dirty="0"/>
              <a:t>equitativo, socialmente responsable y que honre la inversión pública</a:t>
            </a:r>
            <a:r>
              <a:rPr lang="es-CL" dirty="0"/>
              <a:t>, alineando los objetivos económicos con el beneficio colectivo a largo plazo.</a:t>
            </a:r>
          </a:p>
          <a:p>
            <a:endParaRPr lang="es-CL" dirty="0"/>
          </a:p>
        </p:txBody>
      </p:sp>
      <p:sp>
        <p:nvSpPr>
          <p:cNvPr id="4" name="Marcador de número de diapositiva 3"/>
          <p:cNvSpPr>
            <a:spLocks noGrp="1"/>
          </p:cNvSpPr>
          <p:nvPr>
            <p:ph type="sldNum" sz="quarter" idx="5"/>
          </p:nvPr>
        </p:nvSpPr>
        <p:spPr/>
        <p:txBody>
          <a:bodyPr/>
          <a:lstStyle/>
          <a:p>
            <a:fld id="{FE3517C0-BAAF-6440-A3FE-C28ECB8771CC}" type="slidenum">
              <a:rPr lang="es-CL" smtClean="0"/>
              <a:t>35</a:t>
            </a:fld>
            <a:endParaRPr lang="es-CL"/>
          </a:p>
        </p:txBody>
      </p:sp>
    </p:spTree>
    <p:extLst>
      <p:ext uri="{BB962C8B-B14F-4D97-AF65-F5344CB8AC3E}">
        <p14:creationId xmlns:p14="http://schemas.microsoft.com/office/powerpoint/2010/main" val="3848625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Claro, aquí tienes una lámina concisa que resume las ideas centrales de los artículos "Leviatán" y "Leviatán II" de Jorge Rojas, enfocándose en la Propiedad Intelectual (PI) y la Transferencia Tecnológica (TT) en Chile:</a:t>
            </a:r>
          </a:p>
          <a:p>
            <a:r>
              <a:rPr lang="es-CL" b="1" dirty="0"/>
              <a:t>Lámina: Reconfigurando el Leviatán: PI y TT para el Bienestar Social en Chile</a:t>
            </a:r>
          </a:p>
          <a:p>
            <a:r>
              <a:rPr lang="es-CL" b="1" dirty="0"/>
              <a:t>(Visión de Jorge Rojas)</a:t>
            </a:r>
            <a:endParaRPr lang="es-CL" dirty="0"/>
          </a:p>
          <a:p>
            <a:r>
              <a:rPr lang="es-CL" b="1" dirty="0"/>
              <a:t>Problema Central Identificado:</a:t>
            </a:r>
            <a:r>
              <a:rPr lang="es-CL" dirty="0"/>
              <a:t> El sistema chileno de Propiedad Intelectual (PI) y Transferencia Tecnológica (TT), influenciado por el modelo estadounidense de la Ley </a:t>
            </a:r>
            <a:r>
              <a:rPr lang="es-CL" dirty="0" err="1"/>
              <a:t>Bayh-Dole</a:t>
            </a:r>
            <a:r>
              <a:rPr lang="es-CL" dirty="0"/>
              <a:t>, ha priorizado la maximización del beneficio económico por sobre el </a:t>
            </a:r>
            <a:r>
              <a:rPr lang="es-CL" b="1" dirty="0"/>
              <a:t>interés público y el retorno social</a:t>
            </a:r>
            <a:r>
              <a:rPr lang="es-CL" dirty="0"/>
              <a:t> de la innovación financiada con fondos estatales. Esto genera:</a:t>
            </a:r>
          </a:p>
          <a:p>
            <a:pPr>
              <a:buFont typeface="Arial" panose="020B0604020202020204" pitchFamily="34" charset="0"/>
              <a:buChar char="•"/>
            </a:pPr>
            <a:r>
              <a:rPr lang="es-CL" b="1" dirty="0"/>
              <a:t>Acceso restringido</a:t>
            </a:r>
            <a:r>
              <a:rPr lang="es-CL" dirty="0"/>
              <a:t> a tecnologías fundamentales (ej. "herramientas de investigación") y una débil o inexistente "excepción de investigación" para usos académicos o experimentales.</a:t>
            </a:r>
          </a:p>
          <a:p>
            <a:pPr>
              <a:buFont typeface="Arial" panose="020B0604020202020204" pitchFamily="34" charset="0"/>
              <a:buChar char="•"/>
            </a:pPr>
            <a:r>
              <a:rPr lang="es-CL" b="1" dirty="0"/>
              <a:t>Métricas de éxito incompletas</a:t>
            </a:r>
            <a:r>
              <a:rPr lang="es-CL" dirty="0"/>
              <a:t>, enfocadas en patentes y licencias, sin valorar el impacto social, ambiental y cultural.</a:t>
            </a:r>
          </a:p>
          <a:p>
            <a:pPr>
              <a:buFont typeface="Arial" panose="020B0604020202020204" pitchFamily="34" charset="0"/>
              <a:buChar char="•"/>
            </a:pPr>
            <a:r>
              <a:rPr lang="es-CL" b="1" dirty="0"/>
              <a:t>Riesgo de fragmentación de la PI</a:t>
            </a:r>
            <a:r>
              <a:rPr lang="es-CL" dirty="0"/>
              <a:t> ("</a:t>
            </a:r>
            <a:r>
              <a:rPr lang="es-CL" dirty="0" err="1"/>
              <a:t>anticommons</a:t>
            </a:r>
            <a:r>
              <a:rPr lang="es-CL" dirty="0"/>
              <a:t>") que dificulta la colaboración.</a:t>
            </a:r>
          </a:p>
          <a:p>
            <a:pPr>
              <a:buFont typeface="Arial" panose="020B0604020202020204" pitchFamily="34" charset="0"/>
              <a:buChar char="•"/>
            </a:pPr>
            <a:r>
              <a:rPr lang="es-CL" b="1" dirty="0"/>
              <a:t>Baja inversión en I+D+i</a:t>
            </a:r>
            <a:r>
              <a:rPr lang="es-CL" dirty="0"/>
              <a:t> comparada internacionalmente, limitando la generación de innovaciones transferibles.</a:t>
            </a:r>
          </a:p>
          <a:p>
            <a:pPr>
              <a:buFont typeface="Arial" panose="020B0604020202020204" pitchFamily="34" charset="0"/>
              <a:buChar char="•"/>
            </a:pPr>
            <a:r>
              <a:rPr lang="es-CL" b="1" dirty="0"/>
              <a:t>Adopción acrítica de normativas extranjeras</a:t>
            </a:r>
            <a:r>
              <a:rPr lang="es-CL" dirty="0"/>
              <a:t> (cláusulas "TRIPS plus") que no se ajustan a la realidad y capacidades de Chile.</a:t>
            </a:r>
          </a:p>
          <a:p>
            <a:r>
              <a:rPr lang="es-CL" b="1" dirty="0"/>
              <a:t>Propuestas Clave para una Gestión Estratégica y Socialmente Responsable:</a:t>
            </a:r>
            <a:r>
              <a:rPr lang="es-CL" dirty="0"/>
              <a:t> Jorge Rojas defiende que el Estado (el "Leviatán") debe funcionar como un </a:t>
            </a:r>
            <a:r>
              <a:rPr lang="es-CL" b="1" dirty="0"/>
              <a:t>"</a:t>
            </a:r>
            <a:r>
              <a:rPr lang="es-CL" b="1" dirty="0" err="1"/>
              <a:t>instrumentum</a:t>
            </a:r>
            <a:r>
              <a:rPr lang="es-CL" b="1" dirty="0"/>
              <a:t> </a:t>
            </a:r>
            <a:r>
              <a:rPr lang="es-CL" b="1" dirty="0" err="1"/>
              <a:t>regni</a:t>
            </a:r>
            <a:r>
              <a:rPr lang="es-CL" b="1" dirty="0"/>
              <a:t>"</a:t>
            </a:r>
            <a:r>
              <a:rPr lang="es-CL" dirty="0"/>
              <a:t> (herramienta del reino) al servicio de la ciudadanía, utilizando la PI y TT para el bienestar colectivo. Para ello, propone:</a:t>
            </a:r>
          </a:p>
          <a:p>
            <a:pPr>
              <a:buFont typeface="+mj-lt"/>
              <a:buAutoNum type="arabicPeriod"/>
            </a:pPr>
            <a:r>
              <a:rPr lang="es-CL" b="1" dirty="0"/>
              <a:t>Mandato de Licenciamiento Socialmente Responsable (LSR):</a:t>
            </a:r>
            <a:r>
              <a:rPr lang="es-CL" dirty="0"/>
              <a:t> La legislación debe exigir que las tecnologías desarrolladas con fondos públicos, especialmente en áreas críticas como salud y alimentación, garanticen el </a:t>
            </a:r>
            <a:r>
              <a:rPr lang="es-CL" b="1" dirty="0"/>
              <a:t>acceso universal y el interés público</a:t>
            </a:r>
            <a:r>
              <a:rPr lang="es-CL" dirty="0"/>
              <a:t>, incluyendo cláusulas para licencias no exclusivas y la posibilidad de intervención estatal en emergencias.</a:t>
            </a:r>
          </a:p>
          <a:p>
            <a:pPr>
              <a:buFont typeface="+mj-lt"/>
              <a:buAutoNum type="arabicPeriod"/>
            </a:pPr>
            <a:r>
              <a:rPr lang="es-CL" b="1" dirty="0"/>
              <a:t>Métricas de Retorno Ampliado:</a:t>
            </a:r>
            <a:r>
              <a:rPr lang="es-CL" dirty="0"/>
              <a:t> Implementar la </a:t>
            </a:r>
            <a:r>
              <a:rPr lang="es-CL" b="1" dirty="0"/>
              <a:t>evaluación obligatoria del impacto social, ambiental y cultural</a:t>
            </a:r>
            <a:r>
              <a:rPr lang="es-CL" dirty="0"/>
              <a:t> de las innovaciones (ej. reducción de listas de espera en salud, mejora de procesos productivos locales, valor nutricional) para orientar la investigación hacia problemas nacionales y los Objetivos de Desarrollo Sostenible (ODS).</a:t>
            </a:r>
          </a:p>
          <a:p>
            <a:pPr>
              <a:buFont typeface="+mj-lt"/>
              <a:buAutoNum type="arabicPeriod"/>
            </a:pPr>
            <a:r>
              <a:rPr lang="es-CL" b="1" dirty="0"/>
              <a:t>Inversión Pública Estratégica:</a:t>
            </a:r>
            <a:r>
              <a:rPr lang="es-CL" dirty="0"/>
              <a:t> El Estado, como financiador del riesgo inicial en I+D, debe </a:t>
            </a:r>
            <a:r>
              <a:rPr lang="es-CL" b="1" dirty="0"/>
              <a:t>participar activamente en las fases tempranas de Empresas de Base Científico-Tecnológica (</a:t>
            </a:r>
            <a:r>
              <a:rPr lang="es-CL" b="1" dirty="0" err="1"/>
              <a:t>EBCTs</a:t>
            </a:r>
            <a:r>
              <a:rPr lang="es-CL" b="1" dirty="0"/>
              <a:t>)</a:t>
            </a:r>
            <a:r>
              <a:rPr lang="es-CL" dirty="0"/>
              <a:t> para asegurar que el valor generado por la inversión pública retorne proporcionalmente a la sociedad.</a:t>
            </a:r>
          </a:p>
          <a:p>
            <a:pPr>
              <a:buFont typeface="+mj-lt"/>
              <a:buAutoNum type="arabicPeriod"/>
            </a:pPr>
            <a:r>
              <a:rPr lang="es-CL" b="1" dirty="0"/>
              <a:t>Legislación de PI Adaptada a Chile:</a:t>
            </a:r>
            <a:r>
              <a:rPr lang="es-CL" dirty="0"/>
              <a:t> Diseñar un sistema legal que aproveche las flexibilidades del tratado ADPIC, en lugar de importar modelos acríticamente. Esto implica: </a:t>
            </a:r>
          </a:p>
          <a:p>
            <a:pPr marL="742950" lvl="1" indent="-285750">
              <a:buFont typeface="+mj-lt"/>
              <a:buAutoNum type="arabicPeriod"/>
            </a:pPr>
            <a:r>
              <a:rPr lang="es-CL" dirty="0"/>
              <a:t>Incluir una </a:t>
            </a:r>
            <a:r>
              <a:rPr lang="es-CL" b="1" dirty="0"/>
              <a:t>"excepción de investigación" expresa</a:t>
            </a:r>
            <a:r>
              <a:rPr lang="es-CL" dirty="0"/>
              <a:t> que permita a universidades usar tecnologías patentadas con fines experimentales.</a:t>
            </a:r>
          </a:p>
          <a:p>
            <a:pPr marL="742950" lvl="1" indent="-285750">
              <a:buFont typeface="+mj-lt"/>
              <a:buAutoNum type="arabicPeriod"/>
            </a:pPr>
            <a:r>
              <a:rPr lang="es-CL" dirty="0"/>
              <a:t>Exigir la </a:t>
            </a:r>
            <a:r>
              <a:rPr lang="es-CL" b="1" dirty="0"/>
              <a:t>divulgación del origen de recursos genéticos y conocimientos tradicionales</a:t>
            </a:r>
            <a:r>
              <a:rPr lang="es-CL" dirty="0"/>
              <a:t> en las solicitudes de patente, garantizando un reparto equitativo de beneficios con las comunidades originarias.</a:t>
            </a:r>
          </a:p>
          <a:p>
            <a:pPr marL="742950" lvl="1" indent="-285750">
              <a:buFont typeface="+mj-lt"/>
              <a:buAutoNum type="arabicPeriod"/>
            </a:pPr>
            <a:r>
              <a:rPr lang="es-CL" dirty="0"/>
              <a:t>Modernizar y agilizar los procedimientos de patentamiento, modelos de utilidad y diseños industriales, con nuevas exclusiones de patentabilidad como el software.</a:t>
            </a:r>
          </a:p>
          <a:p>
            <a:pPr>
              <a:buFont typeface="+mj-lt"/>
              <a:buAutoNum type="arabicPeriod"/>
            </a:pPr>
            <a:r>
              <a:rPr lang="es-CL" b="1" dirty="0"/>
              <a:t>Aumento Significativo de la Inversión en I+D+i:</a:t>
            </a:r>
            <a:r>
              <a:rPr lang="es-CL" dirty="0"/>
              <a:t> Tanto el sector público como el privado deben incrementar sustancialmente los recursos destinados a la ciencia, tecnología e innovación, lo cual es fundamental para generar resultados transferibles y fomentar la "Grass </a:t>
            </a:r>
            <a:r>
              <a:rPr lang="es-CL" dirty="0" err="1"/>
              <a:t>Root</a:t>
            </a:r>
            <a:r>
              <a:rPr lang="es-CL" dirty="0"/>
              <a:t> </a:t>
            </a:r>
            <a:r>
              <a:rPr lang="es-CL" dirty="0" err="1"/>
              <a:t>Innovation</a:t>
            </a:r>
            <a:r>
              <a:rPr lang="es-CL" dirty="0"/>
              <a:t>".</a:t>
            </a:r>
          </a:p>
          <a:p>
            <a:r>
              <a:rPr lang="es-CL" b="1" dirty="0"/>
              <a:t>En síntesis:</a:t>
            </a:r>
            <a:r>
              <a:rPr lang="es-CL" dirty="0"/>
              <a:t> Se aboga por un sistema de PI e Innovación en Chile que sea </a:t>
            </a:r>
            <a:r>
              <a:rPr lang="es-CL" b="1" dirty="0"/>
              <a:t>equitativo, socialmente responsable y que honre la inversión pública</a:t>
            </a:r>
            <a:r>
              <a:rPr lang="es-CL" dirty="0"/>
              <a:t>, alineando los objetivos económicos con el beneficio colectivo a largo plazo.</a:t>
            </a:r>
          </a:p>
          <a:p>
            <a:endParaRPr lang="es-CL" dirty="0"/>
          </a:p>
        </p:txBody>
      </p:sp>
      <p:sp>
        <p:nvSpPr>
          <p:cNvPr id="4" name="Marcador de número de diapositiva 3"/>
          <p:cNvSpPr>
            <a:spLocks noGrp="1"/>
          </p:cNvSpPr>
          <p:nvPr>
            <p:ph type="sldNum" sz="quarter" idx="5"/>
          </p:nvPr>
        </p:nvSpPr>
        <p:spPr/>
        <p:txBody>
          <a:bodyPr/>
          <a:lstStyle/>
          <a:p>
            <a:fld id="{FE3517C0-BAAF-6440-A3FE-C28ECB8771CC}" type="slidenum">
              <a:rPr lang="es-CL" smtClean="0"/>
              <a:t>36</a:t>
            </a:fld>
            <a:endParaRPr lang="es-CL"/>
          </a:p>
        </p:txBody>
      </p:sp>
    </p:spTree>
    <p:extLst>
      <p:ext uri="{BB962C8B-B14F-4D97-AF65-F5344CB8AC3E}">
        <p14:creationId xmlns:p14="http://schemas.microsoft.com/office/powerpoint/2010/main" val="4221970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FE3517C0-BAAF-6440-A3FE-C28ECB8771CC}" type="slidenum">
              <a:rPr lang="es-CL" smtClean="0"/>
              <a:t>22</a:t>
            </a:fld>
            <a:endParaRPr lang="es-CL"/>
          </a:p>
        </p:txBody>
      </p:sp>
    </p:spTree>
    <p:extLst>
      <p:ext uri="{BB962C8B-B14F-4D97-AF65-F5344CB8AC3E}">
        <p14:creationId xmlns:p14="http://schemas.microsoft.com/office/powerpoint/2010/main" val="119302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Claro, aquí tienes una lámina concisa que resume las ideas centrales de los artículos "Leviatán" y "Leviatán II" de Jorge Rojas, enfocándose en la Propiedad Intelectual (PI) y la Transferencia Tecnológica (TT) en Chile:</a:t>
            </a:r>
          </a:p>
          <a:p>
            <a:r>
              <a:rPr lang="es-CL" b="1" dirty="0"/>
              <a:t>Lámina: Reconfigurando el Leviatán: PI y TT para el Bienestar Social en Chile</a:t>
            </a:r>
          </a:p>
          <a:p>
            <a:r>
              <a:rPr lang="es-CL" b="1" dirty="0"/>
              <a:t>(Visión de Jorge Rojas)</a:t>
            </a:r>
            <a:endParaRPr lang="es-CL" dirty="0"/>
          </a:p>
          <a:p>
            <a:r>
              <a:rPr lang="es-CL" b="1" dirty="0"/>
              <a:t>Problema Central Identificado:</a:t>
            </a:r>
            <a:r>
              <a:rPr lang="es-CL" dirty="0"/>
              <a:t> El sistema chileno de Propiedad Intelectual (PI) y Transferencia Tecnológica (TT), influenciado por el modelo estadounidense de la Ley </a:t>
            </a:r>
            <a:r>
              <a:rPr lang="es-CL" dirty="0" err="1"/>
              <a:t>Bayh-Dole</a:t>
            </a:r>
            <a:r>
              <a:rPr lang="es-CL" dirty="0"/>
              <a:t>, ha priorizado la maximización del beneficio económico por sobre el </a:t>
            </a:r>
            <a:r>
              <a:rPr lang="es-CL" b="1" dirty="0"/>
              <a:t>interés público y el retorno social</a:t>
            </a:r>
            <a:r>
              <a:rPr lang="es-CL" dirty="0"/>
              <a:t> de la innovación financiada con fondos estatales. Esto genera:</a:t>
            </a:r>
          </a:p>
          <a:p>
            <a:pPr>
              <a:buFont typeface="Arial" panose="020B0604020202020204" pitchFamily="34" charset="0"/>
              <a:buChar char="•"/>
            </a:pPr>
            <a:r>
              <a:rPr lang="es-CL" b="1" dirty="0"/>
              <a:t>Acceso restringido</a:t>
            </a:r>
            <a:r>
              <a:rPr lang="es-CL" dirty="0"/>
              <a:t> a tecnologías fundamentales (ej. "herramientas de investigación") y una débil o inexistente "excepción de investigación" para usos académicos o experimentales.</a:t>
            </a:r>
          </a:p>
          <a:p>
            <a:pPr>
              <a:buFont typeface="Arial" panose="020B0604020202020204" pitchFamily="34" charset="0"/>
              <a:buChar char="•"/>
            </a:pPr>
            <a:r>
              <a:rPr lang="es-CL" b="1" dirty="0"/>
              <a:t>Métricas de éxito incompletas</a:t>
            </a:r>
            <a:r>
              <a:rPr lang="es-CL" dirty="0"/>
              <a:t>, enfocadas en patentes y licencias, sin valorar el impacto social, ambiental y cultural.</a:t>
            </a:r>
          </a:p>
          <a:p>
            <a:pPr>
              <a:buFont typeface="Arial" panose="020B0604020202020204" pitchFamily="34" charset="0"/>
              <a:buChar char="•"/>
            </a:pPr>
            <a:r>
              <a:rPr lang="es-CL" b="1" dirty="0"/>
              <a:t>Riesgo de fragmentación de la PI</a:t>
            </a:r>
            <a:r>
              <a:rPr lang="es-CL" dirty="0"/>
              <a:t> ("</a:t>
            </a:r>
            <a:r>
              <a:rPr lang="es-CL" dirty="0" err="1"/>
              <a:t>anticommons</a:t>
            </a:r>
            <a:r>
              <a:rPr lang="es-CL" dirty="0"/>
              <a:t>") que dificulta la colaboración.</a:t>
            </a:r>
          </a:p>
          <a:p>
            <a:pPr>
              <a:buFont typeface="Arial" panose="020B0604020202020204" pitchFamily="34" charset="0"/>
              <a:buChar char="•"/>
            </a:pPr>
            <a:r>
              <a:rPr lang="es-CL" b="1" dirty="0"/>
              <a:t>Baja inversión en I+D+i</a:t>
            </a:r>
            <a:r>
              <a:rPr lang="es-CL" dirty="0"/>
              <a:t> comparada internacionalmente, limitando la generación de innovaciones transferibles.</a:t>
            </a:r>
          </a:p>
          <a:p>
            <a:pPr>
              <a:buFont typeface="Arial" panose="020B0604020202020204" pitchFamily="34" charset="0"/>
              <a:buChar char="•"/>
            </a:pPr>
            <a:r>
              <a:rPr lang="es-CL" b="1" dirty="0"/>
              <a:t>Adopción acrítica de normativas extranjeras</a:t>
            </a:r>
            <a:r>
              <a:rPr lang="es-CL" dirty="0"/>
              <a:t> (cláusulas "TRIPS plus") que no se ajustan a la realidad y capacidades de Chile.</a:t>
            </a:r>
          </a:p>
          <a:p>
            <a:r>
              <a:rPr lang="es-CL" b="1" dirty="0"/>
              <a:t>Propuestas Clave para una Gestión Estratégica y Socialmente Responsable:</a:t>
            </a:r>
            <a:r>
              <a:rPr lang="es-CL" dirty="0"/>
              <a:t> Jorge Rojas defiende que el Estado (el "Leviatán") debe funcionar como un </a:t>
            </a:r>
            <a:r>
              <a:rPr lang="es-CL" b="1" dirty="0"/>
              <a:t>"</a:t>
            </a:r>
            <a:r>
              <a:rPr lang="es-CL" b="1" dirty="0" err="1"/>
              <a:t>instrumentum</a:t>
            </a:r>
            <a:r>
              <a:rPr lang="es-CL" b="1" dirty="0"/>
              <a:t> </a:t>
            </a:r>
            <a:r>
              <a:rPr lang="es-CL" b="1" dirty="0" err="1"/>
              <a:t>regni</a:t>
            </a:r>
            <a:r>
              <a:rPr lang="es-CL" b="1" dirty="0"/>
              <a:t>"</a:t>
            </a:r>
            <a:r>
              <a:rPr lang="es-CL" dirty="0"/>
              <a:t> (herramienta del reino) al servicio de la ciudadanía, utilizando la PI y TT para el bienestar colectivo. Para ello, propone:</a:t>
            </a:r>
          </a:p>
          <a:p>
            <a:pPr>
              <a:buFont typeface="+mj-lt"/>
              <a:buAutoNum type="arabicPeriod"/>
            </a:pPr>
            <a:r>
              <a:rPr lang="es-CL" b="1" dirty="0"/>
              <a:t>Mandato de Licenciamiento Socialmente Responsable (LSR):</a:t>
            </a:r>
            <a:r>
              <a:rPr lang="es-CL" dirty="0"/>
              <a:t> La legislación debe exigir que las tecnologías desarrolladas con fondos públicos, especialmente en áreas críticas como salud y alimentación, garanticen el </a:t>
            </a:r>
            <a:r>
              <a:rPr lang="es-CL" b="1" dirty="0"/>
              <a:t>acceso universal y el interés público</a:t>
            </a:r>
            <a:r>
              <a:rPr lang="es-CL" dirty="0"/>
              <a:t>, incluyendo cláusulas para licencias no exclusivas y la posibilidad de intervención estatal en emergencias.</a:t>
            </a:r>
          </a:p>
          <a:p>
            <a:pPr>
              <a:buFont typeface="+mj-lt"/>
              <a:buAutoNum type="arabicPeriod"/>
            </a:pPr>
            <a:r>
              <a:rPr lang="es-CL" b="1" dirty="0"/>
              <a:t>Métricas de Retorno Ampliado:</a:t>
            </a:r>
            <a:r>
              <a:rPr lang="es-CL" dirty="0"/>
              <a:t> Implementar la </a:t>
            </a:r>
            <a:r>
              <a:rPr lang="es-CL" b="1" dirty="0"/>
              <a:t>evaluación obligatoria del impacto social, ambiental y cultural</a:t>
            </a:r>
            <a:r>
              <a:rPr lang="es-CL" dirty="0"/>
              <a:t> de las innovaciones (ej. reducción de listas de espera en salud, mejora de procesos productivos locales, valor nutricional) para orientar la investigación hacia problemas nacionales y los Objetivos de Desarrollo Sostenible (ODS).</a:t>
            </a:r>
          </a:p>
          <a:p>
            <a:pPr>
              <a:buFont typeface="+mj-lt"/>
              <a:buAutoNum type="arabicPeriod"/>
            </a:pPr>
            <a:r>
              <a:rPr lang="es-CL" b="1" dirty="0"/>
              <a:t>Inversión Pública Estratégica:</a:t>
            </a:r>
            <a:r>
              <a:rPr lang="es-CL" dirty="0"/>
              <a:t> El Estado, como financiador del riesgo inicial en I+D, debe </a:t>
            </a:r>
            <a:r>
              <a:rPr lang="es-CL" b="1" dirty="0"/>
              <a:t>participar activamente en las fases tempranas de Empresas de Base Científico-Tecnológica (</a:t>
            </a:r>
            <a:r>
              <a:rPr lang="es-CL" b="1" dirty="0" err="1"/>
              <a:t>EBCTs</a:t>
            </a:r>
            <a:r>
              <a:rPr lang="es-CL" b="1" dirty="0"/>
              <a:t>)</a:t>
            </a:r>
            <a:r>
              <a:rPr lang="es-CL" dirty="0"/>
              <a:t> para asegurar que el valor generado por la inversión pública retorne proporcionalmente a la sociedad.</a:t>
            </a:r>
          </a:p>
          <a:p>
            <a:pPr>
              <a:buFont typeface="+mj-lt"/>
              <a:buAutoNum type="arabicPeriod"/>
            </a:pPr>
            <a:r>
              <a:rPr lang="es-CL" b="1" dirty="0"/>
              <a:t>Legislación de PI Adaptada a Chile:</a:t>
            </a:r>
            <a:r>
              <a:rPr lang="es-CL" dirty="0"/>
              <a:t> Diseñar un sistema legal que aproveche las flexibilidades del tratado ADPIC, en lugar de importar modelos acríticamente. Esto implica: </a:t>
            </a:r>
          </a:p>
          <a:p>
            <a:pPr marL="742950" lvl="1" indent="-285750">
              <a:buFont typeface="+mj-lt"/>
              <a:buAutoNum type="arabicPeriod"/>
            </a:pPr>
            <a:r>
              <a:rPr lang="es-CL" dirty="0"/>
              <a:t>Incluir una </a:t>
            </a:r>
            <a:r>
              <a:rPr lang="es-CL" b="1" dirty="0"/>
              <a:t>"excepción de investigación" expresa</a:t>
            </a:r>
            <a:r>
              <a:rPr lang="es-CL" dirty="0"/>
              <a:t> que permita a universidades usar tecnologías patentadas con fines experimentales.</a:t>
            </a:r>
          </a:p>
          <a:p>
            <a:pPr marL="742950" lvl="1" indent="-285750">
              <a:buFont typeface="+mj-lt"/>
              <a:buAutoNum type="arabicPeriod"/>
            </a:pPr>
            <a:r>
              <a:rPr lang="es-CL" dirty="0"/>
              <a:t>Exigir la </a:t>
            </a:r>
            <a:r>
              <a:rPr lang="es-CL" b="1" dirty="0"/>
              <a:t>divulgación del origen de recursos genéticos y conocimientos tradicionales</a:t>
            </a:r>
            <a:r>
              <a:rPr lang="es-CL" dirty="0"/>
              <a:t> en las solicitudes de patente, garantizando un reparto equitativo de beneficios con las comunidades originarias.</a:t>
            </a:r>
          </a:p>
          <a:p>
            <a:pPr marL="742950" lvl="1" indent="-285750">
              <a:buFont typeface="+mj-lt"/>
              <a:buAutoNum type="arabicPeriod"/>
            </a:pPr>
            <a:r>
              <a:rPr lang="es-CL" dirty="0"/>
              <a:t>Modernizar y agilizar los procedimientos de patentamiento, modelos de utilidad y diseños industriales, con nuevas exclusiones de patentabilidad como el software.</a:t>
            </a:r>
          </a:p>
          <a:p>
            <a:pPr>
              <a:buFont typeface="+mj-lt"/>
              <a:buAutoNum type="arabicPeriod"/>
            </a:pPr>
            <a:r>
              <a:rPr lang="es-CL" b="1" dirty="0"/>
              <a:t>Aumento Significativo de la Inversión en I+D+i:</a:t>
            </a:r>
            <a:r>
              <a:rPr lang="es-CL" dirty="0"/>
              <a:t> Tanto el sector público como el privado deben incrementar sustancialmente los recursos destinados a la ciencia, tecnología e innovación, lo cual es fundamental para generar resultados transferibles y fomentar la "Grass </a:t>
            </a:r>
            <a:r>
              <a:rPr lang="es-CL" dirty="0" err="1"/>
              <a:t>Root</a:t>
            </a:r>
            <a:r>
              <a:rPr lang="es-CL" dirty="0"/>
              <a:t> </a:t>
            </a:r>
            <a:r>
              <a:rPr lang="es-CL" dirty="0" err="1"/>
              <a:t>Innovation</a:t>
            </a:r>
            <a:r>
              <a:rPr lang="es-CL" dirty="0"/>
              <a:t>".</a:t>
            </a:r>
          </a:p>
          <a:p>
            <a:r>
              <a:rPr lang="es-CL" b="1" dirty="0"/>
              <a:t>En síntesis:</a:t>
            </a:r>
            <a:r>
              <a:rPr lang="es-CL" dirty="0"/>
              <a:t> Se aboga por un sistema de PI e Innovación en Chile que sea </a:t>
            </a:r>
            <a:r>
              <a:rPr lang="es-CL" b="1" dirty="0"/>
              <a:t>equitativo, socialmente responsable y que honre la inversión pública</a:t>
            </a:r>
            <a:r>
              <a:rPr lang="es-CL" dirty="0"/>
              <a:t>, alineando los objetivos económicos con el beneficio colectivo a largo plazo.</a:t>
            </a:r>
          </a:p>
          <a:p>
            <a:endParaRPr lang="es-CL" dirty="0"/>
          </a:p>
        </p:txBody>
      </p:sp>
      <p:sp>
        <p:nvSpPr>
          <p:cNvPr id="4" name="Marcador de número de diapositiva 3"/>
          <p:cNvSpPr>
            <a:spLocks noGrp="1"/>
          </p:cNvSpPr>
          <p:nvPr>
            <p:ph type="sldNum" sz="quarter" idx="5"/>
          </p:nvPr>
        </p:nvSpPr>
        <p:spPr/>
        <p:txBody>
          <a:bodyPr/>
          <a:lstStyle/>
          <a:p>
            <a:fld id="{FE3517C0-BAAF-6440-A3FE-C28ECB8771CC}" type="slidenum">
              <a:rPr lang="es-CL" smtClean="0"/>
              <a:t>23</a:t>
            </a:fld>
            <a:endParaRPr lang="es-CL"/>
          </a:p>
        </p:txBody>
      </p:sp>
    </p:spTree>
    <p:extLst>
      <p:ext uri="{BB962C8B-B14F-4D97-AF65-F5344CB8AC3E}">
        <p14:creationId xmlns:p14="http://schemas.microsoft.com/office/powerpoint/2010/main" val="371451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Claro, aquí tienes una lámina concisa que resume las ideas centrales de los artículos "Leviatán" y "Leviatán II" de Jorge Rojas, enfocándose en la Propiedad Intelectual (PI) y la Transferencia Tecnológica (TT) en Chile:</a:t>
            </a:r>
          </a:p>
          <a:p>
            <a:r>
              <a:rPr lang="es-CL" b="1" dirty="0"/>
              <a:t>Lámina: Reconfigurando el Leviatán: PI y TT para el Bienestar Social en Chile</a:t>
            </a:r>
          </a:p>
          <a:p>
            <a:r>
              <a:rPr lang="es-CL" b="1" dirty="0"/>
              <a:t>(Visión de Jorge Rojas)</a:t>
            </a:r>
            <a:endParaRPr lang="es-CL" dirty="0"/>
          </a:p>
          <a:p>
            <a:r>
              <a:rPr lang="es-CL" b="1" dirty="0"/>
              <a:t>Problema Central Identificado:</a:t>
            </a:r>
            <a:r>
              <a:rPr lang="es-CL" dirty="0"/>
              <a:t> El sistema chileno de Propiedad Intelectual (PI) y Transferencia Tecnológica (TT), influenciado por el modelo estadounidense de la Ley </a:t>
            </a:r>
            <a:r>
              <a:rPr lang="es-CL" dirty="0" err="1"/>
              <a:t>Bayh-Dole</a:t>
            </a:r>
            <a:r>
              <a:rPr lang="es-CL" dirty="0"/>
              <a:t>, ha priorizado la maximización del beneficio económico por sobre el </a:t>
            </a:r>
            <a:r>
              <a:rPr lang="es-CL" b="1" dirty="0"/>
              <a:t>interés público y el retorno social</a:t>
            </a:r>
            <a:r>
              <a:rPr lang="es-CL" dirty="0"/>
              <a:t> de la innovación financiada con fondos estatales. Esto genera:</a:t>
            </a:r>
          </a:p>
          <a:p>
            <a:pPr>
              <a:buFont typeface="Arial" panose="020B0604020202020204" pitchFamily="34" charset="0"/>
              <a:buChar char="•"/>
            </a:pPr>
            <a:r>
              <a:rPr lang="es-CL" b="1" dirty="0"/>
              <a:t>Acceso restringido</a:t>
            </a:r>
            <a:r>
              <a:rPr lang="es-CL" dirty="0"/>
              <a:t> a tecnologías fundamentales (ej. "herramientas de investigación") y una débil o inexistente "excepción de investigación" para usos académicos o experimentales.</a:t>
            </a:r>
          </a:p>
          <a:p>
            <a:pPr>
              <a:buFont typeface="Arial" panose="020B0604020202020204" pitchFamily="34" charset="0"/>
              <a:buChar char="•"/>
            </a:pPr>
            <a:r>
              <a:rPr lang="es-CL" b="1" dirty="0"/>
              <a:t>Métricas de éxito incompletas</a:t>
            </a:r>
            <a:r>
              <a:rPr lang="es-CL" dirty="0"/>
              <a:t>, enfocadas en patentes y licencias, sin valorar el impacto social, ambiental y cultural.</a:t>
            </a:r>
          </a:p>
          <a:p>
            <a:pPr>
              <a:buFont typeface="Arial" panose="020B0604020202020204" pitchFamily="34" charset="0"/>
              <a:buChar char="•"/>
            </a:pPr>
            <a:r>
              <a:rPr lang="es-CL" b="1" dirty="0"/>
              <a:t>Riesgo de fragmentación de la PI</a:t>
            </a:r>
            <a:r>
              <a:rPr lang="es-CL" dirty="0"/>
              <a:t> ("</a:t>
            </a:r>
            <a:r>
              <a:rPr lang="es-CL" dirty="0" err="1"/>
              <a:t>anticommons</a:t>
            </a:r>
            <a:r>
              <a:rPr lang="es-CL" dirty="0"/>
              <a:t>") que dificulta la colaboración.</a:t>
            </a:r>
          </a:p>
          <a:p>
            <a:pPr>
              <a:buFont typeface="Arial" panose="020B0604020202020204" pitchFamily="34" charset="0"/>
              <a:buChar char="•"/>
            </a:pPr>
            <a:r>
              <a:rPr lang="es-CL" b="1" dirty="0"/>
              <a:t>Baja inversión en I+D+i</a:t>
            </a:r>
            <a:r>
              <a:rPr lang="es-CL" dirty="0"/>
              <a:t> comparada internacionalmente, limitando la generación de innovaciones transferibles.</a:t>
            </a:r>
          </a:p>
          <a:p>
            <a:pPr>
              <a:buFont typeface="Arial" panose="020B0604020202020204" pitchFamily="34" charset="0"/>
              <a:buChar char="•"/>
            </a:pPr>
            <a:r>
              <a:rPr lang="es-CL" b="1" dirty="0"/>
              <a:t>Adopción acrítica de normativas extranjeras</a:t>
            </a:r>
            <a:r>
              <a:rPr lang="es-CL" dirty="0"/>
              <a:t> (cláusulas "TRIPS plus") que no se ajustan a la realidad y capacidades de Chile.</a:t>
            </a:r>
          </a:p>
          <a:p>
            <a:r>
              <a:rPr lang="es-CL" b="1" dirty="0"/>
              <a:t>Propuestas Clave para una Gestión Estratégica y Socialmente Responsable:</a:t>
            </a:r>
            <a:r>
              <a:rPr lang="es-CL" dirty="0"/>
              <a:t> Jorge Rojas defiende que el Estado (el "Leviatán") debe funcionar como un </a:t>
            </a:r>
            <a:r>
              <a:rPr lang="es-CL" b="1" dirty="0"/>
              <a:t>"</a:t>
            </a:r>
            <a:r>
              <a:rPr lang="es-CL" b="1" dirty="0" err="1"/>
              <a:t>instrumentum</a:t>
            </a:r>
            <a:r>
              <a:rPr lang="es-CL" b="1" dirty="0"/>
              <a:t> </a:t>
            </a:r>
            <a:r>
              <a:rPr lang="es-CL" b="1" dirty="0" err="1"/>
              <a:t>regni</a:t>
            </a:r>
            <a:r>
              <a:rPr lang="es-CL" b="1" dirty="0"/>
              <a:t>"</a:t>
            </a:r>
            <a:r>
              <a:rPr lang="es-CL" dirty="0"/>
              <a:t> (herramienta del reino) al servicio de la ciudadanía, utilizando la PI y TT para el bienestar colectivo. Para ello, propone:</a:t>
            </a:r>
          </a:p>
          <a:p>
            <a:pPr>
              <a:buFont typeface="+mj-lt"/>
              <a:buAutoNum type="arabicPeriod"/>
            </a:pPr>
            <a:r>
              <a:rPr lang="es-CL" b="1" dirty="0"/>
              <a:t>Mandato de Licenciamiento Socialmente Responsable (LSR):</a:t>
            </a:r>
            <a:r>
              <a:rPr lang="es-CL" dirty="0"/>
              <a:t> La legislación debe exigir que las tecnologías desarrolladas con fondos públicos, especialmente en áreas críticas como salud y alimentación, garanticen el </a:t>
            </a:r>
            <a:r>
              <a:rPr lang="es-CL" b="1" dirty="0"/>
              <a:t>acceso universal y el interés público</a:t>
            </a:r>
            <a:r>
              <a:rPr lang="es-CL" dirty="0"/>
              <a:t>, incluyendo cláusulas para licencias no exclusivas y la posibilidad de intervención estatal en emergencias.</a:t>
            </a:r>
          </a:p>
          <a:p>
            <a:pPr>
              <a:buFont typeface="+mj-lt"/>
              <a:buAutoNum type="arabicPeriod"/>
            </a:pPr>
            <a:r>
              <a:rPr lang="es-CL" b="1" dirty="0"/>
              <a:t>Métricas de Retorno Ampliado:</a:t>
            </a:r>
            <a:r>
              <a:rPr lang="es-CL" dirty="0"/>
              <a:t> Implementar la </a:t>
            </a:r>
            <a:r>
              <a:rPr lang="es-CL" b="1" dirty="0"/>
              <a:t>evaluación obligatoria del impacto social, ambiental y cultural</a:t>
            </a:r>
            <a:r>
              <a:rPr lang="es-CL" dirty="0"/>
              <a:t> de las innovaciones (ej. reducción de listas de espera en salud, mejora de procesos productivos locales, valor nutricional) para orientar la investigación hacia problemas nacionales y los Objetivos de Desarrollo Sostenible (ODS).</a:t>
            </a:r>
          </a:p>
          <a:p>
            <a:pPr>
              <a:buFont typeface="+mj-lt"/>
              <a:buAutoNum type="arabicPeriod"/>
            </a:pPr>
            <a:r>
              <a:rPr lang="es-CL" b="1" dirty="0"/>
              <a:t>Inversión Pública Estratégica:</a:t>
            </a:r>
            <a:r>
              <a:rPr lang="es-CL" dirty="0"/>
              <a:t> El Estado, como financiador del riesgo inicial en I+D, debe </a:t>
            </a:r>
            <a:r>
              <a:rPr lang="es-CL" b="1" dirty="0"/>
              <a:t>participar activamente en las fases tempranas de Empresas de Base Científico-Tecnológica (</a:t>
            </a:r>
            <a:r>
              <a:rPr lang="es-CL" b="1" dirty="0" err="1"/>
              <a:t>EBCTs</a:t>
            </a:r>
            <a:r>
              <a:rPr lang="es-CL" b="1" dirty="0"/>
              <a:t>)</a:t>
            </a:r>
            <a:r>
              <a:rPr lang="es-CL" dirty="0"/>
              <a:t> para asegurar que el valor generado por la inversión pública retorne proporcionalmente a la sociedad.</a:t>
            </a:r>
          </a:p>
          <a:p>
            <a:pPr>
              <a:buFont typeface="+mj-lt"/>
              <a:buAutoNum type="arabicPeriod"/>
            </a:pPr>
            <a:r>
              <a:rPr lang="es-CL" b="1" dirty="0"/>
              <a:t>Legislación de PI Adaptada a Chile:</a:t>
            </a:r>
            <a:r>
              <a:rPr lang="es-CL" dirty="0"/>
              <a:t> Diseñar un sistema legal que aproveche las flexibilidades del tratado ADPIC, en lugar de importar modelos acríticamente. Esto implica: </a:t>
            </a:r>
          </a:p>
          <a:p>
            <a:pPr marL="742950" lvl="1" indent="-285750">
              <a:buFont typeface="+mj-lt"/>
              <a:buAutoNum type="arabicPeriod"/>
            </a:pPr>
            <a:r>
              <a:rPr lang="es-CL" dirty="0"/>
              <a:t>Incluir una </a:t>
            </a:r>
            <a:r>
              <a:rPr lang="es-CL" b="1" dirty="0"/>
              <a:t>"excepción de investigación" expresa</a:t>
            </a:r>
            <a:r>
              <a:rPr lang="es-CL" dirty="0"/>
              <a:t> que permita a universidades usar tecnologías patentadas con fines experimentales.</a:t>
            </a:r>
          </a:p>
          <a:p>
            <a:pPr marL="742950" lvl="1" indent="-285750">
              <a:buFont typeface="+mj-lt"/>
              <a:buAutoNum type="arabicPeriod"/>
            </a:pPr>
            <a:r>
              <a:rPr lang="es-CL" dirty="0"/>
              <a:t>Exigir la </a:t>
            </a:r>
            <a:r>
              <a:rPr lang="es-CL" b="1" dirty="0"/>
              <a:t>divulgación del origen de recursos genéticos y conocimientos tradicionales</a:t>
            </a:r>
            <a:r>
              <a:rPr lang="es-CL" dirty="0"/>
              <a:t> en las solicitudes de patente, garantizando un reparto equitativo de beneficios con las comunidades originarias.</a:t>
            </a:r>
          </a:p>
          <a:p>
            <a:pPr marL="742950" lvl="1" indent="-285750">
              <a:buFont typeface="+mj-lt"/>
              <a:buAutoNum type="arabicPeriod"/>
            </a:pPr>
            <a:r>
              <a:rPr lang="es-CL" dirty="0"/>
              <a:t>Modernizar y agilizar los procedimientos de patentamiento, modelos de utilidad y diseños industriales, con nuevas exclusiones de patentabilidad como el software.</a:t>
            </a:r>
          </a:p>
          <a:p>
            <a:pPr>
              <a:buFont typeface="+mj-lt"/>
              <a:buAutoNum type="arabicPeriod"/>
            </a:pPr>
            <a:r>
              <a:rPr lang="es-CL" b="1" dirty="0"/>
              <a:t>Aumento Significativo de la Inversión en I+D+i:</a:t>
            </a:r>
            <a:r>
              <a:rPr lang="es-CL" dirty="0"/>
              <a:t> Tanto el sector público como el privado deben incrementar sustancialmente los recursos destinados a la ciencia, tecnología e innovación, lo cual es fundamental para generar resultados transferibles y fomentar la "Grass </a:t>
            </a:r>
            <a:r>
              <a:rPr lang="es-CL" dirty="0" err="1"/>
              <a:t>Root</a:t>
            </a:r>
            <a:r>
              <a:rPr lang="es-CL" dirty="0"/>
              <a:t> </a:t>
            </a:r>
            <a:r>
              <a:rPr lang="es-CL" dirty="0" err="1"/>
              <a:t>Innovation</a:t>
            </a:r>
            <a:r>
              <a:rPr lang="es-CL" dirty="0"/>
              <a:t>".</a:t>
            </a:r>
          </a:p>
          <a:p>
            <a:r>
              <a:rPr lang="es-CL" b="1" dirty="0"/>
              <a:t>En síntesis:</a:t>
            </a:r>
            <a:r>
              <a:rPr lang="es-CL" dirty="0"/>
              <a:t> Se aboga por un sistema de PI e Innovación en Chile que sea </a:t>
            </a:r>
            <a:r>
              <a:rPr lang="es-CL" b="1" dirty="0"/>
              <a:t>equitativo, socialmente responsable y que honre la inversión pública</a:t>
            </a:r>
            <a:r>
              <a:rPr lang="es-CL" dirty="0"/>
              <a:t>, alineando los objetivos económicos con el beneficio colectivo a largo plazo.</a:t>
            </a:r>
          </a:p>
          <a:p>
            <a:endParaRPr lang="es-CL" dirty="0"/>
          </a:p>
        </p:txBody>
      </p:sp>
      <p:sp>
        <p:nvSpPr>
          <p:cNvPr id="4" name="Marcador de número de diapositiva 3"/>
          <p:cNvSpPr>
            <a:spLocks noGrp="1"/>
          </p:cNvSpPr>
          <p:nvPr>
            <p:ph type="sldNum" sz="quarter" idx="5"/>
          </p:nvPr>
        </p:nvSpPr>
        <p:spPr/>
        <p:txBody>
          <a:bodyPr/>
          <a:lstStyle/>
          <a:p>
            <a:fld id="{FE3517C0-BAAF-6440-A3FE-C28ECB8771CC}" type="slidenum">
              <a:rPr lang="es-CL" smtClean="0"/>
              <a:t>24</a:t>
            </a:fld>
            <a:endParaRPr lang="es-CL"/>
          </a:p>
        </p:txBody>
      </p:sp>
    </p:spTree>
    <p:extLst>
      <p:ext uri="{BB962C8B-B14F-4D97-AF65-F5344CB8AC3E}">
        <p14:creationId xmlns:p14="http://schemas.microsoft.com/office/powerpoint/2010/main" val="97177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Claro, aquí tienes una lámina concisa que resume las ideas centrales de los artículos "Leviatán" y "Leviatán II" de Jorge Rojas, enfocándose en la Propiedad Intelectual (PI) y la Transferencia Tecnológica (TT) en Chile:</a:t>
            </a:r>
          </a:p>
          <a:p>
            <a:r>
              <a:rPr lang="es-CL" b="1" dirty="0"/>
              <a:t>Lámina: Reconfigurando el Leviatán: PI y TT para el Bienestar Social en Chile</a:t>
            </a:r>
          </a:p>
          <a:p>
            <a:r>
              <a:rPr lang="es-CL" b="1" dirty="0"/>
              <a:t>(Visión de Jorge Rojas)</a:t>
            </a:r>
            <a:endParaRPr lang="es-CL" dirty="0"/>
          </a:p>
          <a:p>
            <a:r>
              <a:rPr lang="es-CL" b="1" dirty="0"/>
              <a:t>Problema Central Identificado:</a:t>
            </a:r>
            <a:r>
              <a:rPr lang="es-CL" dirty="0"/>
              <a:t> El sistema chileno de Propiedad Intelectual (PI) y Transferencia Tecnológica (TT), influenciado por el modelo estadounidense de la Ley </a:t>
            </a:r>
            <a:r>
              <a:rPr lang="es-CL" dirty="0" err="1"/>
              <a:t>Bayh-Dole</a:t>
            </a:r>
            <a:r>
              <a:rPr lang="es-CL" dirty="0"/>
              <a:t>, ha priorizado la maximización del beneficio económico por sobre el </a:t>
            </a:r>
            <a:r>
              <a:rPr lang="es-CL" b="1" dirty="0"/>
              <a:t>interés público y el retorno social</a:t>
            </a:r>
            <a:r>
              <a:rPr lang="es-CL" dirty="0"/>
              <a:t> de la innovación financiada con fondos estatales. Esto genera:</a:t>
            </a:r>
          </a:p>
          <a:p>
            <a:pPr>
              <a:buFont typeface="Arial" panose="020B0604020202020204" pitchFamily="34" charset="0"/>
              <a:buChar char="•"/>
            </a:pPr>
            <a:r>
              <a:rPr lang="es-CL" b="1" dirty="0"/>
              <a:t>Acceso restringido</a:t>
            </a:r>
            <a:r>
              <a:rPr lang="es-CL" dirty="0"/>
              <a:t> a tecnologías fundamentales (ej. "herramientas de investigación") y una débil o inexistente "excepción de investigación" para usos académicos o experimentales.</a:t>
            </a:r>
          </a:p>
          <a:p>
            <a:pPr>
              <a:buFont typeface="Arial" panose="020B0604020202020204" pitchFamily="34" charset="0"/>
              <a:buChar char="•"/>
            </a:pPr>
            <a:r>
              <a:rPr lang="es-CL" b="1" dirty="0"/>
              <a:t>Métricas de éxito incompletas</a:t>
            </a:r>
            <a:r>
              <a:rPr lang="es-CL" dirty="0"/>
              <a:t>, enfocadas en patentes y licencias, sin valorar el impacto social, ambiental y cultural.</a:t>
            </a:r>
          </a:p>
          <a:p>
            <a:pPr>
              <a:buFont typeface="Arial" panose="020B0604020202020204" pitchFamily="34" charset="0"/>
              <a:buChar char="•"/>
            </a:pPr>
            <a:r>
              <a:rPr lang="es-CL" b="1" dirty="0"/>
              <a:t>Riesgo de fragmentación de la PI</a:t>
            </a:r>
            <a:r>
              <a:rPr lang="es-CL" dirty="0"/>
              <a:t> ("</a:t>
            </a:r>
            <a:r>
              <a:rPr lang="es-CL" dirty="0" err="1"/>
              <a:t>anticommons</a:t>
            </a:r>
            <a:r>
              <a:rPr lang="es-CL" dirty="0"/>
              <a:t>") que dificulta la colaboración.</a:t>
            </a:r>
          </a:p>
          <a:p>
            <a:pPr>
              <a:buFont typeface="Arial" panose="020B0604020202020204" pitchFamily="34" charset="0"/>
              <a:buChar char="•"/>
            </a:pPr>
            <a:r>
              <a:rPr lang="es-CL" b="1" dirty="0"/>
              <a:t>Baja inversión en I+D+i</a:t>
            </a:r>
            <a:r>
              <a:rPr lang="es-CL" dirty="0"/>
              <a:t> comparada internacionalmente, limitando la generación de innovaciones transferibles.</a:t>
            </a:r>
          </a:p>
          <a:p>
            <a:pPr>
              <a:buFont typeface="Arial" panose="020B0604020202020204" pitchFamily="34" charset="0"/>
              <a:buChar char="•"/>
            </a:pPr>
            <a:r>
              <a:rPr lang="es-CL" b="1" dirty="0"/>
              <a:t>Adopción acrítica de normativas extranjeras</a:t>
            </a:r>
            <a:r>
              <a:rPr lang="es-CL" dirty="0"/>
              <a:t> (cláusulas "TRIPS plus") que no se ajustan a la realidad y capacidades de Chile.</a:t>
            </a:r>
          </a:p>
          <a:p>
            <a:r>
              <a:rPr lang="es-CL" b="1" dirty="0"/>
              <a:t>Propuestas Clave para una Gestión Estratégica y Socialmente Responsable:</a:t>
            </a:r>
            <a:r>
              <a:rPr lang="es-CL" dirty="0"/>
              <a:t> Jorge Rojas defiende que el Estado (el "Leviatán") debe funcionar como un </a:t>
            </a:r>
            <a:r>
              <a:rPr lang="es-CL" b="1" dirty="0"/>
              <a:t>"</a:t>
            </a:r>
            <a:r>
              <a:rPr lang="es-CL" b="1" dirty="0" err="1"/>
              <a:t>instrumentum</a:t>
            </a:r>
            <a:r>
              <a:rPr lang="es-CL" b="1" dirty="0"/>
              <a:t> </a:t>
            </a:r>
            <a:r>
              <a:rPr lang="es-CL" b="1" dirty="0" err="1"/>
              <a:t>regni</a:t>
            </a:r>
            <a:r>
              <a:rPr lang="es-CL" b="1" dirty="0"/>
              <a:t>"</a:t>
            </a:r>
            <a:r>
              <a:rPr lang="es-CL" dirty="0"/>
              <a:t> (herramienta del reino) al servicio de la ciudadanía, utilizando la PI y TT para el bienestar colectivo. Para ello, propone:</a:t>
            </a:r>
          </a:p>
          <a:p>
            <a:pPr>
              <a:buFont typeface="+mj-lt"/>
              <a:buAutoNum type="arabicPeriod"/>
            </a:pPr>
            <a:r>
              <a:rPr lang="es-CL" b="1" dirty="0"/>
              <a:t>Mandato de Licenciamiento Socialmente Responsable (LSR):</a:t>
            </a:r>
            <a:r>
              <a:rPr lang="es-CL" dirty="0"/>
              <a:t> La legislación debe exigir que las tecnologías desarrolladas con fondos públicos, especialmente en áreas críticas como salud y alimentación, garanticen el </a:t>
            </a:r>
            <a:r>
              <a:rPr lang="es-CL" b="1" dirty="0"/>
              <a:t>acceso universal y el interés público</a:t>
            </a:r>
            <a:r>
              <a:rPr lang="es-CL" dirty="0"/>
              <a:t>, incluyendo cláusulas para licencias no exclusivas y la posibilidad de intervención estatal en emergencias.</a:t>
            </a:r>
          </a:p>
          <a:p>
            <a:pPr>
              <a:buFont typeface="+mj-lt"/>
              <a:buAutoNum type="arabicPeriod"/>
            </a:pPr>
            <a:r>
              <a:rPr lang="es-CL" b="1" dirty="0"/>
              <a:t>Métricas de Retorno Ampliado:</a:t>
            </a:r>
            <a:r>
              <a:rPr lang="es-CL" dirty="0"/>
              <a:t> Implementar la </a:t>
            </a:r>
            <a:r>
              <a:rPr lang="es-CL" b="1" dirty="0"/>
              <a:t>evaluación obligatoria del impacto social, ambiental y cultural</a:t>
            </a:r>
            <a:r>
              <a:rPr lang="es-CL" dirty="0"/>
              <a:t> de las innovaciones (ej. reducción de listas de espera en salud, mejora de procesos productivos locales, valor nutricional) para orientar la investigación hacia problemas nacionales y los Objetivos de Desarrollo Sostenible (ODS).</a:t>
            </a:r>
          </a:p>
          <a:p>
            <a:pPr>
              <a:buFont typeface="+mj-lt"/>
              <a:buAutoNum type="arabicPeriod"/>
            </a:pPr>
            <a:r>
              <a:rPr lang="es-CL" b="1" dirty="0"/>
              <a:t>Inversión Pública Estratégica:</a:t>
            </a:r>
            <a:r>
              <a:rPr lang="es-CL" dirty="0"/>
              <a:t> El Estado, como financiador del riesgo inicial en I+D, debe </a:t>
            </a:r>
            <a:r>
              <a:rPr lang="es-CL" b="1" dirty="0"/>
              <a:t>participar activamente en las fases tempranas de Empresas de Base Científico-Tecnológica (</a:t>
            </a:r>
            <a:r>
              <a:rPr lang="es-CL" b="1" dirty="0" err="1"/>
              <a:t>EBCTs</a:t>
            </a:r>
            <a:r>
              <a:rPr lang="es-CL" b="1" dirty="0"/>
              <a:t>)</a:t>
            </a:r>
            <a:r>
              <a:rPr lang="es-CL" dirty="0"/>
              <a:t> para asegurar que el valor generado por la inversión pública retorne proporcionalmente a la sociedad.</a:t>
            </a:r>
          </a:p>
          <a:p>
            <a:pPr>
              <a:buFont typeface="+mj-lt"/>
              <a:buAutoNum type="arabicPeriod"/>
            </a:pPr>
            <a:r>
              <a:rPr lang="es-CL" b="1" dirty="0"/>
              <a:t>Legislación de PI Adaptada a Chile:</a:t>
            </a:r>
            <a:r>
              <a:rPr lang="es-CL" dirty="0"/>
              <a:t> Diseñar un sistema legal que aproveche las flexibilidades del tratado ADPIC, en lugar de importar modelos acríticamente. Esto implica: </a:t>
            </a:r>
          </a:p>
          <a:p>
            <a:pPr marL="742950" lvl="1" indent="-285750">
              <a:buFont typeface="+mj-lt"/>
              <a:buAutoNum type="arabicPeriod"/>
            </a:pPr>
            <a:r>
              <a:rPr lang="es-CL" dirty="0"/>
              <a:t>Incluir una </a:t>
            </a:r>
            <a:r>
              <a:rPr lang="es-CL" b="1" dirty="0"/>
              <a:t>"excepción de investigación" expresa</a:t>
            </a:r>
            <a:r>
              <a:rPr lang="es-CL" dirty="0"/>
              <a:t> que permita a universidades usar tecnologías patentadas con fines experimentales.</a:t>
            </a:r>
          </a:p>
          <a:p>
            <a:pPr marL="742950" lvl="1" indent="-285750">
              <a:buFont typeface="+mj-lt"/>
              <a:buAutoNum type="arabicPeriod"/>
            </a:pPr>
            <a:r>
              <a:rPr lang="es-CL" dirty="0"/>
              <a:t>Exigir la </a:t>
            </a:r>
            <a:r>
              <a:rPr lang="es-CL" b="1" dirty="0"/>
              <a:t>divulgación del origen de recursos genéticos y conocimientos tradicionales</a:t>
            </a:r>
            <a:r>
              <a:rPr lang="es-CL" dirty="0"/>
              <a:t> en las solicitudes de patente, garantizando un reparto equitativo de beneficios con las comunidades originarias.</a:t>
            </a:r>
          </a:p>
          <a:p>
            <a:pPr marL="742950" lvl="1" indent="-285750">
              <a:buFont typeface="+mj-lt"/>
              <a:buAutoNum type="arabicPeriod"/>
            </a:pPr>
            <a:r>
              <a:rPr lang="es-CL" dirty="0"/>
              <a:t>Modernizar y agilizar los procedimientos de patentamiento, modelos de utilidad y diseños industriales, con nuevas exclusiones de patentabilidad como el software.</a:t>
            </a:r>
          </a:p>
          <a:p>
            <a:pPr>
              <a:buFont typeface="+mj-lt"/>
              <a:buAutoNum type="arabicPeriod"/>
            </a:pPr>
            <a:r>
              <a:rPr lang="es-CL" b="1" dirty="0"/>
              <a:t>Aumento Significativo de la Inversión en I+D+i:</a:t>
            </a:r>
            <a:r>
              <a:rPr lang="es-CL" dirty="0"/>
              <a:t> Tanto el sector público como el privado deben incrementar sustancialmente los recursos destinados a la ciencia, tecnología e innovación, lo cual es fundamental para generar resultados transferibles y fomentar la "Grass </a:t>
            </a:r>
            <a:r>
              <a:rPr lang="es-CL" dirty="0" err="1"/>
              <a:t>Root</a:t>
            </a:r>
            <a:r>
              <a:rPr lang="es-CL" dirty="0"/>
              <a:t> </a:t>
            </a:r>
            <a:r>
              <a:rPr lang="es-CL" dirty="0" err="1"/>
              <a:t>Innovation</a:t>
            </a:r>
            <a:r>
              <a:rPr lang="es-CL" dirty="0"/>
              <a:t>".</a:t>
            </a:r>
          </a:p>
          <a:p>
            <a:r>
              <a:rPr lang="es-CL" b="1" dirty="0"/>
              <a:t>En síntesis:</a:t>
            </a:r>
            <a:r>
              <a:rPr lang="es-CL" dirty="0"/>
              <a:t> Se aboga por un sistema de PI e Innovación en Chile que sea </a:t>
            </a:r>
            <a:r>
              <a:rPr lang="es-CL" b="1" dirty="0"/>
              <a:t>equitativo, socialmente responsable y que honre la inversión pública</a:t>
            </a:r>
            <a:r>
              <a:rPr lang="es-CL" dirty="0"/>
              <a:t>, alineando los objetivos económicos con el beneficio colectivo a largo plazo.</a:t>
            </a:r>
          </a:p>
          <a:p>
            <a:endParaRPr lang="es-CL" dirty="0"/>
          </a:p>
        </p:txBody>
      </p:sp>
      <p:sp>
        <p:nvSpPr>
          <p:cNvPr id="4" name="Marcador de número de diapositiva 3"/>
          <p:cNvSpPr>
            <a:spLocks noGrp="1"/>
          </p:cNvSpPr>
          <p:nvPr>
            <p:ph type="sldNum" sz="quarter" idx="5"/>
          </p:nvPr>
        </p:nvSpPr>
        <p:spPr/>
        <p:txBody>
          <a:bodyPr/>
          <a:lstStyle/>
          <a:p>
            <a:fld id="{FE3517C0-BAAF-6440-A3FE-C28ECB8771CC}" type="slidenum">
              <a:rPr lang="es-CL" smtClean="0"/>
              <a:t>26</a:t>
            </a:fld>
            <a:endParaRPr lang="es-CL"/>
          </a:p>
        </p:txBody>
      </p:sp>
    </p:spTree>
    <p:extLst>
      <p:ext uri="{BB962C8B-B14F-4D97-AF65-F5344CB8AC3E}">
        <p14:creationId xmlns:p14="http://schemas.microsoft.com/office/powerpoint/2010/main" val="2553176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Claro, aquí tienes una lámina concisa que resume las ideas centrales de los artículos "Leviatán" y "Leviatán II" de Jorge Rojas, enfocándose en la Propiedad Intelectual (PI) y la Transferencia Tecnológica (TT) en Chile:</a:t>
            </a:r>
          </a:p>
          <a:p>
            <a:r>
              <a:rPr lang="es-CL" b="1" dirty="0"/>
              <a:t>Lámina: Reconfigurando el Leviatán: PI y TT para el Bienestar Social en Chile</a:t>
            </a:r>
          </a:p>
          <a:p>
            <a:r>
              <a:rPr lang="es-CL" b="1" dirty="0"/>
              <a:t>(Visión de Jorge Rojas)</a:t>
            </a:r>
            <a:endParaRPr lang="es-CL" dirty="0"/>
          </a:p>
          <a:p>
            <a:r>
              <a:rPr lang="es-CL" b="1" dirty="0"/>
              <a:t>Problema Central Identificado:</a:t>
            </a:r>
            <a:r>
              <a:rPr lang="es-CL" dirty="0"/>
              <a:t> El sistema chileno de Propiedad Intelectual (PI) y Transferencia Tecnológica (TT), influenciado por el modelo estadounidense de la Ley </a:t>
            </a:r>
            <a:r>
              <a:rPr lang="es-CL" dirty="0" err="1"/>
              <a:t>Bayh-Dole</a:t>
            </a:r>
            <a:r>
              <a:rPr lang="es-CL" dirty="0"/>
              <a:t>, ha priorizado la maximización del beneficio económico por sobre el </a:t>
            </a:r>
            <a:r>
              <a:rPr lang="es-CL" b="1" dirty="0"/>
              <a:t>interés público y el retorno social</a:t>
            </a:r>
            <a:r>
              <a:rPr lang="es-CL" dirty="0"/>
              <a:t> de la innovación financiada con fondos estatales. Esto genera:</a:t>
            </a:r>
          </a:p>
          <a:p>
            <a:pPr>
              <a:buFont typeface="Arial" panose="020B0604020202020204" pitchFamily="34" charset="0"/>
              <a:buChar char="•"/>
            </a:pPr>
            <a:r>
              <a:rPr lang="es-CL" b="1" dirty="0"/>
              <a:t>Acceso restringido</a:t>
            </a:r>
            <a:r>
              <a:rPr lang="es-CL" dirty="0"/>
              <a:t> a tecnologías fundamentales (ej. "herramientas de investigación") y una débil o inexistente "excepción de investigación" para usos académicos o experimentales.</a:t>
            </a:r>
          </a:p>
          <a:p>
            <a:pPr>
              <a:buFont typeface="Arial" panose="020B0604020202020204" pitchFamily="34" charset="0"/>
              <a:buChar char="•"/>
            </a:pPr>
            <a:r>
              <a:rPr lang="es-CL" b="1" dirty="0"/>
              <a:t>Métricas de éxito incompletas</a:t>
            </a:r>
            <a:r>
              <a:rPr lang="es-CL" dirty="0"/>
              <a:t>, enfocadas en patentes y licencias, sin valorar el impacto social, ambiental y cultural.</a:t>
            </a:r>
          </a:p>
          <a:p>
            <a:pPr>
              <a:buFont typeface="Arial" panose="020B0604020202020204" pitchFamily="34" charset="0"/>
              <a:buChar char="•"/>
            </a:pPr>
            <a:r>
              <a:rPr lang="es-CL" b="1" dirty="0"/>
              <a:t>Riesgo de fragmentación de la PI</a:t>
            </a:r>
            <a:r>
              <a:rPr lang="es-CL" dirty="0"/>
              <a:t> ("</a:t>
            </a:r>
            <a:r>
              <a:rPr lang="es-CL" dirty="0" err="1"/>
              <a:t>anticommons</a:t>
            </a:r>
            <a:r>
              <a:rPr lang="es-CL" dirty="0"/>
              <a:t>") que dificulta la colaboración.</a:t>
            </a:r>
          </a:p>
          <a:p>
            <a:pPr>
              <a:buFont typeface="Arial" panose="020B0604020202020204" pitchFamily="34" charset="0"/>
              <a:buChar char="•"/>
            </a:pPr>
            <a:r>
              <a:rPr lang="es-CL" b="1" dirty="0"/>
              <a:t>Baja inversión en I+D+i</a:t>
            </a:r>
            <a:r>
              <a:rPr lang="es-CL" dirty="0"/>
              <a:t> comparada internacionalmente, limitando la generación de innovaciones transferibles.</a:t>
            </a:r>
          </a:p>
          <a:p>
            <a:pPr>
              <a:buFont typeface="Arial" panose="020B0604020202020204" pitchFamily="34" charset="0"/>
              <a:buChar char="•"/>
            </a:pPr>
            <a:r>
              <a:rPr lang="es-CL" b="1" dirty="0"/>
              <a:t>Adopción acrítica de normativas extranjeras</a:t>
            </a:r>
            <a:r>
              <a:rPr lang="es-CL" dirty="0"/>
              <a:t> (cláusulas "TRIPS plus") que no se ajustan a la realidad y capacidades de Chile.</a:t>
            </a:r>
          </a:p>
          <a:p>
            <a:r>
              <a:rPr lang="es-CL" b="1" dirty="0"/>
              <a:t>Propuestas Clave para una Gestión Estratégica y Socialmente Responsable:</a:t>
            </a:r>
            <a:r>
              <a:rPr lang="es-CL" dirty="0"/>
              <a:t> Jorge Rojas defiende que el Estado (el "Leviatán") debe funcionar como un </a:t>
            </a:r>
            <a:r>
              <a:rPr lang="es-CL" b="1" dirty="0"/>
              <a:t>"</a:t>
            </a:r>
            <a:r>
              <a:rPr lang="es-CL" b="1" dirty="0" err="1"/>
              <a:t>instrumentum</a:t>
            </a:r>
            <a:r>
              <a:rPr lang="es-CL" b="1" dirty="0"/>
              <a:t> </a:t>
            </a:r>
            <a:r>
              <a:rPr lang="es-CL" b="1" dirty="0" err="1"/>
              <a:t>regni</a:t>
            </a:r>
            <a:r>
              <a:rPr lang="es-CL" b="1" dirty="0"/>
              <a:t>"</a:t>
            </a:r>
            <a:r>
              <a:rPr lang="es-CL" dirty="0"/>
              <a:t> (herramienta del reino) al servicio de la ciudadanía, utilizando la PI y TT para el bienestar colectivo. Para ello, propone:</a:t>
            </a:r>
          </a:p>
          <a:p>
            <a:pPr>
              <a:buFont typeface="+mj-lt"/>
              <a:buAutoNum type="arabicPeriod"/>
            </a:pPr>
            <a:r>
              <a:rPr lang="es-CL" b="1" dirty="0"/>
              <a:t>Mandato de Licenciamiento Socialmente Responsable (LSR):</a:t>
            </a:r>
            <a:r>
              <a:rPr lang="es-CL" dirty="0"/>
              <a:t> La legislación debe exigir que las tecnologías desarrolladas con fondos públicos, especialmente en áreas críticas como salud y alimentación, garanticen el </a:t>
            </a:r>
            <a:r>
              <a:rPr lang="es-CL" b="1" dirty="0"/>
              <a:t>acceso universal y el interés público</a:t>
            </a:r>
            <a:r>
              <a:rPr lang="es-CL" dirty="0"/>
              <a:t>, incluyendo cláusulas para licencias no exclusivas y la posibilidad de intervención estatal en emergencias.</a:t>
            </a:r>
          </a:p>
          <a:p>
            <a:pPr>
              <a:buFont typeface="+mj-lt"/>
              <a:buAutoNum type="arabicPeriod"/>
            </a:pPr>
            <a:r>
              <a:rPr lang="es-CL" b="1" dirty="0"/>
              <a:t>Métricas de Retorno Ampliado:</a:t>
            </a:r>
            <a:r>
              <a:rPr lang="es-CL" dirty="0"/>
              <a:t> Implementar la </a:t>
            </a:r>
            <a:r>
              <a:rPr lang="es-CL" b="1" dirty="0"/>
              <a:t>evaluación obligatoria del impacto social, ambiental y cultural</a:t>
            </a:r>
            <a:r>
              <a:rPr lang="es-CL" dirty="0"/>
              <a:t> de las innovaciones (ej. reducción de listas de espera en salud, mejora de procesos productivos locales, valor nutricional) para orientar la investigación hacia problemas nacionales y los Objetivos de Desarrollo Sostenible (ODS).</a:t>
            </a:r>
          </a:p>
          <a:p>
            <a:pPr>
              <a:buFont typeface="+mj-lt"/>
              <a:buAutoNum type="arabicPeriod"/>
            </a:pPr>
            <a:r>
              <a:rPr lang="es-CL" b="1" dirty="0"/>
              <a:t>Inversión Pública Estratégica:</a:t>
            </a:r>
            <a:r>
              <a:rPr lang="es-CL" dirty="0"/>
              <a:t> El Estado, como financiador del riesgo inicial en I+D, debe </a:t>
            </a:r>
            <a:r>
              <a:rPr lang="es-CL" b="1" dirty="0"/>
              <a:t>participar activamente en las fases tempranas de Empresas de Base Científico-Tecnológica (</a:t>
            </a:r>
            <a:r>
              <a:rPr lang="es-CL" b="1" dirty="0" err="1"/>
              <a:t>EBCTs</a:t>
            </a:r>
            <a:r>
              <a:rPr lang="es-CL" b="1" dirty="0"/>
              <a:t>)</a:t>
            </a:r>
            <a:r>
              <a:rPr lang="es-CL" dirty="0"/>
              <a:t> para asegurar que el valor generado por la inversión pública retorne proporcionalmente a la sociedad.</a:t>
            </a:r>
          </a:p>
          <a:p>
            <a:pPr>
              <a:buFont typeface="+mj-lt"/>
              <a:buAutoNum type="arabicPeriod"/>
            </a:pPr>
            <a:r>
              <a:rPr lang="es-CL" b="1" dirty="0"/>
              <a:t>Legislación de PI Adaptada a Chile:</a:t>
            </a:r>
            <a:r>
              <a:rPr lang="es-CL" dirty="0"/>
              <a:t> Diseñar un sistema legal que aproveche las flexibilidades del tratado ADPIC, en lugar de importar modelos acríticamente. Esto implica: </a:t>
            </a:r>
          </a:p>
          <a:p>
            <a:pPr marL="742950" lvl="1" indent="-285750">
              <a:buFont typeface="+mj-lt"/>
              <a:buAutoNum type="arabicPeriod"/>
            </a:pPr>
            <a:r>
              <a:rPr lang="es-CL" dirty="0"/>
              <a:t>Incluir una </a:t>
            </a:r>
            <a:r>
              <a:rPr lang="es-CL" b="1" dirty="0"/>
              <a:t>"excepción de investigación" expresa</a:t>
            </a:r>
            <a:r>
              <a:rPr lang="es-CL" dirty="0"/>
              <a:t> que permita a universidades usar tecnologías patentadas con fines experimentales.</a:t>
            </a:r>
          </a:p>
          <a:p>
            <a:pPr marL="742950" lvl="1" indent="-285750">
              <a:buFont typeface="+mj-lt"/>
              <a:buAutoNum type="arabicPeriod"/>
            </a:pPr>
            <a:r>
              <a:rPr lang="es-CL" dirty="0"/>
              <a:t>Exigir la </a:t>
            </a:r>
            <a:r>
              <a:rPr lang="es-CL" b="1" dirty="0"/>
              <a:t>divulgación del origen de recursos genéticos y conocimientos tradicionales</a:t>
            </a:r>
            <a:r>
              <a:rPr lang="es-CL" dirty="0"/>
              <a:t> en las solicitudes de patente, garantizando un reparto equitativo de beneficios con las comunidades originarias.</a:t>
            </a:r>
          </a:p>
          <a:p>
            <a:pPr marL="742950" lvl="1" indent="-285750">
              <a:buFont typeface="+mj-lt"/>
              <a:buAutoNum type="arabicPeriod"/>
            </a:pPr>
            <a:r>
              <a:rPr lang="es-CL" dirty="0"/>
              <a:t>Modernizar y agilizar los procedimientos de patentamiento, modelos de utilidad y diseños industriales, con nuevas exclusiones de patentabilidad como el software.</a:t>
            </a:r>
          </a:p>
          <a:p>
            <a:pPr>
              <a:buFont typeface="+mj-lt"/>
              <a:buAutoNum type="arabicPeriod"/>
            </a:pPr>
            <a:r>
              <a:rPr lang="es-CL" b="1" dirty="0"/>
              <a:t>Aumento Significativo de la Inversión en I+D+i:</a:t>
            </a:r>
            <a:r>
              <a:rPr lang="es-CL" dirty="0"/>
              <a:t> Tanto el sector público como el privado deben incrementar sustancialmente los recursos destinados a la ciencia, tecnología e innovación, lo cual es fundamental para generar resultados transferibles y fomentar la "Grass </a:t>
            </a:r>
            <a:r>
              <a:rPr lang="es-CL" dirty="0" err="1"/>
              <a:t>Root</a:t>
            </a:r>
            <a:r>
              <a:rPr lang="es-CL" dirty="0"/>
              <a:t> </a:t>
            </a:r>
            <a:r>
              <a:rPr lang="es-CL" dirty="0" err="1"/>
              <a:t>Innovation</a:t>
            </a:r>
            <a:r>
              <a:rPr lang="es-CL" dirty="0"/>
              <a:t>".</a:t>
            </a:r>
          </a:p>
          <a:p>
            <a:r>
              <a:rPr lang="es-CL" b="1" dirty="0"/>
              <a:t>En síntesis:</a:t>
            </a:r>
            <a:r>
              <a:rPr lang="es-CL" dirty="0"/>
              <a:t> Se aboga por un sistema de PI e Innovación en Chile que sea </a:t>
            </a:r>
            <a:r>
              <a:rPr lang="es-CL" b="1" dirty="0"/>
              <a:t>equitativo, socialmente responsable y que honre la inversión pública</a:t>
            </a:r>
            <a:r>
              <a:rPr lang="es-CL" dirty="0"/>
              <a:t>, alineando los objetivos económicos con el beneficio colectivo a largo plazo.</a:t>
            </a:r>
          </a:p>
          <a:p>
            <a:endParaRPr lang="es-CL" dirty="0"/>
          </a:p>
        </p:txBody>
      </p:sp>
      <p:sp>
        <p:nvSpPr>
          <p:cNvPr id="4" name="Marcador de número de diapositiva 3"/>
          <p:cNvSpPr>
            <a:spLocks noGrp="1"/>
          </p:cNvSpPr>
          <p:nvPr>
            <p:ph type="sldNum" sz="quarter" idx="5"/>
          </p:nvPr>
        </p:nvSpPr>
        <p:spPr/>
        <p:txBody>
          <a:bodyPr/>
          <a:lstStyle/>
          <a:p>
            <a:fld id="{FE3517C0-BAAF-6440-A3FE-C28ECB8771CC}" type="slidenum">
              <a:rPr lang="es-CL" smtClean="0"/>
              <a:t>27</a:t>
            </a:fld>
            <a:endParaRPr lang="es-CL"/>
          </a:p>
        </p:txBody>
      </p:sp>
    </p:spTree>
    <p:extLst>
      <p:ext uri="{BB962C8B-B14F-4D97-AF65-F5344CB8AC3E}">
        <p14:creationId xmlns:p14="http://schemas.microsoft.com/office/powerpoint/2010/main" val="1132281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Claro, aquí tienes una lámina concisa que resume las ideas centrales de los artículos "Leviatán" y "Leviatán II" de Jorge Rojas, enfocándose en la Propiedad Intelectual (PI) y la Transferencia Tecnológica (TT) en Chile:</a:t>
            </a:r>
          </a:p>
          <a:p>
            <a:r>
              <a:rPr lang="es-CL" b="1" dirty="0"/>
              <a:t>Lámina: Reconfigurando el Leviatán: PI y TT para el Bienestar Social en Chile</a:t>
            </a:r>
          </a:p>
          <a:p>
            <a:r>
              <a:rPr lang="es-CL" b="1" dirty="0"/>
              <a:t>(Visión de Jorge Rojas)</a:t>
            </a:r>
            <a:endParaRPr lang="es-CL" dirty="0"/>
          </a:p>
          <a:p>
            <a:r>
              <a:rPr lang="es-CL" b="1" dirty="0"/>
              <a:t>Problema Central Identificado:</a:t>
            </a:r>
            <a:r>
              <a:rPr lang="es-CL" dirty="0"/>
              <a:t> El sistema chileno de Propiedad Intelectual (PI) y Transferencia Tecnológica (TT), influenciado por el modelo estadounidense de la Ley </a:t>
            </a:r>
            <a:r>
              <a:rPr lang="es-CL" dirty="0" err="1"/>
              <a:t>Bayh-Dole</a:t>
            </a:r>
            <a:r>
              <a:rPr lang="es-CL" dirty="0"/>
              <a:t>, ha priorizado la maximización del beneficio económico por sobre el </a:t>
            </a:r>
            <a:r>
              <a:rPr lang="es-CL" b="1" dirty="0"/>
              <a:t>interés público y el retorno social</a:t>
            </a:r>
            <a:r>
              <a:rPr lang="es-CL" dirty="0"/>
              <a:t> de la innovación financiada con fondos estatales. Esto genera:</a:t>
            </a:r>
          </a:p>
          <a:p>
            <a:pPr>
              <a:buFont typeface="Arial" panose="020B0604020202020204" pitchFamily="34" charset="0"/>
              <a:buChar char="•"/>
            </a:pPr>
            <a:r>
              <a:rPr lang="es-CL" b="1" dirty="0"/>
              <a:t>Acceso restringido</a:t>
            </a:r>
            <a:r>
              <a:rPr lang="es-CL" dirty="0"/>
              <a:t> a tecnologías fundamentales (ej. "herramientas de investigación") y una débil o inexistente "excepción de investigación" para usos académicos o experimentales.</a:t>
            </a:r>
          </a:p>
          <a:p>
            <a:pPr>
              <a:buFont typeface="Arial" panose="020B0604020202020204" pitchFamily="34" charset="0"/>
              <a:buChar char="•"/>
            </a:pPr>
            <a:r>
              <a:rPr lang="es-CL" b="1" dirty="0"/>
              <a:t>Métricas de éxito incompletas</a:t>
            </a:r>
            <a:r>
              <a:rPr lang="es-CL" dirty="0"/>
              <a:t>, enfocadas en patentes y licencias, sin valorar el impacto social, ambiental y cultural.</a:t>
            </a:r>
          </a:p>
          <a:p>
            <a:pPr>
              <a:buFont typeface="Arial" panose="020B0604020202020204" pitchFamily="34" charset="0"/>
              <a:buChar char="•"/>
            </a:pPr>
            <a:r>
              <a:rPr lang="es-CL" b="1" dirty="0"/>
              <a:t>Riesgo de fragmentación de la PI</a:t>
            </a:r>
            <a:r>
              <a:rPr lang="es-CL" dirty="0"/>
              <a:t> ("</a:t>
            </a:r>
            <a:r>
              <a:rPr lang="es-CL" dirty="0" err="1"/>
              <a:t>anticommons</a:t>
            </a:r>
            <a:r>
              <a:rPr lang="es-CL" dirty="0"/>
              <a:t>") que dificulta la colaboración.</a:t>
            </a:r>
          </a:p>
          <a:p>
            <a:pPr>
              <a:buFont typeface="Arial" panose="020B0604020202020204" pitchFamily="34" charset="0"/>
              <a:buChar char="•"/>
            </a:pPr>
            <a:r>
              <a:rPr lang="es-CL" b="1" dirty="0"/>
              <a:t>Baja inversión en I+D+i</a:t>
            </a:r>
            <a:r>
              <a:rPr lang="es-CL" dirty="0"/>
              <a:t> comparada internacionalmente, limitando la generación de innovaciones transferibles.</a:t>
            </a:r>
          </a:p>
          <a:p>
            <a:pPr>
              <a:buFont typeface="Arial" panose="020B0604020202020204" pitchFamily="34" charset="0"/>
              <a:buChar char="•"/>
            </a:pPr>
            <a:r>
              <a:rPr lang="es-CL" b="1" dirty="0"/>
              <a:t>Adopción acrítica de normativas extranjeras</a:t>
            </a:r>
            <a:r>
              <a:rPr lang="es-CL" dirty="0"/>
              <a:t> (cláusulas "TRIPS plus") que no se ajustan a la realidad y capacidades de Chile.</a:t>
            </a:r>
          </a:p>
          <a:p>
            <a:r>
              <a:rPr lang="es-CL" b="1" dirty="0"/>
              <a:t>Propuestas Clave para una Gestión Estratégica y Socialmente Responsable:</a:t>
            </a:r>
            <a:r>
              <a:rPr lang="es-CL" dirty="0"/>
              <a:t> Jorge Rojas defiende que el Estado (el "Leviatán") debe funcionar como un </a:t>
            </a:r>
            <a:r>
              <a:rPr lang="es-CL" b="1" dirty="0"/>
              <a:t>"</a:t>
            </a:r>
            <a:r>
              <a:rPr lang="es-CL" b="1" dirty="0" err="1"/>
              <a:t>instrumentum</a:t>
            </a:r>
            <a:r>
              <a:rPr lang="es-CL" b="1" dirty="0"/>
              <a:t> </a:t>
            </a:r>
            <a:r>
              <a:rPr lang="es-CL" b="1" dirty="0" err="1"/>
              <a:t>regni</a:t>
            </a:r>
            <a:r>
              <a:rPr lang="es-CL" b="1" dirty="0"/>
              <a:t>"</a:t>
            </a:r>
            <a:r>
              <a:rPr lang="es-CL" dirty="0"/>
              <a:t> (herramienta del reino) al servicio de la ciudadanía, utilizando la PI y TT para el bienestar colectivo. Para ello, propone:</a:t>
            </a:r>
          </a:p>
          <a:p>
            <a:pPr>
              <a:buFont typeface="+mj-lt"/>
              <a:buAutoNum type="arabicPeriod"/>
            </a:pPr>
            <a:r>
              <a:rPr lang="es-CL" b="1" dirty="0"/>
              <a:t>Mandato de Licenciamiento Socialmente Responsable (LSR):</a:t>
            </a:r>
            <a:r>
              <a:rPr lang="es-CL" dirty="0"/>
              <a:t> La legislación debe exigir que las tecnologías desarrolladas con fondos públicos, especialmente en áreas críticas como salud y alimentación, garanticen el </a:t>
            </a:r>
            <a:r>
              <a:rPr lang="es-CL" b="1" dirty="0"/>
              <a:t>acceso universal y el interés público</a:t>
            </a:r>
            <a:r>
              <a:rPr lang="es-CL" dirty="0"/>
              <a:t>, incluyendo cláusulas para licencias no exclusivas y la posibilidad de intervención estatal en emergencias.</a:t>
            </a:r>
          </a:p>
          <a:p>
            <a:pPr>
              <a:buFont typeface="+mj-lt"/>
              <a:buAutoNum type="arabicPeriod"/>
            </a:pPr>
            <a:r>
              <a:rPr lang="es-CL" b="1" dirty="0"/>
              <a:t>Métricas de Retorno Ampliado:</a:t>
            </a:r>
            <a:r>
              <a:rPr lang="es-CL" dirty="0"/>
              <a:t> Implementar la </a:t>
            </a:r>
            <a:r>
              <a:rPr lang="es-CL" b="1" dirty="0"/>
              <a:t>evaluación obligatoria del impacto social, ambiental y cultural</a:t>
            </a:r>
            <a:r>
              <a:rPr lang="es-CL" dirty="0"/>
              <a:t> de las innovaciones (ej. reducción de listas de espera en salud, mejora de procesos productivos locales, valor nutricional) para orientar la investigación hacia problemas nacionales y los Objetivos de Desarrollo Sostenible (ODS).</a:t>
            </a:r>
          </a:p>
          <a:p>
            <a:pPr>
              <a:buFont typeface="+mj-lt"/>
              <a:buAutoNum type="arabicPeriod"/>
            </a:pPr>
            <a:r>
              <a:rPr lang="es-CL" b="1" dirty="0"/>
              <a:t>Inversión Pública Estratégica:</a:t>
            </a:r>
            <a:r>
              <a:rPr lang="es-CL" dirty="0"/>
              <a:t> El Estado, como financiador del riesgo inicial en I+D, debe </a:t>
            </a:r>
            <a:r>
              <a:rPr lang="es-CL" b="1" dirty="0"/>
              <a:t>participar activamente en las fases tempranas de Empresas de Base Científico-Tecnológica (</a:t>
            </a:r>
            <a:r>
              <a:rPr lang="es-CL" b="1" dirty="0" err="1"/>
              <a:t>EBCTs</a:t>
            </a:r>
            <a:r>
              <a:rPr lang="es-CL" b="1" dirty="0"/>
              <a:t>)</a:t>
            </a:r>
            <a:r>
              <a:rPr lang="es-CL" dirty="0"/>
              <a:t> para asegurar que el valor generado por la inversión pública retorne proporcionalmente a la sociedad.</a:t>
            </a:r>
          </a:p>
          <a:p>
            <a:pPr>
              <a:buFont typeface="+mj-lt"/>
              <a:buAutoNum type="arabicPeriod"/>
            </a:pPr>
            <a:r>
              <a:rPr lang="es-CL" b="1" dirty="0"/>
              <a:t>Legislación de PI Adaptada a Chile:</a:t>
            </a:r>
            <a:r>
              <a:rPr lang="es-CL" dirty="0"/>
              <a:t> Diseñar un sistema legal que aproveche las flexibilidades del tratado ADPIC, en lugar de importar modelos acríticamente. Esto implica: </a:t>
            </a:r>
          </a:p>
          <a:p>
            <a:pPr marL="742950" lvl="1" indent="-285750">
              <a:buFont typeface="+mj-lt"/>
              <a:buAutoNum type="arabicPeriod"/>
            </a:pPr>
            <a:r>
              <a:rPr lang="es-CL" dirty="0"/>
              <a:t>Incluir una </a:t>
            </a:r>
            <a:r>
              <a:rPr lang="es-CL" b="1" dirty="0"/>
              <a:t>"excepción de investigación" expresa</a:t>
            </a:r>
            <a:r>
              <a:rPr lang="es-CL" dirty="0"/>
              <a:t> que permita a universidades usar tecnologías patentadas con fines experimentales.</a:t>
            </a:r>
          </a:p>
          <a:p>
            <a:pPr marL="742950" lvl="1" indent="-285750">
              <a:buFont typeface="+mj-lt"/>
              <a:buAutoNum type="arabicPeriod"/>
            </a:pPr>
            <a:r>
              <a:rPr lang="es-CL" dirty="0"/>
              <a:t>Exigir la </a:t>
            </a:r>
            <a:r>
              <a:rPr lang="es-CL" b="1" dirty="0"/>
              <a:t>divulgación del origen de recursos genéticos y conocimientos tradicionales</a:t>
            </a:r>
            <a:r>
              <a:rPr lang="es-CL" dirty="0"/>
              <a:t> en las solicitudes de patente, garantizando un reparto equitativo de beneficios con las comunidades originarias.</a:t>
            </a:r>
          </a:p>
          <a:p>
            <a:pPr marL="742950" lvl="1" indent="-285750">
              <a:buFont typeface="+mj-lt"/>
              <a:buAutoNum type="arabicPeriod"/>
            </a:pPr>
            <a:r>
              <a:rPr lang="es-CL" dirty="0"/>
              <a:t>Modernizar y agilizar los procedimientos de patentamiento, modelos de utilidad y diseños industriales, con nuevas exclusiones de patentabilidad como el software.</a:t>
            </a:r>
          </a:p>
          <a:p>
            <a:pPr>
              <a:buFont typeface="+mj-lt"/>
              <a:buAutoNum type="arabicPeriod"/>
            </a:pPr>
            <a:r>
              <a:rPr lang="es-CL" b="1" dirty="0"/>
              <a:t>Aumento Significativo de la Inversión en I+D+i:</a:t>
            </a:r>
            <a:r>
              <a:rPr lang="es-CL" dirty="0"/>
              <a:t> Tanto el sector público como el privado deben incrementar sustancialmente los recursos destinados a la ciencia, tecnología e innovación, lo cual es fundamental para generar resultados transferibles y fomentar la "Grass </a:t>
            </a:r>
            <a:r>
              <a:rPr lang="es-CL" dirty="0" err="1"/>
              <a:t>Root</a:t>
            </a:r>
            <a:r>
              <a:rPr lang="es-CL" dirty="0"/>
              <a:t> </a:t>
            </a:r>
            <a:r>
              <a:rPr lang="es-CL" dirty="0" err="1"/>
              <a:t>Innovation</a:t>
            </a:r>
            <a:r>
              <a:rPr lang="es-CL" dirty="0"/>
              <a:t>".</a:t>
            </a:r>
          </a:p>
          <a:p>
            <a:r>
              <a:rPr lang="es-CL" b="1" dirty="0"/>
              <a:t>En síntesis:</a:t>
            </a:r>
            <a:r>
              <a:rPr lang="es-CL" dirty="0"/>
              <a:t> Se aboga por un sistema de PI e Innovación en Chile que sea </a:t>
            </a:r>
            <a:r>
              <a:rPr lang="es-CL" b="1" dirty="0"/>
              <a:t>equitativo, socialmente responsable y que honre la inversión pública</a:t>
            </a:r>
            <a:r>
              <a:rPr lang="es-CL" dirty="0"/>
              <a:t>, alineando los objetivos económicos con el beneficio colectivo a largo plazo.</a:t>
            </a:r>
          </a:p>
          <a:p>
            <a:endParaRPr lang="es-CL" dirty="0"/>
          </a:p>
        </p:txBody>
      </p:sp>
      <p:sp>
        <p:nvSpPr>
          <p:cNvPr id="4" name="Marcador de número de diapositiva 3"/>
          <p:cNvSpPr>
            <a:spLocks noGrp="1"/>
          </p:cNvSpPr>
          <p:nvPr>
            <p:ph type="sldNum" sz="quarter" idx="5"/>
          </p:nvPr>
        </p:nvSpPr>
        <p:spPr/>
        <p:txBody>
          <a:bodyPr/>
          <a:lstStyle/>
          <a:p>
            <a:fld id="{FE3517C0-BAAF-6440-A3FE-C28ECB8771CC}" type="slidenum">
              <a:rPr lang="es-CL" smtClean="0"/>
              <a:t>28</a:t>
            </a:fld>
            <a:endParaRPr lang="es-CL"/>
          </a:p>
        </p:txBody>
      </p:sp>
    </p:spTree>
    <p:extLst>
      <p:ext uri="{BB962C8B-B14F-4D97-AF65-F5344CB8AC3E}">
        <p14:creationId xmlns:p14="http://schemas.microsoft.com/office/powerpoint/2010/main" val="894039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Claro, aquí tienes una lámina concisa que resume las ideas centrales de los artículos "Leviatán" y "Leviatán II" de Jorge Rojas, enfocándose en la Propiedad Intelectual (PI) y la Transferencia Tecnológica (TT) en Chile:</a:t>
            </a:r>
          </a:p>
          <a:p>
            <a:r>
              <a:rPr lang="es-CL" b="1" dirty="0"/>
              <a:t>Lámina: Reconfigurando el Leviatán: PI y TT para el Bienestar Social en Chile</a:t>
            </a:r>
          </a:p>
          <a:p>
            <a:r>
              <a:rPr lang="es-CL" b="1" dirty="0"/>
              <a:t>(Visión de Jorge Rojas)</a:t>
            </a:r>
            <a:endParaRPr lang="es-CL" dirty="0"/>
          </a:p>
          <a:p>
            <a:r>
              <a:rPr lang="es-CL" b="1" dirty="0"/>
              <a:t>Problema Central Identificado:</a:t>
            </a:r>
            <a:r>
              <a:rPr lang="es-CL" dirty="0"/>
              <a:t> El sistema chileno de Propiedad Intelectual (PI) y Transferencia Tecnológica (TT), influenciado por el modelo estadounidense de la Ley </a:t>
            </a:r>
            <a:r>
              <a:rPr lang="es-CL" dirty="0" err="1"/>
              <a:t>Bayh-Dole</a:t>
            </a:r>
            <a:r>
              <a:rPr lang="es-CL" dirty="0"/>
              <a:t>, ha priorizado la maximización del beneficio económico por sobre el </a:t>
            </a:r>
            <a:r>
              <a:rPr lang="es-CL" b="1" dirty="0"/>
              <a:t>interés público y el retorno social</a:t>
            </a:r>
            <a:r>
              <a:rPr lang="es-CL" dirty="0"/>
              <a:t> de la innovación financiada con fondos estatales. Esto genera:</a:t>
            </a:r>
          </a:p>
          <a:p>
            <a:pPr>
              <a:buFont typeface="Arial" panose="020B0604020202020204" pitchFamily="34" charset="0"/>
              <a:buChar char="•"/>
            </a:pPr>
            <a:r>
              <a:rPr lang="es-CL" b="1" dirty="0"/>
              <a:t>Acceso restringido</a:t>
            </a:r>
            <a:r>
              <a:rPr lang="es-CL" dirty="0"/>
              <a:t> a tecnologías fundamentales (ej. "herramientas de investigación") y una débil o inexistente "excepción de investigación" para usos académicos o experimentales.</a:t>
            </a:r>
          </a:p>
          <a:p>
            <a:pPr>
              <a:buFont typeface="Arial" panose="020B0604020202020204" pitchFamily="34" charset="0"/>
              <a:buChar char="•"/>
            </a:pPr>
            <a:r>
              <a:rPr lang="es-CL" b="1" dirty="0"/>
              <a:t>Métricas de éxito incompletas</a:t>
            </a:r>
            <a:r>
              <a:rPr lang="es-CL" dirty="0"/>
              <a:t>, enfocadas en patentes y licencias, sin valorar el impacto social, ambiental y cultural.</a:t>
            </a:r>
          </a:p>
          <a:p>
            <a:pPr>
              <a:buFont typeface="Arial" panose="020B0604020202020204" pitchFamily="34" charset="0"/>
              <a:buChar char="•"/>
            </a:pPr>
            <a:r>
              <a:rPr lang="es-CL" b="1" dirty="0"/>
              <a:t>Riesgo de fragmentación de la PI</a:t>
            </a:r>
            <a:r>
              <a:rPr lang="es-CL" dirty="0"/>
              <a:t> ("</a:t>
            </a:r>
            <a:r>
              <a:rPr lang="es-CL" dirty="0" err="1"/>
              <a:t>anticommons</a:t>
            </a:r>
            <a:r>
              <a:rPr lang="es-CL" dirty="0"/>
              <a:t>") que dificulta la colaboración.</a:t>
            </a:r>
          </a:p>
          <a:p>
            <a:pPr>
              <a:buFont typeface="Arial" panose="020B0604020202020204" pitchFamily="34" charset="0"/>
              <a:buChar char="•"/>
            </a:pPr>
            <a:r>
              <a:rPr lang="es-CL" b="1" dirty="0"/>
              <a:t>Baja inversión en I+D+i</a:t>
            </a:r>
            <a:r>
              <a:rPr lang="es-CL" dirty="0"/>
              <a:t> comparada internacionalmente, limitando la generación de innovaciones transferibles.</a:t>
            </a:r>
          </a:p>
          <a:p>
            <a:pPr>
              <a:buFont typeface="Arial" panose="020B0604020202020204" pitchFamily="34" charset="0"/>
              <a:buChar char="•"/>
            </a:pPr>
            <a:r>
              <a:rPr lang="es-CL" b="1" dirty="0"/>
              <a:t>Adopción acrítica de normativas extranjeras</a:t>
            </a:r>
            <a:r>
              <a:rPr lang="es-CL" dirty="0"/>
              <a:t> (cláusulas "TRIPS plus") que no se ajustan a la realidad y capacidades de Chile.</a:t>
            </a:r>
          </a:p>
          <a:p>
            <a:r>
              <a:rPr lang="es-CL" b="1" dirty="0"/>
              <a:t>Propuestas Clave para una Gestión Estratégica y Socialmente Responsable:</a:t>
            </a:r>
            <a:r>
              <a:rPr lang="es-CL" dirty="0"/>
              <a:t> Jorge Rojas defiende que el Estado (el "Leviatán") debe funcionar como un </a:t>
            </a:r>
            <a:r>
              <a:rPr lang="es-CL" b="1" dirty="0"/>
              <a:t>"</a:t>
            </a:r>
            <a:r>
              <a:rPr lang="es-CL" b="1" dirty="0" err="1"/>
              <a:t>instrumentum</a:t>
            </a:r>
            <a:r>
              <a:rPr lang="es-CL" b="1" dirty="0"/>
              <a:t> </a:t>
            </a:r>
            <a:r>
              <a:rPr lang="es-CL" b="1" dirty="0" err="1"/>
              <a:t>regni</a:t>
            </a:r>
            <a:r>
              <a:rPr lang="es-CL" b="1" dirty="0"/>
              <a:t>"</a:t>
            </a:r>
            <a:r>
              <a:rPr lang="es-CL" dirty="0"/>
              <a:t> (herramienta del reino) al servicio de la ciudadanía, utilizando la PI y TT para el bienestar colectivo. Para ello, propone:</a:t>
            </a:r>
          </a:p>
          <a:p>
            <a:pPr>
              <a:buFont typeface="+mj-lt"/>
              <a:buAutoNum type="arabicPeriod"/>
            </a:pPr>
            <a:r>
              <a:rPr lang="es-CL" b="1" dirty="0"/>
              <a:t>Mandato de Licenciamiento Socialmente Responsable (LSR):</a:t>
            </a:r>
            <a:r>
              <a:rPr lang="es-CL" dirty="0"/>
              <a:t> La legislación debe exigir que las tecnologías desarrolladas con fondos públicos, especialmente en áreas críticas como salud y alimentación, garanticen el </a:t>
            </a:r>
            <a:r>
              <a:rPr lang="es-CL" b="1" dirty="0"/>
              <a:t>acceso universal y el interés público</a:t>
            </a:r>
            <a:r>
              <a:rPr lang="es-CL" dirty="0"/>
              <a:t>, incluyendo cláusulas para licencias no exclusivas y la posibilidad de intervención estatal en emergencias.</a:t>
            </a:r>
          </a:p>
          <a:p>
            <a:pPr>
              <a:buFont typeface="+mj-lt"/>
              <a:buAutoNum type="arabicPeriod"/>
            </a:pPr>
            <a:r>
              <a:rPr lang="es-CL" b="1" dirty="0"/>
              <a:t>Métricas de Retorno Ampliado:</a:t>
            </a:r>
            <a:r>
              <a:rPr lang="es-CL" dirty="0"/>
              <a:t> Implementar la </a:t>
            </a:r>
            <a:r>
              <a:rPr lang="es-CL" b="1" dirty="0"/>
              <a:t>evaluación obligatoria del impacto social, ambiental y cultural</a:t>
            </a:r>
            <a:r>
              <a:rPr lang="es-CL" dirty="0"/>
              <a:t> de las innovaciones (ej. reducción de listas de espera en salud, mejora de procesos productivos locales, valor nutricional) para orientar la investigación hacia problemas nacionales y los Objetivos de Desarrollo Sostenible (ODS).</a:t>
            </a:r>
          </a:p>
          <a:p>
            <a:pPr>
              <a:buFont typeface="+mj-lt"/>
              <a:buAutoNum type="arabicPeriod"/>
            </a:pPr>
            <a:r>
              <a:rPr lang="es-CL" b="1" dirty="0"/>
              <a:t>Inversión Pública Estratégica:</a:t>
            </a:r>
            <a:r>
              <a:rPr lang="es-CL" dirty="0"/>
              <a:t> El Estado, como financiador del riesgo inicial en I+D, debe </a:t>
            </a:r>
            <a:r>
              <a:rPr lang="es-CL" b="1" dirty="0"/>
              <a:t>participar activamente en las fases tempranas de Empresas de Base Científico-Tecnológica (</a:t>
            </a:r>
            <a:r>
              <a:rPr lang="es-CL" b="1" dirty="0" err="1"/>
              <a:t>EBCTs</a:t>
            </a:r>
            <a:r>
              <a:rPr lang="es-CL" b="1" dirty="0"/>
              <a:t>)</a:t>
            </a:r>
            <a:r>
              <a:rPr lang="es-CL" dirty="0"/>
              <a:t> para asegurar que el valor generado por la inversión pública retorne proporcionalmente a la sociedad.</a:t>
            </a:r>
          </a:p>
          <a:p>
            <a:pPr>
              <a:buFont typeface="+mj-lt"/>
              <a:buAutoNum type="arabicPeriod"/>
            </a:pPr>
            <a:r>
              <a:rPr lang="es-CL" b="1" dirty="0"/>
              <a:t>Legislación de PI Adaptada a Chile:</a:t>
            </a:r>
            <a:r>
              <a:rPr lang="es-CL" dirty="0"/>
              <a:t> Diseñar un sistema legal que aproveche las flexibilidades del tratado ADPIC, en lugar de importar modelos acríticamente. Esto implica: </a:t>
            </a:r>
          </a:p>
          <a:p>
            <a:pPr marL="742950" lvl="1" indent="-285750">
              <a:buFont typeface="+mj-lt"/>
              <a:buAutoNum type="arabicPeriod"/>
            </a:pPr>
            <a:r>
              <a:rPr lang="es-CL" dirty="0"/>
              <a:t>Incluir una </a:t>
            </a:r>
            <a:r>
              <a:rPr lang="es-CL" b="1" dirty="0"/>
              <a:t>"excepción de investigación" expresa</a:t>
            </a:r>
            <a:r>
              <a:rPr lang="es-CL" dirty="0"/>
              <a:t> que permita a universidades usar tecnologías patentadas con fines experimentales.</a:t>
            </a:r>
          </a:p>
          <a:p>
            <a:pPr marL="742950" lvl="1" indent="-285750">
              <a:buFont typeface="+mj-lt"/>
              <a:buAutoNum type="arabicPeriod"/>
            </a:pPr>
            <a:r>
              <a:rPr lang="es-CL" dirty="0"/>
              <a:t>Exigir la </a:t>
            </a:r>
            <a:r>
              <a:rPr lang="es-CL" b="1" dirty="0"/>
              <a:t>divulgación del origen de recursos genéticos y conocimientos tradicionales</a:t>
            </a:r>
            <a:r>
              <a:rPr lang="es-CL" dirty="0"/>
              <a:t> en las solicitudes de patente, garantizando un reparto equitativo de beneficios con las comunidades originarias.</a:t>
            </a:r>
          </a:p>
          <a:p>
            <a:pPr marL="742950" lvl="1" indent="-285750">
              <a:buFont typeface="+mj-lt"/>
              <a:buAutoNum type="arabicPeriod"/>
            </a:pPr>
            <a:r>
              <a:rPr lang="es-CL" dirty="0"/>
              <a:t>Modernizar y agilizar los procedimientos de patentamiento, modelos de utilidad y diseños industriales, con nuevas exclusiones de patentabilidad como el software.</a:t>
            </a:r>
          </a:p>
          <a:p>
            <a:pPr>
              <a:buFont typeface="+mj-lt"/>
              <a:buAutoNum type="arabicPeriod"/>
            </a:pPr>
            <a:r>
              <a:rPr lang="es-CL" b="1" dirty="0"/>
              <a:t>Aumento Significativo de la Inversión en I+D+i:</a:t>
            </a:r>
            <a:r>
              <a:rPr lang="es-CL" dirty="0"/>
              <a:t> Tanto el sector público como el privado deben incrementar sustancialmente los recursos destinados a la ciencia, tecnología e innovación, lo cual es fundamental para generar resultados transferibles y fomentar la "Grass </a:t>
            </a:r>
            <a:r>
              <a:rPr lang="es-CL" dirty="0" err="1"/>
              <a:t>Root</a:t>
            </a:r>
            <a:r>
              <a:rPr lang="es-CL" dirty="0"/>
              <a:t> </a:t>
            </a:r>
            <a:r>
              <a:rPr lang="es-CL" dirty="0" err="1"/>
              <a:t>Innovation</a:t>
            </a:r>
            <a:r>
              <a:rPr lang="es-CL" dirty="0"/>
              <a:t>".</a:t>
            </a:r>
          </a:p>
          <a:p>
            <a:r>
              <a:rPr lang="es-CL" b="1" dirty="0"/>
              <a:t>En síntesis:</a:t>
            </a:r>
            <a:r>
              <a:rPr lang="es-CL" dirty="0"/>
              <a:t> Se aboga por un sistema de PI e Innovación en Chile que sea </a:t>
            </a:r>
            <a:r>
              <a:rPr lang="es-CL" b="1" dirty="0"/>
              <a:t>equitativo, socialmente responsable y que honre la inversión pública</a:t>
            </a:r>
            <a:r>
              <a:rPr lang="es-CL" dirty="0"/>
              <a:t>, alineando los objetivos económicos con el beneficio colectivo a largo plazo.</a:t>
            </a:r>
          </a:p>
          <a:p>
            <a:endParaRPr lang="es-CL" dirty="0"/>
          </a:p>
        </p:txBody>
      </p:sp>
      <p:sp>
        <p:nvSpPr>
          <p:cNvPr id="4" name="Marcador de número de diapositiva 3"/>
          <p:cNvSpPr>
            <a:spLocks noGrp="1"/>
          </p:cNvSpPr>
          <p:nvPr>
            <p:ph type="sldNum" sz="quarter" idx="5"/>
          </p:nvPr>
        </p:nvSpPr>
        <p:spPr/>
        <p:txBody>
          <a:bodyPr/>
          <a:lstStyle/>
          <a:p>
            <a:fld id="{FE3517C0-BAAF-6440-A3FE-C28ECB8771CC}" type="slidenum">
              <a:rPr lang="es-CL" smtClean="0"/>
              <a:t>29</a:t>
            </a:fld>
            <a:endParaRPr lang="es-CL"/>
          </a:p>
        </p:txBody>
      </p:sp>
    </p:spTree>
    <p:extLst>
      <p:ext uri="{BB962C8B-B14F-4D97-AF65-F5344CB8AC3E}">
        <p14:creationId xmlns:p14="http://schemas.microsoft.com/office/powerpoint/2010/main" val="4293256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Claro, aquí tienes una lámina concisa que resume las ideas centrales de los artículos "Leviatán" y "Leviatán II" de Jorge Rojas, enfocándose en la Propiedad Intelectual (PI) y la Transferencia Tecnológica (TT) en Chile:</a:t>
            </a:r>
          </a:p>
          <a:p>
            <a:r>
              <a:rPr lang="es-CL" b="1" dirty="0"/>
              <a:t>Lámina: Reconfigurando el Leviatán: PI y TT para el Bienestar Social en Chile</a:t>
            </a:r>
          </a:p>
          <a:p>
            <a:r>
              <a:rPr lang="es-CL" b="1" dirty="0"/>
              <a:t>(Visión de Jorge Rojas)</a:t>
            </a:r>
            <a:endParaRPr lang="es-CL" dirty="0"/>
          </a:p>
          <a:p>
            <a:r>
              <a:rPr lang="es-CL" b="1" dirty="0"/>
              <a:t>Problema Central Identificado:</a:t>
            </a:r>
            <a:r>
              <a:rPr lang="es-CL" dirty="0"/>
              <a:t> El sistema chileno de Propiedad Intelectual (PI) y Transferencia Tecnológica (TT), influenciado por el modelo estadounidense de la Ley </a:t>
            </a:r>
            <a:r>
              <a:rPr lang="es-CL" dirty="0" err="1"/>
              <a:t>Bayh-Dole</a:t>
            </a:r>
            <a:r>
              <a:rPr lang="es-CL" dirty="0"/>
              <a:t>, ha priorizado la maximización del beneficio económico por sobre el </a:t>
            </a:r>
            <a:r>
              <a:rPr lang="es-CL" b="1" dirty="0"/>
              <a:t>interés público y el retorno social</a:t>
            </a:r>
            <a:r>
              <a:rPr lang="es-CL" dirty="0"/>
              <a:t> de la innovación financiada con fondos estatales. Esto genera:</a:t>
            </a:r>
          </a:p>
          <a:p>
            <a:pPr>
              <a:buFont typeface="Arial" panose="020B0604020202020204" pitchFamily="34" charset="0"/>
              <a:buChar char="•"/>
            </a:pPr>
            <a:r>
              <a:rPr lang="es-CL" b="1" dirty="0"/>
              <a:t>Acceso restringido</a:t>
            </a:r>
            <a:r>
              <a:rPr lang="es-CL" dirty="0"/>
              <a:t> a tecnologías fundamentales (ej. "herramientas de investigación") y una débil o inexistente "excepción de investigación" para usos académicos o experimentales.</a:t>
            </a:r>
          </a:p>
          <a:p>
            <a:pPr>
              <a:buFont typeface="Arial" panose="020B0604020202020204" pitchFamily="34" charset="0"/>
              <a:buChar char="•"/>
            </a:pPr>
            <a:r>
              <a:rPr lang="es-CL" b="1" dirty="0"/>
              <a:t>Métricas de éxito incompletas</a:t>
            </a:r>
            <a:r>
              <a:rPr lang="es-CL" dirty="0"/>
              <a:t>, enfocadas en patentes y licencias, sin valorar el impacto social, ambiental y cultural.</a:t>
            </a:r>
          </a:p>
          <a:p>
            <a:pPr>
              <a:buFont typeface="Arial" panose="020B0604020202020204" pitchFamily="34" charset="0"/>
              <a:buChar char="•"/>
            </a:pPr>
            <a:r>
              <a:rPr lang="es-CL" b="1" dirty="0"/>
              <a:t>Riesgo de fragmentación de la PI</a:t>
            </a:r>
            <a:r>
              <a:rPr lang="es-CL" dirty="0"/>
              <a:t> ("</a:t>
            </a:r>
            <a:r>
              <a:rPr lang="es-CL" dirty="0" err="1"/>
              <a:t>anticommons</a:t>
            </a:r>
            <a:r>
              <a:rPr lang="es-CL" dirty="0"/>
              <a:t>") que dificulta la colaboración.</a:t>
            </a:r>
          </a:p>
          <a:p>
            <a:pPr>
              <a:buFont typeface="Arial" panose="020B0604020202020204" pitchFamily="34" charset="0"/>
              <a:buChar char="•"/>
            </a:pPr>
            <a:r>
              <a:rPr lang="es-CL" b="1" dirty="0"/>
              <a:t>Baja inversión en I+D+i</a:t>
            </a:r>
            <a:r>
              <a:rPr lang="es-CL" dirty="0"/>
              <a:t> comparada internacionalmente, limitando la generación de innovaciones transferibles.</a:t>
            </a:r>
          </a:p>
          <a:p>
            <a:pPr>
              <a:buFont typeface="Arial" panose="020B0604020202020204" pitchFamily="34" charset="0"/>
              <a:buChar char="•"/>
            </a:pPr>
            <a:r>
              <a:rPr lang="es-CL" b="1" dirty="0"/>
              <a:t>Adopción acrítica de normativas extranjeras</a:t>
            </a:r>
            <a:r>
              <a:rPr lang="es-CL" dirty="0"/>
              <a:t> (cláusulas "TRIPS plus") que no se ajustan a la realidad y capacidades de Chile.</a:t>
            </a:r>
          </a:p>
          <a:p>
            <a:r>
              <a:rPr lang="es-CL" b="1" dirty="0"/>
              <a:t>Propuestas Clave para una Gestión Estratégica y Socialmente Responsable:</a:t>
            </a:r>
            <a:r>
              <a:rPr lang="es-CL" dirty="0"/>
              <a:t> Jorge Rojas defiende que el Estado (el "Leviatán") debe funcionar como un </a:t>
            </a:r>
            <a:r>
              <a:rPr lang="es-CL" b="1" dirty="0"/>
              <a:t>"</a:t>
            </a:r>
            <a:r>
              <a:rPr lang="es-CL" b="1" dirty="0" err="1"/>
              <a:t>instrumentum</a:t>
            </a:r>
            <a:r>
              <a:rPr lang="es-CL" b="1" dirty="0"/>
              <a:t> </a:t>
            </a:r>
            <a:r>
              <a:rPr lang="es-CL" b="1" dirty="0" err="1"/>
              <a:t>regni</a:t>
            </a:r>
            <a:r>
              <a:rPr lang="es-CL" b="1" dirty="0"/>
              <a:t>"</a:t>
            </a:r>
            <a:r>
              <a:rPr lang="es-CL" dirty="0"/>
              <a:t> (herramienta del reino) al servicio de la ciudadanía, utilizando la PI y TT para el bienestar colectivo. Para ello, propone:</a:t>
            </a:r>
          </a:p>
          <a:p>
            <a:pPr>
              <a:buFont typeface="+mj-lt"/>
              <a:buAutoNum type="arabicPeriod"/>
            </a:pPr>
            <a:r>
              <a:rPr lang="es-CL" b="1" dirty="0"/>
              <a:t>Mandato de Licenciamiento Socialmente Responsable (LSR):</a:t>
            </a:r>
            <a:r>
              <a:rPr lang="es-CL" dirty="0"/>
              <a:t> La legislación debe exigir que las tecnologías desarrolladas con fondos públicos, especialmente en áreas críticas como salud y alimentación, garanticen el </a:t>
            </a:r>
            <a:r>
              <a:rPr lang="es-CL" b="1" dirty="0"/>
              <a:t>acceso universal y el interés público</a:t>
            </a:r>
            <a:r>
              <a:rPr lang="es-CL" dirty="0"/>
              <a:t>, incluyendo cláusulas para licencias no exclusivas y la posibilidad de intervención estatal en emergencias.</a:t>
            </a:r>
          </a:p>
          <a:p>
            <a:pPr>
              <a:buFont typeface="+mj-lt"/>
              <a:buAutoNum type="arabicPeriod"/>
            </a:pPr>
            <a:r>
              <a:rPr lang="es-CL" b="1" dirty="0"/>
              <a:t>Métricas de Retorno Ampliado:</a:t>
            </a:r>
            <a:r>
              <a:rPr lang="es-CL" dirty="0"/>
              <a:t> Implementar la </a:t>
            </a:r>
            <a:r>
              <a:rPr lang="es-CL" b="1" dirty="0"/>
              <a:t>evaluación obligatoria del impacto social, ambiental y cultural</a:t>
            </a:r>
            <a:r>
              <a:rPr lang="es-CL" dirty="0"/>
              <a:t> de las innovaciones (ej. reducción de listas de espera en salud, mejora de procesos productivos locales, valor nutricional) para orientar la investigación hacia problemas nacionales y los Objetivos de Desarrollo Sostenible (ODS).</a:t>
            </a:r>
          </a:p>
          <a:p>
            <a:pPr>
              <a:buFont typeface="+mj-lt"/>
              <a:buAutoNum type="arabicPeriod"/>
            </a:pPr>
            <a:r>
              <a:rPr lang="es-CL" b="1" dirty="0"/>
              <a:t>Inversión Pública Estratégica:</a:t>
            </a:r>
            <a:r>
              <a:rPr lang="es-CL" dirty="0"/>
              <a:t> El Estado, como financiador del riesgo inicial en I+D, debe </a:t>
            </a:r>
            <a:r>
              <a:rPr lang="es-CL" b="1" dirty="0"/>
              <a:t>participar activamente en las fases tempranas de Empresas de Base Científico-Tecnológica (</a:t>
            </a:r>
            <a:r>
              <a:rPr lang="es-CL" b="1" dirty="0" err="1"/>
              <a:t>EBCTs</a:t>
            </a:r>
            <a:r>
              <a:rPr lang="es-CL" b="1" dirty="0"/>
              <a:t>)</a:t>
            </a:r>
            <a:r>
              <a:rPr lang="es-CL" dirty="0"/>
              <a:t> para asegurar que el valor generado por la inversión pública retorne proporcionalmente a la sociedad.</a:t>
            </a:r>
          </a:p>
          <a:p>
            <a:pPr>
              <a:buFont typeface="+mj-lt"/>
              <a:buAutoNum type="arabicPeriod"/>
            </a:pPr>
            <a:r>
              <a:rPr lang="es-CL" b="1" dirty="0"/>
              <a:t>Legislación de PI Adaptada a Chile:</a:t>
            </a:r>
            <a:r>
              <a:rPr lang="es-CL" dirty="0"/>
              <a:t> Diseñar un sistema legal que aproveche las flexibilidades del tratado ADPIC, en lugar de importar modelos acríticamente. Esto implica: </a:t>
            </a:r>
          </a:p>
          <a:p>
            <a:pPr marL="742950" lvl="1" indent="-285750">
              <a:buFont typeface="+mj-lt"/>
              <a:buAutoNum type="arabicPeriod"/>
            </a:pPr>
            <a:r>
              <a:rPr lang="es-CL" dirty="0"/>
              <a:t>Incluir una </a:t>
            </a:r>
            <a:r>
              <a:rPr lang="es-CL" b="1" dirty="0"/>
              <a:t>"excepción de investigación" expresa</a:t>
            </a:r>
            <a:r>
              <a:rPr lang="es-CL" dirty="0"/>
              <a:t> que permita a universidades usar tecnologías patentadas con fines experimentales.</a:t>
            </a:r>
          </a:p>
          <a:p>
            <a:pPr marL="742950" lvl="1" indent="-285750">
              <a:buFont typeface="+mj-lt"/>
              <a:buAutoNum type="arabicPeriod"/>
            </a:pPr>
            <a:r>
              <a:rPr lang="es-CL" dirty="0"/>
              <a:t>Exigir la </a:t>
            </a:r>
            <a:r>
              <a:rPr lang="es-CL" b="1" dirty="0"/>
              <a:t>divulgación del origen de recursos genéticos y conocimientos tradicionales</a:t>
            </a:r>
            <a:r>
              <a:rPr lang="es-CL" dirty="0"/>
              <a:t> en las solicitudes de patente, garantizando un reparto equitativo de beneficios con las comunidades originarias.</a:t>
            </a:r>
          </a:p>
          <a:p>
            <a:pPr marL="742950" lvl="1" indent="-285750">
              <a:buFont typeface="+mj-lt"/>
              <a:buAutoNum type="arabicPeriod"/>
            </a:pPr>
            <a:r>
              <a:rPr lang="es-CL" dirty="0"/>
              <a:t>Modernizar y agilizar los procedimientos de patentamiento, modelos de utilidad y diseños industriales, con nuevas exclusiones de patentabilidad como el software.</a:t>
            </a:r>
          </a:p>
          <a:p>
            <a:pPr>
              <a:buFont typeface="+mj-lt"/>
              <a:buAutoNum type="arabicPeriod"/>
            </a:pPr>
            <a:r>
              <a:rPr lang="es-CL" b="1" dirty="0"/>
              <a:t>Aumento Significativo de la Inversión en I+D+i:</a:t>
            </a:r>
            <a:r>
              <a:rPr lang="es-CL" dirty="0"/>
              <a:t> Tanto el sector público como el privado deben incrementar sustancialmente los recursos destinados a la ciencia, tecnología e innovación, lo cual es fundamental para generar resultados transferibles y fomentar la "Grass </a:t>
            </a:r>
            <a:r>
              <a:rPr lang="es-CL" dirty="0" err="1"/>
              <a:t>Root</a:t>
            </a:r>
            <a:r>
              <a:rPr lang="es-CL" dirty="0"/>
              <a:t> </a:t>
            </a:r>
            <a:r>
              <a:rPr lang="es-CL" dirty="0" err="1"/>
              <a:t>Innovation</a:t>
            </a:r>
            <a:r>
              <a:rPr lang="es-CL" dirty="0"/>
              <a:t>".</a:t>
            </a:r>
          </a:p>
          <a:p>
            <a:r>
              <a:rPr lang="es-CL" b="1" dirty="0"/>
              <a:t>En síntesis:</a:t>
            </a:r>
            <a:r>
              <a:rPr lang="es-CL" dirty="0"/>
              <a:t> Se aboga por un sistema de PI e Innovación en Chile que sea </a:t>
            </a:r>
            <a:r>
              <a:rPr lang="es-CL" b="1" dirty="0"/>
              <a:t>equitativo, socialmente responsable y que honre la inversión pública</a:t>
            </a:r>
            <a:r>
              <a:rPr lang="es-CL" dirty="0"/>
              <a:t>, alineando los objetivos económicos con el beneficio colectivo a largo plazo.</a:t>
            </a:r>
          </a:p>
          <a:p>
            <a:endParaRPr lang="es-CL" dirty="0"/>
          </a:p>
        </p:txBody>
      </p:sp>
      <p:sp>
        <p:nvSpPr>
          <p:cNvPr id="4" name="Marcador de número de diapositiva 3"/>
          <p:cNvSpPr>
            <a:spLocks noGrp="1"/>
          </p:cNvSpPr>
          <p:nvPr>
            <p:ph type="sldNum" sz="quarter" idx="5"/>
          </p:nvPr>
        </p:nvSpPr>
        <p:spPr/>
        <p:txBody>
          <a:bodyPr/>
          <a:lstStyle/>
          <a:p>
            <a:fld id="{FE3517C0-BAAF-6440-A3FE-C28ECB8771CC}" type="slidenum">
              <a:rPr lang="es-CL" smtClean="0"/>
              <a:t>30</a:t>
            </a:fld>
            <a:endParaRPr lang="es-CL"/>
          </a:p>
        </p:txBody>
      </p:sp>
    </p:spTree>
    <p:extLst>
      <p:ext uri="{BB962C8B-B14F-4D97-AF65-F5344CB8AC3E}">
        <p14:creationId xmlns:p14="http://schemas.microsoft.com/office/powerpoint/2010/main" val="1505369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DFFC930F-195B-A14C-BBD2-8B845ABCE800}" type="datetimeFigureOut">
              <a:rPr lang="es-CL" smtClean="0"/>
              <a:t>22-08-25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52FBD6F-B01B-264E-93DB-E6E200DC2604}" type="slidenum">
              <a:rPr lang="es-CL" smtClean="0"/>
              <a:t>‹Nº›</a:t>
            </a:fld>
            <a:endParaRPr lang="es-CL"/>
          </a:p>
        </p:txBody>
      </p:sp>
    </p:spTree>
    <p:extLst>
      <p:ext uri="{BB962C8B-B14F-4D97-AF65-F5344CB8AC3E}">
        <p14:creationId xmlns:p14="http://schemas.microsoft.com/office/powerpoint/2010/main" val="409677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DFFC930F-195B-A14C-BBD2-8B845ABCE800}" type="datetimeFigureOut">
              <a:rPr lang="es-CL" smtClean="0"/>
              <a:t>22-08-25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52FBD6F-B01B-264E-93DB-E6E200DC2604}" type="slidenum">
              <a:rPr lang="es-CL" smtClean="0"/>
              <a:t>‹Nº›</a:t>
            </a:fld>
            <a:endParaRPr lang="es-CL"/>
          </a:p>
        </p:txBody>
      </p:sp>
    </p:spTree>
    <p:extLst>
      <p:ext uri="{BB962C8B-B14F-4D97-AF65-F5344CB8AC3E}">
        <p14:creationId xmlns:p14="http://schemas.microsoft.com/office/powerpoint/2010/main" val="161583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DFFC930F-195B-A14C-BBD2-8B845ABCE800}" type="datetimeFigureOut">
              <a:rPr lang="es-CL" smtClean="0"/>
              <a:t>22-08-25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52FBD6F-B01B-264E-93DB-E6E200DC2604}" type="slidenum">
              <a:rPr lang="es-CL" smtClean="0"/>
              <a:t>‹Nº›</a:t>
            </a:fld>
            <a:endParaRPr lang="es-CL"/>
          </a:p>
        </p:txBody>
      </p:sp>
    </p:spTree>
    <p:extLst>
      <p:ext uri="{BB962C8B-B14F-4D97-AF65-F5344CB8AC3E}">
        <p14:creationId xmlns:p14="http://schemas.microsoft.com/office/powerpoint/2010/main" val="3102583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lide With Paragraph v2 - Image">
  <p:cSld name="Slide With Paragraph v2 - Image">
    <p:spTree>
      <p:nvGrpSpPr>
        <p:cNvPr id="1" name="Shape 84"/>
        <p:cNvGrpSpPr/>
        <p:nvPr/>
      </p:nvGrpSpPr>
      <p:grpSpPr>
        <a:xfrm>
          <a:off x="0" y="0"/>
          <a:ext cx="0" cy="0"/>
          <a:chOff x="0" y="0"/>
          <a:chExt cx="0" cy="0"/>
        </a:xfrm>
      </p:grpSpPr>
      <p:sp>
        <p:nvSpPr>
          <p:cNvPr id="85" name="Google Shape;85;p19"/>
          <p:cNvSpPr/>
          <p:nvPr/>
        </p:nvSpPr>
        <p:spPr>
          <a:xfrm>
            <a:off x="6536767" y="204133"/>
            <a:ext cx="99600" cy="64496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19"/>
          <p:cNvSpPr>
            <a:spLocks noGrp="1"/>
          </p:cNvSpPr>
          <p:nvPr>
            <p:ph type="pic" idx="2"/>
          </p:nvPr>
        </p:nvSpPr>
        <p:spPr>
          <a:xfrm>
            <a:off x="6636367" y="0"/>
            <a:ext cx="5555600" cy="6858000"/>
          </a:xfrm>
          <a:prstGeom prst="rect">
            <a:avLst/>
          </a:prstGeom>
          <a:noFill/>
          <a:ln>
            <a:noFill/>
          </a:ln>
        </p:spPr>
      </p:sp>
      <p:sp>
        <p:nvSpPr>
          <p:cNvPr id="87" name="Google Shape;87;p19"/>
          <p:cNvSpPr txBox="1">
            <a:spLocks noGrp="1"/>
          </p:cNvSpPr>
          <p:nvPr>
            <p:ph type="title"/>
          </p:nvPr>
        </p:nvSpPr>
        <p:spPr>
          <a:xfrm>
            <a:off x="755000" y="593367"/>
            <a:ext cx="5458000" cy="125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88" name="Google Shape;88;p19"/>
          <p:cNvSpPr txBox="1">
            <a:spLocks noGrp="1"/>
          </p:cNvSpPr>
          <p:nvPr>
            <p:ph type="sldNum" idx="12"/>
          </p:nvPr>
        </p:nvSpPr>
        <p:spPr>
          <a:xfrm>
            <a:off x="10666604" y="6217632"/>
            <a:ext cx="7704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419" smtClean="0"/>
              <a:pPr/>
              <a:t>‹Nº›</a:t>
            </a:fld>
            <a:endParaRPr lang="es-419"/>
          </a:p>
        </p:txBody>
      </p:sp>
      <p:sp>
        <p:nvSpPr>
          <p:cNvPr id="89" name="Google Shape;89;p19"/>
          <p:cNvSpPr txBox="1">
            <a:spLocks noGrp="1"/>
          </p:cNvSpPr>
          <p:nvPr>
            <p:ph type="body" idx="1"/>
          </p:nvPr>
        </p:nvSpPr>
        <p:spPr>
          <a:xfrm>
            <a:off x="755000" y="1843633"/>
            <a:ext cx="5315600" cy="4374000"/>
          </a:xfrm>
          <a:prstGeom prst="rect">
            <a:avLst/>
          </a:prstGeom>
        </p:spPr>
        <p:txBody>
          <a:bodyPr spcFirstLastPara="1" wrap="square" lIns="91425" tIns="91425" rIns="91425" bIns="91425" anchor="t" anchorCtr="0">
            <a:normAutofit/>
          </a:bodyPr>
          <a:lstStyle>
            <a:lvl1pPr marL="609585" lvl="0" indent="-397923">
              <a:spcBef>
                <a:spcPts val="0"/>
              </a:spcBef>
              <a:spcAft>
                <a:spcPts val="0"/>
              </a:spcAft>
              <a:buClr>
                <a:schemeClr val="accent1"/>
              </a:buClr>
              <a:buSzPts val="1100"/>
              <a:buChar char="✓"/>
              <a:defRPr/>
            </a:lvl1pPr>
            <a:lvl2pPr marL="1219170" lvl="1" indent="-397923">
              <a:spcBef>
                <a:spcPts val="0"/>
              </a:spcBef>
              <a:spcAft>
                <a:spcPts val="0"/>
              </a:spcAft>
              <a:buClr>
                <a:schemeClr val="accent1"/>
              </a:buClr>
              <a:buSzPts val="1100"/>
              <a:buChar char="✓"/>
              <a:defRPr/>
            </a:lvl2pPr>
            <a:lvl3pPr marL="1828754" lvl="2" indent="-397923">
              <a:spcBef>
                <a:spcPts val="0"/>
              </a:spcBef>
              <a:spcAft>
                <a:spcPts val="0"/>
              </a:spcAft>
              <a:buClr>
                <a:schemeClr val="accent1"/>
              </a:buClr>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Tree>
    <p:extLst>
      <p:ext uri="{BB962C8B-B14F-4D97-AF65-F5344CB8AC3E}">
        <p14:creationId xmlns:p14="http://schemas.microsoft.com/office/powerpoint/2010/main" val="4129608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DFFC930F-195B-A14C-BBD2-8B845ABCE800}" type="datetimeFigureOut">
              <a:rPr lang="es-CL" smtClean="0"/>
              <a:t>22-08-25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52FBD6F-B01B-264E-93DB-E6E200DC2604}" type="slidenum">
              <a:rPr lang="es-CL" smtClean="0"/>
              <a:t>‹Nº›</a:t>
            </a:fld>
            <a:endParaRPr lang="es-CL"/>
          </a:p>
        </p:txBody>
      </p:sp>
    </p:spTree>
    <p:extLst>
      <p:ext uri="{BB962C8B-B14F-4D97-AF65-F5344CB8AC3E}">
        <p14:creationId xmlns:p14="http://schemas.microsoft.com/office/powerpoint/2010/main" val="349438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DFFC930F-195B-A14C-BBD2-8B845ABCE800}" type="datetimeFigureOut">
              <a:rPr lang="es-CL" smtClean="0"/>
              <a:t>22-08-25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52FBD6F-B01B-264E-93DB-E6E200DC2604}" type="slidenum">
              <a:rPr lang="es-CL" smtClean="0"/>
              <a:t>‹Nº›</a:t>
            </a:fld>
            <a:endParaRPr lang="es-CL"/>
          </a:p>
        </p:txBody>
      </p:sp>
    </p:spTree>
    <p:extLst>
      <p:ext uri="{BB962C8B-B14F-4D97-AF65-F5344CB8AC3E}">
        <p14:creationId xmlns:p14="http://schemas.microsoft.com/office/powerpoint/2010/main" val="3748179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DFFC930F-195B-A14C-BBD2-8B845ABCE800}" type="datetimeFigureOut">
              <a:rPr lang="es-CL" smtClean="0"/>
              <a:t>22-08-25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052FBD6F-B01B-264E-93DB-E6E200DC2604}" type="slidenum">
              <a:rPr lang="es-CL" smtClean="0"/>
              <a:t>‹Nº›</a:t>
            </a:fld>
            <a:endParaRPr lang="es-CL"/>
          </a:p>
        </p:txBody>
      </p:sp>
    </p:spTree>
    <p:extLst>
      <p:ext uri="{BB962C8B-B14F-4D97-AF65-F5344CB8AC3E}">
        <p14:creationId xmlns:p14="http://schemas.microsoft.com/office/powerpoint/2010/main" val="160814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DFFC930F-195B-A14C-BBD2-8B845ABCE800}" type="datetimeFigureOut">
              <a:rPr lang="es-CL" smtClean="0"/>
              <a:t>22-08-25</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052FBD6F-B01B-264E-93DB-E6E200DC2604}" type="slidenum">
              <a:rPr lang="es-CL" smtClean="0"/>
              <a:t>‹Nº›</a:t>
            </a:fld>
            <a:endParaRPr lang="es-CL"/>
          </a:p>
        </p:txBody>
      </p:sp>
    </p:spTree>
    <p:extLst>
      <p:ext uri="{BB962C8B-B14F-4D97-AF65-F5344CB8AC3E}">
        <p14:creationId xmlns:p14="http://schemas.microsoft.com/office/powerpoint/2010/main" val="239765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DFFC930F-195B-A14C-BBD2-8B845ABCE800}" type="datetimeFigureOut">
              <a:rPr lang="es-CL" smtClean="0"/>
              <a:t>22-08-25</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052FBD6F-B01B-264E-93DB-E6E200DC2604}" type="slidenum">
              <a:rPr lang="es-CL" smtClean="0"/>
              <a:t>‹Nº›</a:t>
            </a:fld>
            <a:endParaRPr lang="es-CL"/>
          </a:p>
        </p:txBody>
      </p:sp>
    </p:spTree>
    <p:extLst>
      <p:ext uri="{BB962C8B-B14F-4D97-AF65-F5344CB8AC3E}">
        <p14:creationId xmlns:p14="http://schemas.microsoft.com/office/powerpoint/2010/main" val="302673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C930F-195B-A14C-BBD2-8B845ABCE800}" type="datetimeFigureOut">
              <a:rPr lang="es-CL" smtClean="0"/>
              <a:t>22-08-25</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052FBD6F-B01B-264E-93DB-E6E200DC2604}" type="slidenum">
              <a:rPr lang="es-CL" smtClean="0"/>
              <a:t>‹Nº›</a:t>
            </a:fld>
            <a:endParaRPr lang="es-CL"/>
          </a:p>
        </p:txBody>
      </p:sp>
    </p:spTree>
    <p:extLst>
      <p:ext uri="{BB962C8B-B14F-4D97-AF65-F5344CB8AC3E}">
        <p14:creationId xmlns:p14="http://schemas.microsoft.com/office/powerpoint/2010/main" val="236252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DFFC930F-195B-A14C-BBD2-8B845ABCE800}" type="datetimeFigureOut">
              <a:rPr lang="es-CL" smtClean="0"/>
              <a:t>22-08-25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052FBD6F-B01B-264E-93DB-E6E200DC2604}" type="slidenum">
              <a:rPr lang="es-CL" smtClean="0"/>
              <a:t>‹Nº›</a:t>
            </a:fld>
            <a:endParaRPr lang="es-CL"/>
          </a:p>
        </p:txBody>
      </p:sp>
    </p:spTree>
    <p:extLst>
      <p:ext uri="{BB962C8B-B14F-4D97-AF65-F5344CB8AC3E}">
        <p14:creationId xmlns:p14="http://schemas.microsoft.com/office/powerpoint/2010/main" val="3906419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DFFC930F-195B-A14C-BBD2-8B845ABCE800}" type="datetimeFigureOut">
              <a:rPr lang="es-CL" smtClean="0"/>
              <a:t>22-08-25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052FBD6F-B01B-264E-93DB-E6E200DC2604}" type="slidenum">
              <a:rPr lang="es-CL" smtClean="0"/>
              <a:t>‹Nº›</a:t>
            </a:fld>
            <a:endParaRPr lang="es-CL"/>
          </a:p>
        </p:txBody>
      </p:sp>
    </p:spTree>
    <p:extLst>
      <p:ext uri="{BB962C8B-B14F-4D97-AF65-F5344CB8AC3E}">
        <p14:creationId xmlns:p14="http://schemas.microsoft.com/office/powerpoint/2010/main" val="155410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C930F-195B-A14C-BBD2-8B845ABCE800}" type="datetimeFigureOut">
              <a:rPr lang="es-CL" smtClean="0"/>
              <a:t>22-08-25</a:t>
            </a:fld>
            <a:endParaRPr lang="es-C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FBD6F-B01B-264E-93DB-E6E200DC2604}" type="slidenum">
              <a:rPr lang="es-CL" smtClean="0"/>
              <a:t>‹Nº›</a:t>
            </a:fld>
            <a:endParaRPr lang="es-CL"/>
          </a:p>
        </p:txBody>
      </p:sp>
    </p:spTree>
    <p:extLst>
      <p:ext uri="{BB962C8B-B14F-4D97-AF65-F5344CB8AC3E}">
        <p14:creationId xmlns:p14="http://schemas.microsoft.com/office/powerpoint/2010/main" val="34320145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617517" y="504497"/>
            <a:ext cx="10842171" cy="5691351"/>
          </a:xfrm>
        </p:spPr>
        <p:txBody>
          <a:bodyPr>
            <a:normAutofit/>
          </a:bodyPr>
          <a:lstStyle/>
          <a:p>
            <a:pPr lvl="0" algn="l"/>
            <a:endParaRPr lang="es-CL" sz="3200" dirty="0">
              <a:effectLst/>
              <a:latin typeface="Calibri" panose="020F0502020204030204" pitchFamily="34" charset="0"/>
              <a:ea typeface="Calibri" panose="020F0502020204030204" pitchFamily="34" charset="0"/>
            </a:endParaRPr>
          </a:p>
          <a:p>
            <a:pPr marL="0" lvl="0" indent="0" algn="ctr" rtl="0">
              <a:spcBef>
                <a:spcPts val="0"/>
              </a:spcBef>
              <a:spcAft>
                <a:spcPts val="0"/>
              </a:spcAft>
              <a:buNone/>
            </a:pPr>
            <a:endParaRPr lang="es-CL" dirty="0"/>
          </a:p>
        </p:txBody>
      </p:sp>
      <p:pic>
        <p:nvPicPr>
          <p:cNvPr id="2" name="Imagen 1">
            <a:extLst>
              <a:ext uri="{FF2B5EF4-FFF2-40B4-BE49-F238E27FC236}">
                <a16:creationId xmlns:a16="http://schemas.microsoft.com/office/drawing/2014/main" id="{85451822-52D0-C976-3928-01EF2335048A}"/>
              </a:ext>
            </a:extLst>
          </p:cNvPr>
          <p:cNvPicPr>
            <a:picLocks noChangeAspect="1"/>
          </p:cNvPicPr>
          <p:nvPr/>
        </p:nvPicPr>
        <p:blipFill>
          <a:blip r:embed="rId3"/>
          <a:stretch>
            <a:fillRect/>
          </a:stretch>
        </p:blipFill>
        <p:spPr>
          <a:xfrm>
            <a:off x="7245215" y="504497"/>
            <a:ext cx="4214473" cy="3239311"/>
          </a:xfrm>
          <a:prstGeom prst="rect">
            <a:avLst/>
          </a:prstGeom>
        </p:spPr>
      </p:pic>
      <p:sp>
        <p:nvSpPr>
          <p:cNvPr id="5" name="CuadroTexto 4">
            <a:extLst>
              <a:ext uri="{FF2B5EF4-FFF2-40B4-BE49-F238E27FC236}">
                <a16:creationId xmlns:a16="http://schemas.microsoft.com/office/drawing/2014/main" id="{304A47FE-4387-17B9-E967-6D0748C3BD0C}"/>
              </a:ext>
            </a:extLst>
          </p:cNvPr>
          <p:cNvSpPr txBox="1"/>
          <p:nvPr/>
        </p:nvSpPr>
        <p:spPr>
          <a:xfrm>
            <a:off x="350195" y="2505670"/>
            <a:ext cx="6634265" cy="2523768"/>
          </a:xfrm>
          <a:prstGeom prst="rect">
            <a:avLst/>
          </a:prstGeom>
          <a:noFill/>
        </p:spPr>
        <p:txBody>
          <a:bodyPr wrap="square">
            <a:spAutoFit/>
          </a:bodyPr>
          <a:lstStyle/>
          <a:p>
            <a:pPr marL="0" lvl="0" indent="0" algn="ctr" rtl="0">
              <a:spcBef>
                <a:spcPts val="0"/>
              </a:spcBef>
              <a:spcAft>
                <a:spcPts val="0"/>
              </a:spcAft>
              <a:buNone/>
            </a:pPr>
            <a:r>
              <a:rPr lang="es-ES" sz="2800" dirty="0"/>
              <a:t>LICENCIAMIENTO VOLUNTARIO Y SOCIALMENTE RESPONSABLE</a:t>
            </a:r>
          </a:p>
          <a:p>
            <a:pPr marL="0" lvl="0" indent="0" algn="ctr" rtl="0">
              <a:spcBef>
                <a:spcPts val="0"/>
              </a:spcBef>
              <a:spcAft>
                <a:spcPts val="0"/>
              </a:spcAft>
              <a:buNone/>
            </a:pPr>
            <a:endParaRPr lang="es-ES" sz="2800" dirty="0"/>
          </a:p>
          <a:p>
            <a:pPr marL="0" lvl="0" indent="0" algn="ctr" rtl="0">
              <a:spcBef>
                <a:spcPts val="0"/>
              </a:spcBef>
              <a:spcAft>
                <a:spcPts val="0"/>
              </a:spcAft>
              <a:buNone/>
            </a:pPr>
            <a:r>
              <a:rPr lang="es-ES" sz="2800" dirty="0"/>
              <a:t>UNA VISIÓN DESDE LA UNIVERSIDAD DE TARAPACÁ</a:t>
            </a:r>
          </a:p>
          <a:p>
            <a:pPr marL="0" lvl="0" indent="0" algn="ctr" rtl="0">
              <a:spcBef>
                <a:spcPts val="0"/>
              </a:spcBef>
              <a:spcAft>
                <a:spcPts val="0"/>
              </a:spcAft>
              <a:buNone/>
            </a:pPr>
            <a:endParaRPr lang="es-ES" dirty="0"/>
          </a:p>
        </p:txBody>
      </p:sp>
      <p:pic>
        <p:nvPicPr>
          <p:cNvPr id="6" name="Imagen 5">
            <a:extLst>
              <a:ext uri="{FF2B5EF4-FFF2-40B4-BE49-F238E27FC236}">
                <a16:creationId xmlns:a16="http://schemas.microsoft.com/office/drawing/2014/main" id="{53C9A004-4759-3D8D-EE98-645360DC1D38}"/>
              </a:ext>
            </a:extLst>
          </p:cNvPr>
          <p:cNvPicPr>
            <a:picLocks noChangeAspect="1"/>
          </p:cNvPicPr>
          <p:nvPr/>
        </p:nvPicPr>
        <p:blipFill>
          <a:blip r:embed="rId4"/>
          <a:stretch>
            <a:fillRect/>
          </a:stretch>
        </p:blipFill>
        <p:spPr>
          <a:xfrm>
            <a:off x="1402728" y="652140"/>
            <a:ext cx="4145918" cy="1550504"/>
          </a:xfrm>
          <a:prstGeom prst="rect">
            <a:avLst/>
          </a:prstGeom>
        </p:spPr>
      </p:pic>
      <p:graphicFrame>
        <p:nvGraphicFramePr>
          <p:cNvPr id="10" name="CuadroTexto 7">
            <a:extLst>
              <a:ext uri="{FF2B5EF4-FFF2-40B4-BE49-F238E27FC236}">
                <a16:creationId xmlns:a16="http://schemas.microsoft.com/office/drawing/2014/main" id="{42A0C7F2-A714-816D-54BF-CCE9D12B6E56}"/>
              </a:ext>
            </a:extLst>
          </p:cNvPr>
          <p:cNvGraphicFramePr/>
          <p:nvPr>
            <p:extLst>
              <p:ext uri="{D42A27DB-BD31-4B8C-83A1-F6EECF244321}">
                <p14:modId xmlns:p14="http://schemas.microsoft.com/office/powerpoint/2010/main" val="3536194421"/>
              </p:ext>
            </p:extLst>
          </p:nvPr>
        </p:nvGraphicFramePr>
        <p:xfrm>
          <a:off x="617517" y="4707924"/>
          <a:ext cx="11109493" cy="15887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23409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838200" y="365125"/>
            <a:ext cx="5558489" cy="1325563"/>
          </a:xfrm>
        </p:spPr>
        <p:txBody>
          <a:bodyPr vert="horz" lIns="91440" tIns="45720" rIns="91440" bIns="45720" rtlCol="0" anchor="ctr">
            <a:normAutofit/>
          </a:bodyPr>
          <a:lstStyle/>
          <a:p>
            <a:pPr lvl="0" algn="l"/>
            <a:br>
              <a:rPr lang="en-US" sz="1400" kern="1200">
                <a:solidFill>
                  <a:schemeClr val="tx1"/>
                </a:solidFill>
                <a:effectLst/>
                <a:latin typeface="+mj-lt"/>
                <a:ea typeface="+mj-ea"/>
                <a:cs typeface="+mj-cs"/>
              </a:rPr>
            </a:br>
            <a:br>
              <a:rPr lang="en-US" sz="1400" kern="1200">
                <a:solidFill>
                  <a:schemeClr val="tx1"/>
                </a:solidFill>
                <a:effectLst/>
                <a:latin typeface="+mj-lt"/>
                <a:ea typeface="+mj-ea"/>
                <a:cs typeface="+mj-cs"/>
              </a:rPr>
            </a:br>
            <a:br>
              <a:rPr lang="en-US" sz="1400" kern="1200">
                <a:solidFill>
                  <a:schemeClr val="tx1"/>
                </a:solidFill>
                <a:latin typeface="+mj-lt"/>
                <a:ea typeface="+mj-ea"/>
                <a:cs typeface="+mj-cs"/>
              </a:rPr>
            </a:br>
            <a:r>
              <a:rPr lang="en-US" sz="1400" b="1" kern="1200">
                <a:solidFill>
                  <a:schemeClr val="tx1"/>
                </a:solidFill>
                <a:effectLst/>
                <a:latin typeface="+mj-lt"/>
                <a:ea typeface="+mj-ea"/>
                <a:cs typeface="+mj-cs"/>
              </a:rPr>
              <a:t>Hay elementos de las tres posibles hipótesis.</a:t>
            </a:r>
            <a:br>
              <a:rPr lang="en-US" sz="1400" b="1" kern="1200">
                <a:solidFill>
                  <a:schemeClr val="tx1"/>
                </a:solidFill>
                <a:effectLst/>
                <a:latin typeface="+mj-lt"/>
                <a:ea typeface="+mj-ea"/>
                <a:cs typeface="+mj-cs"/>
              </a:rPr>
            </a:br>
            <a:r>
              <a:rPr lang="en-US" sz="1400" b="1" kern="1200">
                <a:solidFill>
                  <a:schemeClr val="tx1"/>
                </a:solidFill>
                <a:latin typeface="+mj-lt"/>
                <a:ea typeface="+mj-ea"/>
                <a:cs typeface="+mj-cs"/>
              </a:rPr>
              <a:t>Mandato legal</a:t>
            </a:r>
          </a:p>
        </p:txBody>
      </p:sp>
      <p:sp>
        <p:nvSpPr>
          <p:cNvPr id="12"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838200" y="1825625"/>
            <a:ext cx="5558489" cy="4351338"/>
          </a:xfrm>
        </p:spPr>
        <p:txBody>
          <a:bodyPr vert="horz" lIns="91440" tIns="45720" rIns="91440" bIns="45720" rtlCol="0">
            <a:normAutofit/>
          </a:bodyPr>
          <a:lstStyle/>
          <a:p>
            <a:pPr indent="-228600" algn="l">
              <a:buFont typeface="Arial" panose="020B0604020202020204" pitchFamily="34" charset="0"/>
              <a:buChar char="•"/>
            </a:pPr>
            <a:r>
              <a:rPr lang="en-US" sz="1700"/>
              <a:t>Lo más directamente relacionado con la PI se encuentra en el </a:t>
            </a:r>
            <a:r>
              <a:rPr lang="en-US" sz="1700" b="1"/>
              <a:t>Artículo 63° de la Ley N° 21.094</a:t>
            </a:r>
            <a:r>
              <a:rPr lang="en-US" sz="1700"/>
              <a:t>, el cual dispone: </a:t>
            </a:r>
          </a:p>
          <a:p>
            <a:pPr indent="-228600" algn="l">
              <a:buFont typeface="Arial" panose="020B0604020202020204" pitchFamily="34" charset="0"/>
              <a:buChar char="•"/>
            </a:pPr>
            <a:endParaRPr lang="en-US" sz="1700"/>
          </a:p>
          <a:p>
            <a:pPr indent="-228600" algn="l">
              <a:buFont typeface="Arial" panose="020B0604020202020204" pitchFamily="34" charset="0"/>
              <a:buChar char="•"/>
            </a:pPr>
            <a:r>
              <a:rPr lang="en-US" sz="1700" b="1"/>
              <a:t>Po</a:t>
            </a:r>
            <a:r>
              <a:rPr lang="en-US" sz="1700" b="1" i="0">
                <a:effectLst/>
              </a:rPr>
              <a:t>lítica de propiedad intelectual e industrial. </a:t>
            </a:r>
            <a:r>
              <a:rPr lang="en-US" sz="1700" b="0" i="0">
                <a:effectLst/>
              </a:rPr>
              <a:t>Las universidades del Estado deberán establecer, a través de reglamentos, una política de propiedad intelectual e industrial que permita fomentar las actividades de investigación, creación e innovación de sus académicos, </a:t>
            </a:r>
            <a:r>
              <a:rPr lang="en-US" sz="1700" b="1" i="0">
                <a:effectLst/>
              </a:rPr>
              <a:t>resguardando los derechos de estas instituciones</a:t>
            </a:r>
            <a:r>
              <a:rPr lang="en-US" sz="1700" b="0" i="0">
                <a:effectLst/>
              </a:rPr>
              <a:t>.</a:t>
            </a:r>
          </a:p>
          <a:p>
            <a:pPr indent="-228600" algn="l">
              <a:buFont typeface="Arial" panose="020B0604020202020204" pitchFamily="34" charset="0"/>
              <a:buChar char="•"/>
            </a:pPr>
            <a:endParaRPr lang="en-US" sz="1700" b="0" i="0">
              <a:effectLst/>
            </a:endParaRPr>
          </a:p>
          <a:p>
            <a:pPr indent="-228600" algn="l">
              <a:buFont typeface="Arial" panose="020B0604020202020204" pitchFamily="34" charset="0"/>
              <a:buChar char="•"/>
            </a:pPr>
            <a:r>
              <a:rPr lang="en-US" sz="1700" b="0" i="0">
                <a:effectLst/>
              </a:rPr>
              <a:t> Asimismo, </a:t>
            </a:r>
            <a:r>
              <a:rPr lang="en-US" sz="1700" b="1" i="0">
                <a:effectLst/>
              </a:rPr>
              <a:t>dichos reglamentos establecerán las formas de acceso público al conocimiento creado en las universidades del Estado</a:t>
            </a:r>
            <a:r>
              <a:rPr lang="en-US" sz="1700" b="0" i="0">
                <a:effectLst/>
              </a:rPr>
              <a:t>, debiendo en todo caso respetar los derechos de terceros en virtud de la legislación vigente.</a:t>
            </a:r>
            <a:endParaRPr lang="en-US" sz="1700"/>
          </a:p>
          <a:p>
            <a:pPr lvl="0" indent="-228600" algn="l">
              <a:buFont typeface="Arial" panose="020B0604020202020204" pitchFamily="34" charset="0"/>
              <a:buChar char="•"/>
            </a:pPr>
            <a:endParaRPr lang="en-US" sz="1700"/>
          </a:p>
          <a:p>
            <a:pPr lvl="0" indent="-228600" algn="l">
              <a:buFont typeface="Arial" panose="020B0604020202020204" pitchFamily="34" charset="0"/>
              <a:buChar char="•"/>
            </a:pPr>
            <a:endParaRPr lang="en-US" sz="1700">
              <a:effectLst/>
            </a:endParaRPr>
          </a:p>
          <a:p>
            <a:pPr lvl="0" indent="-228600" algn="l">
              <a:buFont typeface="Arial" panose="020B0604020202020204" pitchFamily="34" charset="0"/>
              <a:buChar char="•"/>
            </a:pPr>
            <a:endParaRPr lang="en-US" sz="1700">
              <a:effectLst/>
            </a:endParaRPr>
          </a:p>
          <a:p>
            <a:pPr indent="-228600" algn="l">
              <a:buFont typeface="Arial" panose="020B0604020202020204" pitchFamily="34" charset="0"/>
              <a:buChar char="•"/>
            </a:pPr>
            <a:endParaRPr lang="en-US" sz="1700"/>
          </a:p>
        </p:txBody>
      </p:sp>
      <p:sp>
        <p:nvSpPr>
          <p:cNvPr id="14"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1DD1FFA7-A867-992E-0981-9FF892F5F0A2}"/>
              </a:ext>
            </a:extLst>
          </p:cNvPr>
          <p:cNvSpPr txBox="1"/>
          <p:nvPr/>
        </p:nvSpPr>
        <p:spPr>
          <a:xfrm>
            <a:off x="220836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53952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838200" y="365125"/>
            <a:ext cx="5558489" cy="1325563"/>
          </a:xfrm>
        </p:spPr>
        <p:txBody>
          <a:bodyPr vert="horz" lIns="91440" tIns="45720" rIns="91440" bIns="45720" rtlCol="0" anchor="ctr">
            <a:normAutofit/>
          </a:bodyPr>
          <a:lstStyle/>
          <a:p>
            <a:pPr lvl="0" algn="l"/>
            <a:br>
              <a:rPr lang="en-US" sz="1400" kern="1200">
                <a:solidFill>
                  <a:schemeClr val="tx1"/>
                </a:solidFill>
                <a:effectLst/>
                <a:latin typeface="+mj-lt"/>
                <a:ea typeface="+mj-ea"/>
                <a:cs typeface="+mj-cs"/>
              </a:rPr>
            </a:br>
            <a:br>
              <a:rPr lang="en-US" sz="1400" kern="1200">
                <a:solidFill>
                  <a:schemeClr val="tx1"/>
                </a:solidFill>
                <a:effectLst/>
                <a:latin typeface="+mj-lt"/>
                <a:ea typeface="+mj-ea"/>
                <a:cs typeface="+mj-cs"/>
              </a:rPr>
            </a:br>
            <a:br>
              <a:rPr lang="en-US" sz="1400" kern="1200">
                <a:solidFill>
                  <a:schemeClr val="tx1"/>
                </a:solidFill>
                <a:latin typeface="+mj-lt"/>
                <a:ea typeface="+mj-ea"/>
                <a:cs typeface="+mj-cs"/>
              </a:rPr>
            </a:br>
            <a:r>
              <a:rPr lang="en-US" sz="1400" b="1" kern="1200">
                <a:solidFill>
                  <a:schemeClr val="tx1"/>
                </a:solidFill>
                <a:effectLst/>
                <a:latin typeface="+mj-lt"/>
                <a:ea typeface="+mj-ea"/>
                <a:cs typeface="+mj-cs"/>
              </a:rPr>
              <a:t>Hay elementos de las tres posibles hipótesis.</a:t>
            </a:r>
            <a:br>
              <a:rPr lang="en-US" sz="1400" b="1" kern="1200">
                <a:solidFill>
                  <a:schemeClr val="tx1"/>
                </a:solidFill>
                <a:effectLst/>
                <a:latin typeface="+mj-lt"/>
                <a:ea typeface="+mj-ea"/>
                <a:cs typeface="+mj-cs"/>
              </a:rPr>
            </a:br>
            <a:r>
              <a:rPr lang="en-US" sz="1400" b="1" kern="1200">
                <a:solidFill>
                  <a:schemeClr val="tx1"/>
                </a:solidFill>
                <a:latin typeface="+mj-lt"/>
                <a:ea typeface="+mj-ea"/>
                <a:cs typeface="+mj-cs"/>
              </a:rPr>
              <a:t>Mandato legal</a:t>
            </a:r>
          </a:p>
        </p:txBody>
      </p:sp>
      <p:sp>
        <p:nvSpPr>
          <p:cNvPr id="12"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838200" y="1825625"/>
            <a:ext cx="5558489" cy="4351338"/>
          </a:xfrm>
        </p:spPr>
        <p:txBody>
          <a:bodyPr vert="horz" lIns="91440" tIns="45720" rIns="91440" bIns="45720" rtlCol="0">
            <a:normAutofit/>
          </a:bodyPr>
          <a:lstStyle/>
          <a:p>
            <a:pPr marL="514350" indent="-228600" algn="l">
              <a:buFont typeface="Arial" panose="020B0604020202020204" pitchFamily="34" charset="0"/>
              <a:buChar char="•"/>
            </a:pPr>
            <a:r>
              <a:rPr lang="en-US" sz="2000"/>
              <a:t>Esta es una disposición clave, ya que si bien la ley no detalla una política de PI, </a:t>
            </a:r>
            <a:r>
              <a:rPr lang="en-US" sz="2000" b="1"/>
              <a:t>sí exige a cada universidad estatal la creación y aprobación de su propia normativa interna. </a:t>
            </a:r>
          </a:p>
          <a:p>
            <a:pPr marL="514350" indent="-228600" algn="l">
              <a:buFont typeface="Arial" panose="020B0604020202020204" pitchFamily="34" charset="0"/>
              <a:buChar char="•"/>
            </a:pPr>
            <a:r>
              <a:rPr lang="en-US" sz="2000"/>
              <a:t>Esto les otorga la </a:t>
            </a:r>
            <a:r>
              <a:rPr lang="en-US" sz="2000" b="1"/>
              <a:t>autonomía y la responsabilidad de establecer reglas claras sobre la titularidad, gestión, licenciamiento y transferencia de la PI generada en su seno, lo que es esencial para la transferencia tecnológica y la colaboración con el sector privado y la sociedad. </a:t>
            </a:r>
          </a:p>
          <a:p>
            <a:pPr marL="514350" indent="-228600" algn="l">
              <a:buFont typeface="Arial" panose="020B0604020202020204" pitchFamily="34" charset="0"/>
              <a:buChar char="•"/>
            </a:pPr>
            <a:r>
              <a:rPr lang="en-US" sz="2000" b="1"/>
              <a:t>Leyes especificas de cada Universidad: PI conforma el patrimonio de las estatales.</a:t>
            </a:r>
          </a:p>
          <a:p>
            <a:pPr lvl="0" indent="-228600" algn="l">
              <a:buFont typeface="Arial" panose="020B0604020202020204" pitchFamily="34" charset="0"/>
              <a:buChar char="•"/>
            </a:pPr>
            <a:endParaRPr lang="en-US" sz="2000"/>
          </a:p>
          <a:p>
            <a:pPr lvl="0" indent="-228600" algn="l">
              <a:buFont typeface="Arial" panose="020B0604020202020204" pitchFamily="34" charset="0"/>
              <a:buChar char="•"/>
            </a:pPr>
            <a:endParaRPr lang="en-US" sz="2000">
              <a:effectLst/>
            </a:endParaRPr>
          </a:p>
          <a:p>
            <a:pPr lvl="0" indent="-228600" algn="l">
              <a:buFont typeface="Arial" panose="020B0604020202020204" pitchFamily="34" charset="0"/>
              <a:buChar char="•"/>
            </a:pPr>
            <a:endParaRPr lang="en-US" sz="2000">
              <a:effectLst/>
            </a:endParaRPr>
          </a:p>
          <a:p>
            <a:pPr indent="-228600" algn="l">
              <a:buFont typeface="Arial" panose="020B0604020202020204" pitchFamily="34" charset="0"/>
              <a:buChar char="•"/>
            </a:pPr>
            <a:endParaRPr lang="en-US" sz="2000"/>
          </a:p>
        </p:txBody>
      </p:sp>
      <p:sp>
        <p:nvSpPr>
          <p:cNvPr id="14"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1DD1FFA7-A867-992E-0981-9FF892F5F0A2}"/>
              </a:ext>
            </a:extLst>
          </p:cNvPr>
          <p:cNvSpPr txBox="1"/>
          <p:nvPr/>
        </p:nvSpPr>
        <p:spPr>
          <a:xfrm>
            <a:off x="220836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89574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838200" y="365125"/>
            <a:ext cx="5558489" cy="1325563"/>
          </a:xfrm>
        </p:spPr>
        <p:txBody>
          <a:bodyPr vert="horz" lIns="91440" tIns="45720" rIns="91440" bIns="45720" rtlCol="0" anchor="ctr">
            <a:normAutofit/>
          </a:bodyPr>
          <a:lstStyle/>
          <a:p>
            <a:pPr lvl="0" algn="l"/>
            <a:br>
              <a:rPr lang="en-US" sz="1400" kern="1200">
                <a:solidFill>
                  <a:schemeClr val="tx1"/>
                </a:solidFill>
                <a:effectLst/>
                <a:latin typeface="+mj-lt"/>
                <a:ea typeface="+mj-ea"/>
                <a:cs typeface="+mj-cs"/>
              </a:rPr>
            </a:br>
            <a:br>
              <a:rPr lang="en-US" sz="1400" kern="1200">
                <a:solidFill>
                  <a:schemeClr val="tx1"/>
                </a:solidFill>
                <a:effectLst/>
                <a:latin typeface="+mj-lt"/>
                <a:ea typeface="+mj-ea"/>
                <a:cs typeface="+mj-cs"/>
              </a:rPr>
            </a:br>
            <a:br>
              <a:rPr lang="en-US" sz="1400" kern="1200">
                <a:solidFill>
                  <a:schemeClr val="tx1"/>
                </a:solidFill>
                <a:latin typeface="+mj-lt"/>
                <a:ea typeface="+mj-ea"/>
                <a:cs typeface="+mj-cs"/>
              </a:rPr>
            </a:br>
            <a:r>
              <a:rPr lang="en-US" sz="1400" b="1" kern="1200">
                <a:solidFill>
                  <a:schemeClr val="tx1"/>
                </a:solidFill>
                <a:effectLst/>
                <a:latin typeface="+mj-lt"/>
                <a:ea typeface="+mj-ea"/>
                <a:cs typeface="+mj-cs"/>
              </a:rPr>
              <a:t>Hay elementos de las tres posibles hipótesis.</a:t>
            </a:r>
            <a:br>
              <a:rPr lang="en-US" sz="1400" b="1" kern="1200">
                <a:solidFill>
                  <a:schemeClr val="tx1"/>
                </a:solidFill>
                <a:effectLst/>
                <a:latin typeface="+mj-lt"/>
                <a:ea typeface="+mj-ea"/>
                <a:cs typeface="+mj-cs"/>
              </a:rPr>
            </a:br>
            <a:r>
              <a:rPr lang="en-US" sz="1400" b="1" kern="1200">
                <a:solidFill>
                  <a:schemeClr val="tx1"/>
                </a:solidFill>
                <a:effectLst/>
                <a:latin typeface="+mj-lt"/>
                <a:ea typeface="+mj-ea"/>
                <a:cs typeface="+mj-cs"/>
              </a:rPr>
              <a:t>D</a:t>
            </a:r>
            <a:r>
              <a:rPr lang="en-US" sz="1400" b="1" kern="1200">
                <a:solidFill>
                  <a:schemeClr val="tx1"/>
                </a:solidFill>
                <a:latin typeface="+mj-lt"/>
                <a:ea typeface="+mj-ea"/>
                <a:cs typeface="+mj-cs"/>
              </a:rPr>
              <a:t>imensión estratégica fundamental para su misión</a:t>
            </a:r>
          </a:p>
        </p:txBody>
      </p:sp>
      <p:sp>
        <p:nvSpPr>
          <p:cNvPr id="12"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838200" y="1825625"/>
            <a:ext cx="5558489" cy="4351338"/>
          </a:xfrm>
        </p:spPr>
        <p:txBody>
          <a:bodyPr vert="horz" lIns="91440" tIns="45720" rIns="91440" bIns="45720" rtlCol="0">
            <a:normAutofit/>
          </a:bodyPr>
          <a:lstStyle/>
          <a:p>
            <a:pPr indent="-228600" algn="l">
              <a:buFont typeface="Arial" panose="020B0604020202020204" pitchFamily="34" charset="0"/>
              <a:buChar char="•"/>
            </a:pPr>
            <a:r>
              <a:rPr lang="en-US" sz="2000"/>
              <a:t>La relevancia de la PI para estas instituciones se arraiga </a:t>
            </a:r>
            <a:r>
              <a:rPr lang="en-US" sz="2000" b="1"/>
              <a:t>profundamente en su rol de generadoras de conocimiento financiado mayoritariamente con fondos públicos, lo que les impone la responsabilidad de asegurar un retorno social amplio y eficiente de sus investigaciones. </a:t>
            </a:r>
          </a:p>
          <a:p>
            <a:pPr indent="-228600" algn="l">
              <a:buFont typeface="Arial" panose="020B0604020202020204" pitchFamily="34" charset="0"/>
              <a:buChar char="•"/>
            </a:pPr>
            <a:endParaRPr lang="en-US" sz="2000" b="1"/>
          </a:p>
          <a:p>
            <a:pPr indent="-228600" algn="l">
              <a:buFont typeface="Arial" panose="020B0604020202020204" pitchFamily="34" charset="0"/>
              <a:buChar char="•"/>
            </a:pPr>
            <a:r>
              <a:rPr lang="en-US" sz="2000"/>
              <a:t>Más allá de la protección para evitar el uso no autorizado, </a:t>
            </a:r>
            <a:r>
              <a:rPr lang="en-US" sz="2000" b="1"/>
              <a:t>la gestión de la PI se convierte en un imperativo estratégico alineado con la misión de las universidades estatales de contribuir al desarrollo social y económico del país. </a:t>
            </a:r>
          </a:p>
          <a:p>
            <a:pPr lvl="0" indent="-228600" algn="l">
              <a:buFont typeface="Arial" panose="020B0604020202020204" pitchFamily="34" charset="0"/>
              <a:buChar char="•"/>
            </a:pPr>
            <a:endParaRPr lang="en-US" sz="2000">
              <a:effectLst/>
            </a:endParaRPr>
          </a:p>
          <a:p>
            <a:pPr indent="-228600" algn="l">
              <a:buFont typeface="Arial" panose="020B0604020202020204" pitchFamily="34" charset="0"/>
              <a:buChar char="•"/>
            </a:pPr>
            <a:endParaRPr lang="en-US" sz="2000"/>
          </a:p>
        </p:txBody>
      </p:sp>
      <p:sp>
        <p:nvSpPr>
          <p:cNvPr id="14"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1DD1FFA7-A867-992E-0981-9FF892F5F0A2}"/>
              </a:ext>
            </a:extLst>
          </p:cNvPr>
          <p:cNvSpPr txBox="1"/>
          <p:nvPr/>
        </p:nvSpPr>
        <p:spPr>
          <a:xfrm>
            <a:off x="201881" y="2246186"/>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923417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838200" y="365125"/>
            <a:ext cx="5558489" cy="1325563"/>
          </a:xfrm>
        </p:spPr>
        <p:txBody>
          <a:bodyPr vert="horz" lIns="91440" tIns="45720" rIns="91440" bIns="45720" rtlCol="0" anchor="ctr">
            <a:normAutofit/>
          </a:bodyPr>
          <a:lstStyle/>
          <a:p>
            <a:pPr lvl="0" algn="l"/>
            <a:br>
              <a:rPr lang="en-US" sz="1400" kern="1200">
                <a:solidFill>
                  <a:schemeClr val="tx1"/>
                </a:solidFill>
                <a:effectLst/>
                <a:latin typeface="+mj-lt"/>
                <a:ea typeface="+mj-ea"/>
                <a:cs typeface="+mj-cs"/>
              </a:rPr>
            </a:br>
            <a:br>
              <a:rPr lang="en-US" sz="1400" kern="1200">
                <a:solidFill>
                  <a:schemeClr val="tx1"/>
                </a:solidFill>
                <a:effectLst/>
                <a:latin typeface="+mj-lt"/>
                <a:ea typeface="+mj-ea"/>
                <a:cs typeface="+mj-cs"/>
              </a:rPr>
            </a:br>
            <a:br>
              <a:rPr lang="en-US" sz="1400" kern="1200">
                <a:solidFill>
                  <a:schemeClr val="tx1"/>
                </a:solidFill>
                <a:latin typeface="+mj-lt"/>
                <a:ea typeface="+mj-ea"/>
                <a:cs typeface="+mj-cs"/>
              </a:rPr>
            </a:br>
            <a:r>
              <a:rPr lang="en-US" sz="1400" b="1" kern="1200">
                <a:solidFill>
                  <a:schemeClr val="tx1"/>
                </a:solidFill>
                <a:effectLst/>
                <a:latin typeface="+mj-lt"/>
                <a:ea typeface="+mj-ea"/>
                <a:cs typeface="+mj-cs"/>
              </a:rPr>
              <a:t>Hay elementos de las tres posibles hipótesis.</a:t>
            </a:r>
            <a:br>
              <a:rPr lang="en-US" sz="1400" b="1" kern="1200">
                <a:solidFill>
                  <a:schemeClr val="tx1"/>
                </a:solidFill>
                <a:effectLst/>
                <a:latin typeface="+mj-lt"/>
                <a:ea typeface="+mj-ea"/>
                <a:cs typeface="+mj-cs"/>
              </a:rPr>
            </a:br>
            <a:r>
              <a:rPr lang="en-US" sz="1400" b="1" kern="1200">
                <a:solidFill>
                  <a:schemeClr val="tx1"/>
                </a:solidFill>
                <a:effectLst/>
                <a:latin typeface="+mj-lt"/>
                <a:ea typeface="+mj-ea"/>
                <a:cs typeface="+mj-cs"/>
              </a:rPr>
              <a:t>D</a:t>
            </a:r>
            <a:r>
              <a:rPr lang="en-US" sz="1400" b="1" kern="1200">
                <a:solidFill>
                  <a:schemeClr val="tx1"/>
                </a:solidFill>
                <a:latin typeface="+mj-lt"/>
                <a:ea typeface="+mj-ea"/>
                <a:cs typeface="+mj-cs"/>
              </a:rPr>
              <a:t>imensión estratégica fundamental para su misión</a:t>
            </a:r>
          </a:p>
        </p:txBody>
      </p:sp>
      <p:sp>
        <p:nvSpPr>
          <p:cNvPr id="12"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838200" y="1825625"/>
            <a:ext cx="5558489" cy="4351338"/>
          </a:xfrm>
        </p:spPr>
        <p:txBody>
          <a:bodyPr vert="horz" lIns="91440" tIns="45720" rIns="91440" bIns="45720" rtlCol="0">
            <a:normAutofit/>
          </a:bodyPr>
          <a:lstStyle/>
          <a:p>
            <a:pPr indent="-228600" algn="l">
              <a:buFont typeface="Arial" panose="020B0604020202020204" pitchFamily="34" charset="0"/>
              <a:buChar char="•"/>
            </a:pPr>
            <a:endParaRPr lang="en-US" sz="2000"/>
          </a:p>
          <a:p>
            <a:pPr indent="-228600" algn="l">
              <a:buFont typeface="Arial" panose="020B0604020202020204" pitchFamily="34" charset="0"/>
              <a:buChar char="•"/>
            </a:pPr>
            <a:r>
              <a:rPr lang="en-US" sz="2000"/>
              <a:t>Hemos enfatizado que la PI es una herramienta, no un fin en sí misma, con una "función social". </a:t>
            </a:r>
          </a:p>
          <a:p>
            <a:pPr indent="-228600" algn="l">
              <a:buFont typeface="Arial" panose="020B0604020202020204" pitchFamily="34" charset="0"/>
              <a:buChar char="•"/>
            </a:pPr>
            <a:endParaRPr lang="en-US" sz="2000"/>
          </a:p>
          <a:p>
            <a:pPr indent="-228600" algn="l">
              <a:buFont typeface="Arial" panose="020B0604020202020204" pitchFamily="34" charset="0"/>
              <a:buChar char="•"/>
            </a:pPr>
            <a:r>
              <a:rPr lang="en-US" sz="2000"/>
              <a:t>Esto implica que una </a:t>
            </a:r>
            <a:r>
              <a:rPr lang="en-US" sz="2000" b="1"/>
              <a:t>gestión proactiva de la PI permite a las universidades estatales articular sus capacidades de investigación con las necesidades del sector productivo y la sociedad, facilitando la transferencia de tecnologías y conocimientos que resuelvan problemas públicos, impulsen la competitividad nacional y generen valor público.</a:t>
            </a:r>
          </a:p>
          <a:p>
            <a:pPr indent="-228600" algn="l">
              <a:buFont typeface="Arial" panose="020B0604020202020204" pitchFamily="34" charset="0"/>
              <a:buChar char="•"/>
            </a:pPr>
            <a:endParaRPr lang="en-US" sz="2000" b="1"/>
          </a:p>
          <a:p>
            <a:pPr lvl="0" indent="-228600" algn="l">
              <a:buFont typeface="Arial" panose="020B0604020202020204" pitchFamily="34" charset="0"/>
              <a:buChar char="•"/>
            </a:pPr>
            <a:endParaRPr lang="en-US" sz="2000">
              <a:effectLst/>
            </a:endParaRPr>
          </a:p>
          <a:p>
            <a:pPr indent="-228600" algn="l">
              <a:buFont typeface="Arial" panose="020B0604020202020204" pitchFamily="34" charset="0"/>
              <a:buChar char="•"/>
            </a:pPr>
            <a:endParaRPr lang="en-US" sz="2000"/>
          </a:p>
        </p:txBody>
      </p:sp>
      <p:sp>
        <p:nvSpPr>
          <p:cNvPr id="14"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1DD1FFA7-A867-992E-0981-9FF892F5F0A2}"/>
              </a:ext>
            </a:extLst>
          </p:cNvPr>
          <p:cNvSpPr txBox="1"/>
          <p:nvPr/>
        </p:nvSpPr>
        <p:spPr>
          <a:xfrm>
            <a:off x="201881" y="2246186"/>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89040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838200" y="365125"/>
            <a:ext cx="5558489" cy="1325563"/>
          </a:xfrm>
        </p:spPr>
        <p:txBody>
          <a:bodyPr vert="horz" lIns="91440" tIns="45720" rIns="91440" bIns="45720" rtlCol="0" anchor="ctr">
            <a:normAutofit/>
          </a:bodyPr>
          <a:lstStyle/>
          <a:p>
            <a:pPr lvl="0" algn="l"/>
            <a:br>
              <a:rPr lang="en-US" sz="1400" kern="1200">
                <a:solidFill>
                  <a:schemeClr val="tx1"/>
                </a:solidFill>
                <a:effectLst/>
                <a:latin typeface="+mj-lt"/>
                <a:ea typeface="+mj-ea"/>
                <a:cs typeface="+mj-cs"/>
              </a:rPr>
            </a:br>
            <a:br>
              <a:rPr lang="en-US" sz="1400" kern="1200">
                <a:solidFill>
                  <a:schemeClr val="tx1"/>
                </a:solidFill>
                <a:effectLst/>
                <a:latin typeface="+mj-lt"/>
                <a:ea typeface="+mj-ea"/>
                <a:cs typeface="+mj-cs"/>
              </a:rPr>
            </a:br>
            <a:br>
              <a:rPr lang="en-US" sz="1400" kern="1200">
                <a:solidFill>
                  <a:schemeClr val="tx1"/>
                </a:solidFill>
                <a:latin typeface="+mj-lt"/>
                <a:ea typeface="+mj-ea"/>
                <a:cs typeface="+mj-cs"/>
              </a:rPr>
            </a:br>
            <a:r>
              <a:rPr lang="en-US" sz="1400" b="1" kern="1200">
                <a:solidFill>
                  <a:schemeClr val="tx1"/>
                </a:solidFill>
                <a:effectLst/>
                <a:latin typeface="+mj-lt"/>
                <a:ea typeface="+mj-ea"/>
                <a:cs typeface="+mj-cs"/>
              </a:rPr>
              <a:t>Hay elementos de las tres posibles hipótesis.</a:t>
            </a:r>
            <a:br>
              <a:rPr lang="en-US" sz="1400" b="1" kern="1200">
                <a:solidFill>
                  <a:schemeClr val="tx1"/>
                </a:solidFill>
                <a:effectLst/>
                <a:latin typeface="+mj-lt"/>
                <a:ea typeface="+mj-ea"/>
                <a:cs typeface="+mj-cs"/>
              </a:rPr>
            </a:br>
            <a:r>
              <a:rPr lang="en-US" sz="1400" b="1" kern="1200">
                <a:solidFill>
                  <a:schemeClr val="tx1"/>
                </a:solidFill>
                <a:effectLst/>
                <a:latin typeface="+mj-lt"/>
                <a:ea typeface="+mj-ea"/>
                <a:cs typeface="+mj-cs"/>
              </a:rPr>
              <a:t>D</a:t>
            </a:r>
            <a:r>
              <a:rPr lang="en-US" sz="1400" b="1" kern="1200">
                <a:solidFill>
                  <a:schemeClr val="tx1"/>
                </a:solidFill>
                <a:latin typeface="+mj-lt"/>
                <a:ea typeface="+mj-ea"/>
                <a:cs typeface="+mj-cs"/>
              </a:rPr>
              <a:t>imensión estratégica fundamental para su misión</a:t>
            </a:r>
          </a:p>
        </p:txBody>
      </p:sp>
      <p:sp>
        <p:nvSpPr>
          <p:cNvPr id="12"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838200" y="1825625"/>
            <a:ext cx="5558489" cy="4351338"/>
          </a:xfrm>
        </p:spPr>
        <p:txBody>
          <a:bodyPr vert="horz" lIns="91440" tIns="45720" rIns="91440" bIns="45720" rtlCol="0">
            <a:normAutofit/>
          </a:bodyPr>
          <a:lstStyle/>
          <a:p>
            <a:pPr marL="457200" indent="-228600" algn="l">
              <a:buFont typeface="Arial" panose="020B0604020202020204" pitchFamily="34" charset="0"/>
              <a:buChar char="•"/>
            </a:pPr>
            <a:endParaRPr lang="en-US" sz="1900" dirty="0">
              <a:effectLst/>
            </a:endParaRPr>
          </a:p>
          <a:p>
            <a:pPr marL="457200" indent="-228600" algn="l">
              <a:buFont typeface="Arial" panose="020B0604020202020204" pitchFamily="34" charset="0"/>
              <a:buChar char="•"/>
            </a:pPr>
            <a:r>
              <a:rPr lang="en-US" sz="1900" dirty="0">
                <a:effectLst/>
              </a:rPr>
              <a:t>Es la </a:t>
            </a:r>
            <a:r>
              <a:rPr lang="en-US" sz="1900" b="1" dirty="0" err="1">
                <a:effectLst/>
              </a:rPr>
              <a:t>vía</a:t>
            </a:r>
            <a:r>
              <a:rPr lang="en-US" sz="1900" b="1" dirty="0">
                <a:effectLst/>
              </a:rPr>
              <a:t> para </a:t>
            </a:r>
            <a:r>
              <a:rPr lang="en-US" sz="1900" b="1" dirty="0" err="1">
                <a:effectLst/>
              </a:rPr>
              <a:t>transformar</a:t>
            </a:r>
            <a:r>
              <a:rPr lang="en-US" sz="1900" b="1" dirty="0">
                <a:effectLst/>
              </a:rPr>
              <a:t> </a:t>
            </a:r>
            <a:r>
              <a:rPr lang="en-US" sz="1900" b="1" dirty="0" err="1">
                <a:effectLst/>
              </a:rPr>
              <a:t>el</a:t>
            </a:r>
            <a:r>
              <a:rPr lang="en-US" sz="1900" b="1" dirty="0">
                <a:effectLst/>
              </a:rPr>
              <a:t> </a:t>
            </a:r>
            <a:r>
              <a:rPr lang="en-US" sz="1900" b="1" dirty="0" err="1">
                <a:effectLst/>
              </a:rPr>
              <a:t>conocimiento</a:t>
            </a:r>
            <a:r>
              <a:rPr lang="en-US" sz="1900" b="1" dirty="0">
                <a:effectLst/>
              </a:rPr>
              <a:t> </a:t>
            </a:r>
            <a:r>
              <a:rPr lang="en-US" sz="1900" b="1" dirty="0" err="1">
                <a:effectLst/>
              </a:rPr>
              <a:t>científico</a:t>
            </a:r>
            <a:r>
              <a:rPr lang="en-US" sz="1900" b="1" dirty="0">
                <a:effectLst/>
              </a:rPr>
              <a:t> </a:t>
            </a:r>
            <a:r>
              <a:rPr lang="en-US" sz="1900" b="1" dirty="0" err="1">
                <a:effectLst/>
              </a:rPr>
              <a:t>en</a:t>
            </a:r>
            <a:r>
              <a:rPr lang="en-US" sz="1900" b="1" dirty="0">
                <a:effectLst/>
              </a:rPr>
              <a:t> </a:t>
            </a:r>
            <a:r>
              <a:rPr lang="en-US" sz="1900" b="1" dirty="0" err="1">
                <a:effectLst/>
              </a:rPr>
              <a:t>innovaciones</a:t>
            </a:r>
            <a:r>
              <a:rPr lang="en-US" sz="1900" b="1" dirty="0">
                <a:effectLst/>
              </a:rPr>
              <a:t> </a:t>
            </a:r>
            <a:r>
              <a:rPr lang="en-US" sz="1900" b="1" dirty="0" err="1">
                <a:effectLst/>
              </a:rPr>
              <a:t>concretas</a:t>
            </a:r>
            <a:r>
              <a:rPr lang="en-US" sz="1900" b="1" dirty="0">
                <a:effectLst/>
              </a:rPr>
              <a:t> que </a:t>
            </a:r>
            <a:r>
              <a:rPr lang="en-US" sz="1900" b="1" dirty="0" err="1">
                <a:effectLst/>
              </a:rPr>
              <a:t>beneficien</a:t>
            </a:r>
            <a:r>
              <a:rPr lang="en-US" sz="1900" b="1" dirty="0">
                <a:effectLst/>
              </a:rPr>
              <a:t> a la población</a:t>
            </a:r>
            <a:r>
              <a:rPr lang="en-US" sz="1900" dirty="0">
                <a:effectLst/>
              </a:rPr>
              <a:t>, </a:t>
            </a:r>
            <a:r>
              <a:rPr lang="en-US" sz="1900" dirty="0" err="1">
                <a:effectLst/>
              </a:rPr>
              <a:t>desde</a:t>
            </a:r>
            <a:r>
              <a:rPr lang="en-US" sz="1900" dirty="0">
                <a:effectLst/>
              </a:rPr>
              <a:t> </a:t>
            </a:r>
            <a:r>
              <a:rPr lang="en-US" sz="1900" dirty="0" err="1">
                <a:effectLst/>
              </a:rPr>
              <a:t>nuevas</a:t>
            </a:r>
            <a:r>
              <a:rPr lang="en-US" sz="1900" dirty="0">
                <a:effectLst/>
              </a:rPr>
              <a:t> </a:t>
            </a:r>
            <a:r>
              <a:rPr lang="en-US" sz="1900" dirty="0" err="1">
                <a:effectLst/>
              </a:rPr>
              <a:t>soluciones</a:t>
            </a:r>
            <a:r>
              <a:rPr lang="en-US" sz="1900" dirty="0">
                <a:effectLst/>
              </a:rPr>
              <a:t> </a:t>
            </a:r>
            <a:r>
              <a:rPr lang="en-US" sz="1900" dirty="0" err="1">
                <a:effectLst/>
              </a:rPr>
              <a:t>en</a:t>
            </a:r>
            <a:r>
              <a:rPr lang="en-US" sz="1900" dirty="0">
                <a:effectLst/>
              </a:rPr>
              <a:t> </a:t>
            </a:r>
            <a:r>
              <a:rPr lang="en-US" sz="1900" dirty="0" err="1">
                <a:effectLst/>
              </a:rPr>
              <a:t>salud</a:t>
            </a:r>
            <a:r>
              <a:rPr lang="en-US" sz="1900" dirty="0">
                <a:effectLst/>
              </a:rPr>
              <a:t> hasta </a:t>
            </a:r>
            <a:r>
              <a:rPr lang="en-US" sz="1900" dirty="0" err="1">
                <a:effectLst/>
              </a:rPr>
              <a:t>mejoras</a:t>
            </a:r>
            <a:r>
              <a:rPr lang="en-US" sz="1900" dirty="0">
                <a:effectLst/>
              </a:rPr>
              <a:t> </a:t>
            </a:r>
            <a:r>
              <a:rPr lang="en-US" sz="1900" dirty="0" err="1">
                <a:effectLst/>
              </a:rPr>
              <a:t>en</a:t>
            </a:r>
            <a:r>
              <a:rPr lang="en-US" sz="1900" dirty="0">
                <a:effectLst/>
              </a:rPr>
              <a:t> </a:t>
            </a:r>
            <a:r>
              <a:rPr lang="en-US" sz="1900" dirty="0" err="1">
                <a:effectLst/>
              </a:rPr>
              <a:t>materia</a:t>
            </a:r>
            <a:r>
              <a:rPr lang="en-US" sz="1900" dirty="0">
                <a:effectLst/>
              </a:rPr>
              <a:t> de </a:t>
            </a:r>
            <a:r>
              <a:rPr lang="en-US" sz="1900" dirty="0" err="1">
                <a:effectLst/>
              </a:rPr>
              <a:t>seguridad</a:t>
            </a:r>
            <a:r>
              <a:rPr lang="en-US" sz="1900" dirty="0">
                <a:effectLst/>
              </a:rPr>
              <a:t> alimentaria y </a:t>
            </a:r>
            <a:r>
              <a:rPr lang="en-US" sz="1900" dirty="0" err="1">
                <a:effectLst/>
              </a:rPr>
              <a:t>nutrición</a:t>
            </a:r>
            <a:r>
              <a:rPr lang="en-US" sz="1900" dirty="0">
                <a:effectLst/>
              </a:rPr>
              <a:t> de la población, </a:t>
            </a:r>
            <a:r>
              <a:rPr lang="en-US" sz="1900" dirty="0" err="1">
                <a:effectLst/>
              </a:rPr>
              <a:t>así</a:t>
            </a:r>
            <a:r>
              <a:rPr lang="en-US" sz="1900" dirty="0">
                <a:effectLst/>
              </a:rPr>
              <a:t> </a:t>
            </a:r>
            <a:r>
              <a:rPr lang="en-US" sz="1900" dirty="0" err="1">
                <a:effectLst/>
              </a:rPr>
              <a:t>como</a:t>
            </a:r>
            <a:r>
              <a:rPr lang="en-US" sz="1900" dirty="0">
                <a:effectLst/>
              </a:rPr>
              <a:t> </a:t>
            </a:r>
            <a:r>
              <a:rPr lang="en-US" sz="1900" dirty="0" err="1">
                <a:effectLst/>
              </a:rPr>
              <a:t>en</a:t>
            </a:r>
            <a:r>
              <a:rPr lang="en-US" sz="1900" dirty="0">
                <a:effectLst/>
              </a:rPr>
              <a:t> </a:t>
            </a:r>
            <a:r>
              <a:rPr lang="en-US" sz="1900" b="1" dirty="0" err="1">
                <a:effectLst/>
              </a:rPr>
              <a:t>procesos</a:t>
            </a:r>
            <a:r>
              <a:rPr lang="en-US" sz="1900" b="1" dirty="0">
                <a:effectLst/>
              </a:rPr>
              <a:t> </a:t>
            </a:r>
            <a:r>
              <a:rPr lang="en-US" sz="1900" b="1" dirty="0" err="1">
                <a:effectLst/>
              </a:rPr>
              <a:t>productivos</a:t>
            </a:r>
            <a:r>
              <a:rPr lang="en-US" sz="1900" b="1" dirty="0">
                <a:effectLst/>
              </a:rPr>
              <a:t> o </a:t>
            </a:r>
            <a:r>
              <a:rPr lang="en-US" sz="1900" b="1" dirty="0" err="1">
                <a:effectLst/>
              </a:rPr>
              <a:t>servicios</a:t>
            </a:r>
            <a:r>
              <a:rPr lang="en-US" sz="1900" b="1" dirty="0">
                <a:effectLst/>
              </a:rPr>
              <a:t> de </a:t>
            </a:r>
            <a:r>
              <a:rPr lang="en-US" sz="1900" b="1" dirty="0" err="1">
                <a:effectLst/>
              </a:rPr>
              <a:t>interés</a:t>
            </a:r>
            <a:r>
              <a:rPr lang="en-US" sz="1900" b="1" dirty="0">
                <a:effectLst/>
              </a:rPr>
              <a:t> </a:t>
            </a:r>
            <a:r>
              <a:rPr lang="en-US" sz="1900" b="1" dirty="0" err="1">
                <a:effectLst/>
              </a:rPr>
              <a:t>público</a:t>
            </a:r>
            <a:r>
              <a:rPr lang="en-US" sz="1900" b="1" dirty="0">
                <a:effectLst/>
              </a:rPr>
              <a:t> y privado.</a:t>
            </a:r>
            <a:endParaRPr lang="en-US" sz="1900" dirty="0">
              <a:effectLst/>
            </a:endParaRPr>
          </a:p>
          <a:p>
            <a:pPr marL="228600" algn="l"/>
            <a:r>
              <a:rPr lang="en-US" sz="1900" b="1" dirty="0">
                <a:effectLst/>
              </a:rPr>
              <a:t> </a:t>
            </a:r>
            <a:endParaRPr lang="en-US" sz="1900" dirty="0">
              <a:effectLst/>
            </a:endParaRPr>
          </a:p>
          <a:p>
            <a:pPr marL="457200" indent="-228600" algn="l">
              <a:buFont typeface="Arial" panose="020B0604020202020204" pitchFamily="34" charset="0"/>
              <a:buChar char="•"/>
            </a:pPr>
            <a:r>
              <a:rPr lang="en-US" sz="1900" b="1" dirty="0" err="1">
                <a:effectLst/>
              </a:rPr>
              <a:t>Comprender</a:t>
            </a:r>
            <a:r>
              <a:rPr lang="en-US" sz="1900" b="1" dirty="0">
                <a:effectLst/>
              </a:rPr>
              <a:t> y </a:t>
            </a:r>
            <a:r>
              <a:rPr lang="en-US" sz="1900" b="1" dirty="0" err="1">
                <a:effectLst/>
              </a:rPr>
              <a:t>gestionar</a:t>
            </a:r>
            <a:r>
              <a:rPr lang="en-US" sz="1900" b="1" dirty="0">
                <a:effectLst/>
              </a:rPr>
              <a:t> la PI es un pilar para que las </a:t>
            </a:r>
            <a:r>
              <a:rPr lang="en-US" sz="1900" b="1" dirty="0" err="1">
                <a:effectLst/>
              </a:rPr>
              <a:t>universidades</a:t>
            </a:r>
            <a:r>
              <a:rPr lang="en-US" sz="1900" b="1" dirty="0">
                <a:effectLst/>
              </a:rPr>
              <a:t> </a:t>
            </a:r>
            <a:r>
              <a:rPr lang="en-US" sz="1900" b="1" dirty="0" err="1">
                <a:effectLst/>
              </a:rPr>
              <a:t>estatales</a:t>
            </a:r>
            <a:r>
              <a:rPr lang="en-US" sz="1900" b="1" dirty="0">
                <a:effectLst/>
              </a:rPr>
              <a:t> </a:t>
            </a:r>
            <a:r>
              <a:rPr lang="en-US" sz="1900" b="1" dirty="0" err="1">
                <a:effectLst/>
              </a:rPr>
              <a:t>puedan</a:t>
            </a:r>
            <a:r>
              <a:rPr lang="en-US" sz="1900" b="1" dirty="0">
                <a:effectLst/>
              </a:rPr>
              <a:t> </a:t>
            </a:r>
            <a:r>
              <a:rPr lang="en-US" sz="1900" b="1" dirty="0" err="1">
                <a:effectLst/>
              </a:rPr>
              <a:t>cumplir</a:t>
            </a:r>
            <a:r>
              <a:rPr lang="en-US" sz="1900" b="1" dirty="0">
                <a:effectLst/>
              </a:rPr>
              <a:t> </a:t>
            </a:r>
            <a:r>
              <a:rPr lang="en-US" sz="1900" b="1" dirty="0" err="1">
                <a:effectLst/>
              </a:rPr>
              <a:t>cabalmente</a:t>
            </a:r>
            <a:r>
              <a:rPr lang="en-US" sz="1900" b="1" dirty="0">
                <a:effectLst/>
              </a:rPr>
              <a:t> </a:t>
            </a:r>
            <a:r>
              <a:rPr lang="en-US" sz="1900" b="1" dirty="0" err="1">
                <a:effectLst/>
              </a:rPr>
              <a:t>su</a:t>
            </a:r>
            <a:r>
              <a:rPr lang="en-US" sz="1900" b="1" dirty="0">
                <a:effectLst/>
              </a:rPr>
              <a:t> </a:t>
            </a:r>
            <a:r>
              <a:rPr lang="en-US" sz="1900" b="1" dirty="0" err="1">
                <a:effectLst/>
              </a:rPr>
              <a:t>rol</a:t>
            </a:r>
            <a:r>
              <a:rPr lang="en-US" sz="1900" b="1" dirty="0">
                <a:effectLst/>
              </a:rPr>
              <a:t> de </a:t>
            </a:r>
            <a:r>
              <a:rPr lang="en-US" sz="1900" b="1" dirty="0" err="1">
                <a:effectLst/>
              </a:rPr>
              <a:t>actores</a:t>
            </a:r>
            <a:r>
              <a:rPr lang="en-US" sz="1900" b="1" dirty="0">
                <a:effectLst/>
              </a:rPr>
              <a:t> clave </a:t>
            </a:r>
            <a:r>
              <a:rPr lang="en-US" sz="1900" b="1" dirty="0" err="1">
                <a:effectLst/>
              </a:rPr>
              <a:t>en</a:t>
            </a:r>
            <a:r>
              <a:rPr lang="en-US" sz="1900" b="1" dirty="0">
                <a:effectLst/>
              </a:rPr>
              <a:t> </a:t>
            </a:r>
            <a:r>
              <a:rPr lang="en-US" sz="1900" b="1" dirty="0" err="1">
                <a:effectLst/>
              </a:rPr>
              <a:t>el</a:t>
            </a:r>
            <a:r>
              <a:rPr lang="en-US" sz="1900" b="1" dirty="0">
                <a:effectLst/>
              </a:rPr>
              <a:t> Sistema Nacional de </a:t>
            </a:r>
            <a:r>
              <a:rPr lang="en-US" sz="1900" b="1" dirty="0" err="1">
                <a:effectLst/>
              </a:rPr>
              <a:t>Innovación</a:t>
            </a:r>
            <a:r>
              <a:rPr lang="en-US" sz="1900" b="1" dirty="0">
                <a:effectLst/>
              </a:rPr>
              <a:t>.</a:t>
            </a:r>
            <a:endParaRPr lang="en-US" sz="1900" dirty="0">
              <a:effectLst/>
            </a:endParaRPr>
          </a:p>
          <a:p>
            <a:pPr marL="228600" algn="l"/>
            <a:endParaRPr lang="en-US" sz="1900" dirty="0">
              <a:effectLst/>
            </a:endParaRPr>
          </a:p>
          <a:p>
            <a:pPr marL="457200" indent="-228600" algn="l">
              <a:buFont typeface="Arial" panose="020B0604020202020204" pitchFamily="34" charset="0"/>
              <a:buChar char="•"/>
            </a:pPr>
            <a:endParaRPr lang="en-US" sz="1900" dirty="0">
              <a:effectLst/>
            </a:endParaRPr>
          </a:p>
          <a:p>
            <a:pPr lvl="0" indent="-228600" algn="l">
              <a:buFont typeface="Arial" panose="020B0604020202020204" pitchFamily="34" charset="0"/>
              <a:buChar char="•"/>
            </a:pPr>
            <a:endParaRPr lang="en-US" sz="1900" dirty="0">
              <a:effectLst/>
            </a:endParaRPr>
          </a:p>
          <a:p>
            <a:pPr indent="-228600" algn="l">
              <a:buFont typeface="Arial" panose="020B0604020202020204" pitchFamily="34" charset="0"/>
              <a:buChar char="•"/>
            </a:pPr>
            <a:endParaRPr lang="en-US" sz="1900" dirty="0"/>
          </a:p>
        </p:txBody>
      </p:sp>
      <p:sp>
        <p:nvSpPr>
          <p:cNvPr id="14"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1DD1FFA7-A867-992E-0981-9FF892F5F0A2}"/>
              </a:ext>
            </a:extLst>
          </p:cNvPr>
          <p:cNvSpPr txBox="1"/>
          <p:nvPr/>
        </p:nvSpPr>
        <p:spPr>
          <a:xfrm>
            <a:off x="201881" y="2246186"/>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615674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838200" y="365125"/>
            <a:ext cx="5558489" cy="1325563"/>
          </a:xfrm>
        </p:spPr>
        <p:txBody>
          <a:bodyPr vert="horz" lIns="91440" tIns="45720" rIns="91440" bIns="45720" rtlCol="0" anchor="ctr">
            <a:normAutofit/>
          </a:bodyPr>
          <a:lstStyle/>
          <a:p>
            <a:pPr lvl="0" algn="l"/>
            <a:br>
              <a:rPr lang="en-US" sz="1400" kern="1200">
                <a:solidFill>
                  <a:schemeClr val="tx1"/>
                </a:solidFill>
                <a:effectLst/>
                <a:latin typeface="+mj-lt"/>
                <a:ea typeface="+mj-ea"/>
                <a:cs typeface="+mj-cs"/>
              </a:rPr>
            </a:br>
            <a:br>
              <a:rPr lang="en-US" sz="1400" kern="1200">
                <a:solidFill>
                  <a:schemeClr val="tx1"/>
                </a:solidFill>
                <a:effectLst/>
                <a:latin typeface="+mj-lt"/>
                <a:ea typeface="+mj-ea"/>
                <a:cs typeface="+mj-cs"/>
              </a:rPr>
            </a:br>
            <a:br>
              <a:rPr lang="en-US" sz="1400" kern="1200">
                <a:solidFill>
                  <a:schemeClr val="tx1"/>
                </a:solidFill>
                <a:latin typeface="+mj-lt"/>
                <a:ea typeface="+mj-ea"/>
                <a:cs typeface="+mj-cs"/>
              </a:rPr>
            </a:br>
            <a:r>
              <a:rPr lang="en-US" sz="1400" b="1" kern="1200">
                <a:solidFill>
                  <a:schemeClr val="tx1"/>
                </a:solidFill>
                <a:effectLst/>
                <a:latin typeface="+mj-lt"/>
                <a:ea typeface="+mj-ea"/>
                <a:cs typeface="+mj-cs"/>
              </a:rPr>
              <a:t>Hay elementos de las tres posibles hipótesis.</a:t>
            </a:r>
            <a:br>
              <a:rPr lang="en-US" sz="1400" b="1" kern="1200">
                <a:solidFill>
                  <a:schemeClr val="tx1"/>
                </a:solidFill>
                <a:effectLst/>
                <a:latin typeface="+mj-lt"/>
                <a:ea typeface="+mj-ea"/>
                <a:cs typeface="+mj-cs"/>
              </a:rPr>
            </a:br>
            <a:r>
              <a:rPr lang="en-US" sz="1400" b="1" kern="1200">
                <a:solidFill>
                  <a:schemeClr val="tx1"/>
                </a:solidFill>
                <a:effectLst/>
                <a:latin typeface="+mj-lt"/>
                <a:ea typeface="+mj-ea"/>
                <a:cs typeface="+mj-cs"/>
              </a:rPr>
              <a:t>D</a:t>
            </a:r>
            <a:r>
              <a:rPr lang="en-US" sz="1400" b="1" kern="1200">
                <a:solidFill>
                  <a:schemeClr val="tx1"/>
                </a:solidFill>
                <a:latin typeface="+mj-lt"/>
                <a:ea typeface="+mj-ea"/>
                <a:cs typeface="+mj-cs"/>
              </a:rPr>
              <a:t>imensión estratégica fundamental para su misión</a:t>
            </a:r>
          </a:p>
        </p:txBody>
      </p:sp>
      <p:sp>
        <p:nvSpPr>
          <p:cNvPr id="12"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838200" y="1825625"/>
            <a:ext cx="5558489" cy="4351338"/>
          </a:xfrm>
        </p:spPr>
        <p:txBody>
          <a:bodyPr vert="horz" lIns="91440" tIns="45720" rIns="91440" bIns="45720" rtlCol="0">
            <a:normAutofit/>
          </a:bodyPr>
          <a:lstStyle/>
          <a:p>
            <a:pPr marL="457200" indent="-228600" algn="l">
              <a:buFont typeface="Arial" panose="020B0604020202020204" pitchFamily="34" charset="0"/>
              <a:buChar char="•"/>
            </a:pPr>
            <a:endParaRPr lang="en-US" sz="1900">
              <a:effectLst/>
            </a:endParaRPr>
          </a:p>
          <a:p>
            <a:pPr marL="457200" indent="-228600" algn="l">
              <a:buFont typeface="Arial" panose="020B0604020202020204" pitchFamily="34" charset="0"/>
              <a:buChar char="•"/>
            </a:pPr>
            <a:r>
              <a:rPr lang="en-US" sz="1900">
                <a:effectLst/>
              </a:rPr>
              <a:t>En definitiva, </a:t>
            </a:r>
            <a:r>
              <a:rPr lang="en-US" sz="1900" b="1">
                <a:effectLst/>
              </a:rPr>
              <a:t>les permite no solo proteger sus invenciones y </a:t>
            </a:r>
            <a:r>
              <a:rPr lang="en-US" sz="1900">
                <a:effectLst/>
              </a:rPr>
              <a:t> </a:t>
            </a:r>
            <a:r>
              <a:rPr lang="en-US" sz="1900" b="1">
                <a:effectLst/>
              </a:rPr>
              <a:t>creaciones,</a:t>
            </a:r>
            <a:r>
              <a:rPr lang="en-US" sz="1900">
                <a:effectLst/>
              </a:rPr>
              <a:t> sino también utilizarlas como palanca para fomentar alianzas estratégicas con la</a:t>
            </a:r>
            <a:r>
              <a:rPr lang="en-US" sz="1900" b="1">
                <a:effectLst/>
              </a:rPr>
              <a:t> </a:t>
            </a:r>
            <a:r>
              <a:rPr lang="en-US" sz="1900">
                <a:effectLst/>
              </a:rPr>
              <a:t>industria, atraer inversión, generar recursos para la investigación futura y, </a:t>
            </a:r>
          </a:p>
          <a:p>
            <a:pPr marL="457200" indent="-228600" algn="l">
              <a:buFont typeface="Arial" panose="020B0604020202020204" pitchFamily="34" charset="0"/>
              <a:buChar char="•"/>
            </a:pPr>
            <a:endParaRPr lang="en-US" sz="1900"/>
          </a:p>
          <a:p>
            <a:pPr marL="457200" indent="-228600" algn="l">
              <a:buFont typeface="Arial" panose="020B0604020202020204" pitchFamily="34" charset="0"/>
              <a:buChar char="•"/>
            </a:pPr>
            <a:r>
              <a:rPr lang="en-US" sz="1900">
                <a:effectLst/>
              </a:rPr>
              <a:t>crucialmente, </a:t>
            </a:r>
            <a:r>
              <a:rPr lang="en-US" sz="1900" b="1">
                <a:effectLst/>
              </a:rPr>
              <a:t>democratizar el acceso a los avances científicos cuando el interés público lo demanda, como se evidenció en la pandemia de COVID-19. Es una herramienta esencial para que el conocimiento público retorne a la sociedad de manera efectiva y equitativa.</a:t>
            </a:r>
            <a:endParaRPr lang="en-US" sz="1900">
              <a:effectLst/>
            </a:endParaRPr>
          </a:p>
          <a:p>
            <a:pPr marL="457200" indent="-228600" algn="l">
              <a:buFont typeface="Arial" panose="020B0604020202020204" pitchFamily="34" charset="0"/>
              <a:buChar char="•"/>
            </a:pPr>
            <a:r>
              <a:rPr lang="en-US" sz="1900">
                <a:effectLst/>
              </a:rPr>
              <a:t> </a:t>
            </a:r>
          </a:p>
          <a:p>
            <a:pPr marL="457200" indent="-228600" algn="l">
              <a:buFont typeface="Arial" panose="020B0604020202020204" pitchFamily="34" charset="0"/>
              <a:buChar char="•"/>
            </a:pPr>
            <a:endParaRPr lang="en-US" sz="1900">
              <a:effectLst/>
            </a:endParaRPr>
          </a:p>
          <a:p>
            <a:pPr lvl="0" indent="-228600" algn="l">
              <a:buFont typeface="Arial" panose="020B0604020202020204" pitchFamily="34" charset="0"/>
              <a:buChar char="•"/>
            </a:pPr>
            <a:endParaRPr lang="en-US" sz="1900">
              <a:effectLst/>
            </a:endParaRPr>
          </a:p>
          <a:p>
            <a:pPr indent="-228600" algn="l">
              <a:buFont typeface="Arial" panose="020B0604020202020204" pitchFamily="34" charset="0"/>
              <a:buChar char="•"/>
            </a:pPr>
            <a:endParaRPr lang="en-US" sz="1900"/>
          </a:p>
        </p:txBody>
      </p:sp>
      <p:sp>
        <p:nvSpPr>
          <p:cNvPr id="14"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1DD1FFA7-A867-992E-0981-9FF892F5F0A2}"/>
              </a:ext>
            </a:extLst>
          </p:cNvPr>
          <p:cNvSpPr txBox="1"/>
          <p:nvPr/>
        </p:nvSpPr>
        <p:spPr>
          <a:xfrm>
            <a:off x="201881" y="2246186"/>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107241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838200" y="365125"/>
            <a:ext cx="5558489" cy="1325563"/>
          </a:xfrm>
        </p:spPr>
        <p:txBody>
          <a:bodyPr vert="horz" lIns="91440" tIns="45720" rIns="91440" bIns="45720" rtlCol="0" anchor="ctr">
            <a:normAutofit/>
          </a:bodyPr>
          <a:lstStyle/>
          <a:p>
            <a:pPr lvl="0" algn="l"/>
            <a:br>
              <a:rPr lang="en-US" sz="1400" kern="1200">
                <a:solidFill>
                  <a:schemeClr val="tx1"/>
                </a:solidFill>
                <a:effectLst/>
                <a:latin typeface="+mj-lt"/>
                <a:ea typeface="+mj-ea"/>
                <a:cs typeface="+mj-cs"/>
              </a:rPr>
            </a:br>
            <a:br>
              <a:rPr lang="en-US" sz="1400" kern="1200">
                <a:solidFill>
                  <a:schemeClr val="tx1"/>
                </a:solidFill>
                <a:effectLst/>
                <a:latin typeface="+mj-lt"/>
                <a:ea typeface="+mj-ea"/>
                <a:cs typeface="+mj-cs"/>
              </a:rPr>
            </a:br>
            <a:br>
              <a:rPr lang="en-US" sz="1400" kern="1200">
                <a:solidFill>
                  <a:schemeClr val="tx1"/>
                </a:solidFill>
                <a:latin typeface="+mj-lt"/>
                <a:ea typeface="+mj-ea"/>
                <a:cs typeface="+mj-cs"/>
              </a:rPr>
            </a:br>
            <a:r>
              <a:rPr lang="en-US" sz="1400" b="1" kern="1200">
                <a:solidFill>
                  <a:schemeClr val="tx1"/>
                </a:solidFill>
                <a:effectLst/>
                <a:latin typeface="+mj-lt"/>
                <a:ea typeface="+mj-ea"/>
                <a:cs typeface="+mj-cs"/>
              </a:rPr>
              <a:t>Hay elementos de las tres posibles hipótesis.</a:t>
            </a:r>
            <a:br>
              <a:rPr lang="en-US" sz="1400" b="1" kern="1200">
                <a:solidFill>
                  <a:schemeClr val="tx1"/>
                </a:solidFill>
                <a:effectLst/>
                <a:latin typeface="+mj-lt"/>
                <a:ea typeface="+mj-ea"/>
                <a:cs typeface="+mj-cs"/>
              </a:rPr>
            </a:br>
            <a:r>
              <a:rPr lang="en-US" sz="1400" b="1" kern="1200">
                <a:solidFill>
                  <a:schemeClr val="tx1"/>
                </a:solidFill>
                <a:effectLst/>
                <a:latin typeface="+mj-lt"/>
                <a:ea typeface="+mj-ea"/>
                <a:cs typeface="+mj-cs"/>
              </a:rPr>
              <a:t>Evitar Free Riding</a:t>
            </a:r>
            <a:endParaRPr lang="en-US" sz="1400" b="1" kern="1200">
              <a:solidFill>
                <a:schemeClr val="tx1"/>
              </a:solidFill>
              <a:latin typeface="+mj-lt"/>
              <a:ea typeface="+mj-ea"/>
              <a:cs typeface="+mj-cs"/>
            </a:endParaRPr>
          </a:p>
        </p:txBody>
      </p:sp>
      <p:sp>
        <p:nvSpPr>
          <p:cNvPr id="12"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838200" y="1825625"/>
            <a:ext cx="5558489" cy="4351338"/>
          </a:xfrm>
        </p:spPr>
        <p:txBody>
          <a:bodyPr vert="horz" lIns="91440" tIns="45720" rIns="91440" bIns="45720" rtlCol="0">
            <a:normAutofit/>
          </a:bodyPr>
          <a:lstStyle/>
          <a:p>
            <a:pPr indent="-228600" algn="l">
              <a:buFont typeface="Arial" panose="020B0604020202020204" pitchFamily="34" charset="0"/>
              <a:buChar char="•"/>
            </a:pPr>
            <a:r>
              <a:rPr lang="en-US" sz="2200"/>
              <a:t>La protección para </a:t>
            </a:r>
            <a:r>
              <a:rPr lang="en-US" sz="2200" b="1"/>
              <a:t>evitar el uso no autorizado o  "free riding" o la apropiación indebida de los beneficios por terceros sin la debida retribución o licenciamiento es uno de los componentes esenciales al registro de PI para asegurar su “enforcement”.</a:t>
            </a:r>
          </a:p>
          <a:p>
            <a:pPr indent="-228600" algn="l">
              <a:buFont typeface="Arial" panose="020B0604020202020204" pitchFamily="34" charset="0"/>
              <a:buChar char="•"/>
            </a:pPr>
            <a:r>
              <a:rPr lang="en-US" sz="2200"/>
              <a:t>Las universidades estatales en Chile ejercen el </a:t>
            </a:r>
            <a:r>
              <a:rPr lang="en-US" sz="2200" i="1"/>
              <a:t>enforcement</a:t>
            </a:r>
            <a:r>
              <a:rPr lang="en-US" sz="2200"/>
              <a:t> de su Propiedad Intelectual y evitan el "free riding" principalmente a través de las acciones que otorgan la </a:t>
            </a:r>
            <a:r>
              <a:rPr lang="en-US" sz="2200" b="1"/>
              <a:t>Ley N° 19.039 de Propiedad Industrial</a:t>
            </a:r>
            <a:r>
              <a:rPr lang="en-US" sz="2200"/>
              <a:t> y la </a:t>
            </a:r>
            <a:r>
              <a:rPr lang="en-US" sz="2200" b="1"/>
              <a:t>Ley N° 17.336 sobre Propiedad Intelectual</a:t>
            </a:r>
            <a:r>
              <a:rPr lang="en-US" sz="2200"/>
              <a:t>.</a:t>
            </a:r>
          </a:p>
          <a:p>
            <a:pPr indent="-228600" algn="l">
              <a:buFont typeface="Arial" panose="020B0604020202020204" pitchFamily="34" charset="0"/>
              <a:buChar char="•"/>
            </a:pPr>
            <a:endParaRPr lang="en-US" sz="2200"/>
          </a:p>
          <a:p>
            <a:pPr indent="-228600" algn="l">
              <a:buFont typeface="Arial" panose="020B0604020202020204" pitchFamily="34" charset="0"/>
              <a:buChar char="•"/>
            </a:pPr>
            <a:endParaRPr lang="en-US" sz="2200"/>
          </a:p>
          <a:p>
            <a:pPr indent="-228600" algn="l">
              <a:buFont typeface="Arial" panose="020B0604020202020204" pitchFamily="34" charset="0"/>
              <a:buChar char="•"/>
            </a:pPr>
            <a:endParaRPr lang="en-US" sz="2200"/>
          </a:p>
          <a:p>
            <a:pPr indent="-228600" algn="l">
              <a:buFont typeface="Arial" panose="020B0604020202020204" pitchFamily="34" charset="0"/>
              <a:buChar char="•"/>
            </a:pPr>
            <a:endParaRPr lang="en-US" sz="2200"/>
          </a:p>
          <a:p>
            <a:pPr lvl="0" indent="-228600" algn="l">
              <a:buFont typeface="Arial" panose="020B0604020202020204" pitchFamily="34" charset="0"/>
              <a:buChar char="•"/>
            </a:pPr>
            <a:endParaRPr lang="en-US" sz="2200">
              <a:effectLst/>
            </a:endParaRPr>
          </a:p>
          <a:p>
            <a:pPr indent="-228600" algn="l">
              <a:buFont typeface="Arial" panose="020B0604020202020204" pitchFamily="34" charset="0"/>
              <a:buChar char="•"/>
            </a:pPr>
            <a:endParaRPr lang="en-US" sz="2200"/>
          </a:p>
        </p:txBody>
      </p:sp>
      <p:sp>
        <p:nvSpPr>
          <p:cNvPr id="14"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1DD1FFA7-A867-992E-0981-9FF892F5F0A2}"/>
              </a:ext>
            </a:extLst>
          </p:cNvPr>
          <p:cNvSpPr txBox="1"/>
          <p:nvPr/>
        </p:nvSpPr>
        <p:spPr>
          <a:xfrm>
            <a:off x="128253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837044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838200" y="365125"/>
            <a:ext cx="5558489" cy="1325563"/>
          </a:xfrm>
        </p:spPr>
        <p:txBody>
          <a:bodyPr vert="horz" lIns="91440" tIns="45720" rIns="91440" bIns="45720" rtlCol="0" anchor="ctr">
            <a:normAutofit/>
          </a:bodyPr>
          <a:lstStyle/>
          <a:p>
            <a:pPr lvl="0" algn="l"/>
            <a:br>
              <a:rPr lang="en-US" sz="1400" kern="1200">
                <a:solidFill>
                  <a:schemeClr val="tx1"/>
                </a:solidFill>
                <a:effectLst/>
                <a:latin typeface="+mj-lt"/>
                <a:ea typeface="+mj-ea"/>
                <a:cs typeface="+mj-cs"/>
              </a:rPr>
            </a:br>
            <a:br>
              <a:rPr lang="en-US" sz="1400" kern="1200">
                <a:solidFill>
                  <a:schemeClr val="tx1"/>
                </a:solidFill>
                <a:effectLst/>
                <a:latin typeface="+mj-lt"/>
                <a:ea typeface="+mj-ea"/>
                <a:cs typeface="+mj-cs"/>
              </a:rPr>
            </a:br>
            <a:br>
              <a:rPr lang="en-US" sz="1400" kern="1200">
                <a:solidFill>
                  <a:schemeClr val="tx1"/>
                </a:solidFill>
                <a:latin typeface="+mj-lt"/>
                <a:ea typeface="+mj-ea"/>
                <a:cs typeface="+mj-cs"/>
              </a:rPr>
            </a:br>
            <a:r>
              <a:rPr lang="en-US" sz="1400" b="1" kern="1200">
                <a:solidFill>
                  <a:schemeClr val="tx1"/>
                </a:solidFill>
                <a:effectLst/>
                <a:latin typeface="+mj-lt"/>
                <a:ea typeface="+mj-ea"/>
                <a:cs typeface="+mj-cs"/>
              </a:rPr>
              <a:t>Hay elementos de las tres posibles hipótesis.</a:t>
            </a:r>
            <a:br>
              <a:rPr lang="en-US" sz="1400" b="1" kern="1200">
                <a:solidFill>
                  <a:schemeClr val="tx1"/>
                </a:solidFill>
                <a:effectLst/>
                <a:latin typeface="+mj-lt"/>
                <a:ea typeface="+mj-ea"/>
                <a:cs typeface="+mj-cs"/>
              </a:rPr>
            </a:br>
            <a:r>
              <a:rPr lang="en-US" sz="1400" b="1" kern="1200">
                <a:solidFill>
                  <a:schemeClr val="tx1"/>
                </a:solidFill>
                <a:effectLst/>
                <a:latin typeface="+mj-lt"/>
                <a:ea typeface="+mj-ea"/>
                <a:cs typeface="+mj-cs"/>
              </a:rPr>
              <a:t>Evitar Free Riding</a:t>
            </a:r>
            <a:endParaRPr lang="en-US" sz="1400" b="1" kern="1200">
              <a:solidFill>
                <a:schemeClr val="tx1"/>
              </a:solidFill>
              <a:latin typeface="+mj-lt"/>
              <a:ea typeface="+mj-ea"/>
              <a:cs typeface="+mj-cs"/>
            </a:endParaRPr>
          </a:p>
        </p:txBody>
      </p:sp>
      <p:sp>
        <p:nvSpPr>
          <p:cNvPr id="12"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838200" y="1825625"/>
            <a:ext cx="5558489" cy="4351338"/>
          </a:xfrm>
        </p:spPr>
        <p:txBody>
          <a:bodyPr vert="horz" lIns="91440" tIns="45720" rIns="91440" bIns="45720" rtlCol="0">
            <a:normAutofit/>
          </a:bodyPr>
          <a:lstStyle/>
          <a:p>
            <a:pPr indent="-228600" algn="l">
              <a:buFont typeface="Arial" panose="020B0604020202020204" pitchFamily="34" charset="0"/>
              <a:buChar char="•"/>
            </a:pPr>
            <a:endParaRPr lang="en-US" b="1"/>
          </a:p>
          <a:p>
            <a:pPr indent="-228600" algn="l">
              <a:buFont typeface="Arial" panose="020B0604020202020204" pitchFamily="34" charset="0"/>
              <a:buChar char="•"/>
            </a:pPr>
            <a:endParaRPr lang="en-US" b="1"/>
          </a:p>
          <a:p>
            <a:pPr indent="-228600" algn="l">
              <a:buFont typeface="Arial" panose="020B0604020202020204" pitchFamily="34" charset="0"/>
              <a:buChar char="•"/>
            </a:pPr>
            <a:r>
              <a:rPr lang="en-US" b="1"/>
              <a:t>La Ley de Propiedad Industrial (patentes, diseños, marcas) confiere derechos exclusivos y permite a las universidades iniciar acciones civiles (cesación de uso, indemnización) y penales contra quienes exploten sus invenciones sin autorización. Esto les permite defender sus innovaciones registradas e impedir el uso no consentido.</a:t>
            </a:r>
          </a:p>
          <a:p>
            <a:pPr indent="-228600" algn="l">
              <a:buFont typeface="Arial" panose="020B0604020202020204" pitchFamily="34" charset="0"/>
              <a:buChar char="•"/>
            </a:pPr>
            <a:endParaRPr lang="en-US"/>
          </a:p>
          <a:p>
            <a:pPr indent="-228600" algn="l">
              <a:buFont typeface="Arial" panose="020B0604020202020204" pitchFamily="34" charset="0"/>
              <a:buChar char="•"/>
            </a:pPr>
            <a:endParaRPr lang="en-US"/>
          </a:p>
          <a:p>
            <a:pPr indent="-228600" algn="l">
              <a:buFont typeface="Arial" panose="020B0604020202020204" pitchFamily="34" charset="0"/>
              <a:buChar char="•"/>
            </a:pPr>
            <a:endParaRPr lang="en-US"/>
          </a:p>
          <a:p>
            <a:pPr indent="-228600" algn="l">
              <a:buFont typeface="Arial" panose="020B0604020202020204" pitchFamily="34" charset="0"/>
              <a:buChar char="•"/>
            </a:pPr>
            <a:endParaRPr lang="en-US"/>
          </a:p>
          <a:p>
            <a:pPr lvl="0" indent="-228600" algn="l">
              <a:buFont typeface="Arial" panose="020B0604020202020204" pitchFamily="34" charset="0"/>
              <a:buChar char="•"/>
            </a:pPr>
            <a:endParaRPr lang="en-US">
              <a:effectLst/>
            </a:endParaRPr>
          </a:p>
          <a:p>
            <a:pPr indent="-228600" algn="l">
              <a:buFont typeface="Arial" panose="020B0604020202020204" pitchFamily="34" charset="0"/>
              <a:buChar char="•"/>
            </a:pPr>
            <a:endParaRPr lang="en-US"/>
          </a:p>
        </p:txBody>
      </p:sp>
      <p:sp>
        <p:nvSpPr>
          <p:cNvPr id="14"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1DD1FFA7-A867-992E-0981-9FF892F5F0A2}"/>
              </a:ext>
            </a:extLst>
          </p:cNvPr>
          <p:cNvSpPr txBox="1"/>
          <p:nvPr/>
        </p:nvSpPr>
        <p:spPr>
          <a:xfrm>
            <a:off x="128253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307474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838200" y="365125"/>
            <a:ext cx="5558489" cy="1325563"/>
          </a:xfrm>
        </p:spPr>
        <p:txBody>
          <a:bodyPr vert="horz" lIns="91440" tIns="45720" rIns="91440" bIns="45720" rtlCol="0" anchor="ctr">
            <a:normAutofit/>
          </a:bodyPr>
          <a:lstStyle/>
          <a:p>
            <a:pPr lvl="0" algn="l"/>
            <a:br>
              <a:rPr lang="en-US" sz="1400" kern="1200">
                <a:solidFill>
                  <a:schemeClr val="tx1"/>
                </a:solidFill>
                <a:effectLst/>
                <a:latin typeface="+mj-lt"/>
                <a:ea typeface="+mj-ea"/>
                <a:cs typeface="+mj-cs"/>
              </a:rPr>
            </a:br>
            <a:br>
              <a:rPr lang="en-US" sz="1400" kern="1200">
                <a:solidFill>
                  <a:schemeClr val="tx1"/>
                </a:solidFill>
                <a:effectLst/>
                <a:latin typeface="+mj-lt"/>
                <a:ea typeface="+mj-ea"/>
                <a:cs typeface="+mj-cs"/>
              </a:rPr>
            </a:br>
            <a:br>
              <a:rPr lang="en-US" sz="1400" kern="1200">
                <a:solidFill>
                  <a:schemeClr val="tx1"/>
                </a:solidFill>
                <a:latin typeface="+mj-lt"/>
                <a:ea typeface="+mj-ea"/>
                <a:cs typeface="+mj-cs"/>
              </a:rPr>
            </a:br>
            <a:r>
              <a:rPr lang="en-US" sz="1400" b="1" kern="1200">
                <a:solidFill>
                  <a:schemeClr val="tx1"/>
                </a:solidFill>
                <a:effectLst/>
                <a:latin typeface="+mj-lt"/>
                <a:ea typeface="+mj-ea"/>
                <a:cs typeface="+mj-cs"/>
              </a:rPr>
              <a:t>Hay elementos de las tres posibles hipótesis.</a:t>
            </a:r>
            <a:br>
              <a:rPr lang="en-US" sz="1400" b="1" kern="1200">
                <a:solidFill>
                  <a:schemeClr val="tx1"/>
                </a:solidFill>
                <a:effectLst/>
                <a:latin typeface="+mj-lt"/>
                <a:ea typeface="+mj-ea"/>
                <a:cs typeface="+mj-cs"/>
              </a:rPr>
            </a:br>
            <a:r>
              <a:rPr lang="en-US" sz="1400" b="1" kern="1200">
                <a:solidFill>
                  <a:schemeClr val="tx1"/>
                </a:solidFill>
                <a:effectLst/>
                <a:latin typeface="+mj-lt"/>
                <a:ea typeface="+mj-ea"/>
                <a:cs typeface="+mj-cs"/>
              </a:rPr>
              <a:t>Evitar Free Riding</a:t>
            </a:r>
            <a:endParaRPr lang="en-US" sz="1400" b="1" kern="1200">
              <a:solidFill>
                <a:schemeClr val="tx1"/>
              </a:solidFill>
              <a:latin typeface="+mj-lt"/>
              <a:ea typeface="+mj-ea"/>
              <a:cs typeface="+mj-cs"/>
            </a:endParaRPr>
          </a:p>
        </p:txBody>
      </p:sp>
      <p:sp>
        <p:nvSpPr>
          <p:cNvPr id="12"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838200" y="1825625"/>
            <a:ext cx="5558489" cy="4351338"/>
          </a:xfrm>
        </p:spPr>
        <p:txBody>
          <a:bodyPr vert="horz" lIns="91440" tIns="45720" rIns="91440" bIns="45720" rtlCol="0">
            <a:normAutofit/>
          </a:bodyPr>
          <a:lstStyle/>
          <a:p>
            <a:pPr indent="-228600" algn="l">
              <a:buFont typeface="Arial" panose="020B0604020202020204" pitchFamily="34" charset="0"/>
              <a:buChar char="•"/>
            </a:pPr>
            <a:r>
              <a:rPr lang="en-US" sz="2000" b="1"/>
              <a:t>Por su parte, la Ley de Propiedad Intelectual (obras literarias, científicas, software) protege las creaciones autorales, otorgando derechos patrimoniales exclusivos. Las universidades pueden emplear acciones civiles (cesación, indemnización) y penales para impedir la reproducción, distribución o comunicación pública no autorizada de sus obras. </a:t>
            </a:r>
          </a:p>
          <a:p>
            <a:pPr indent="-228600" algn="l">
              <a:buFont typeface="Arial" panose="020B0604020202020204" pitchFamily="34" charset="0"/>
              <a:buChar char="•"/>
            </a:pPr>
            <a:r>
              <a:rPr lang="en-US" sz="2000"/>
              <a:t>La facultad de estas universidades para establecer su propia política de PI, según el Artículo 56 de la Ley N° 21.094 de Universidades Estatales, es clave para definir la titularidad y así poder activar estos mecanismos legales de protección y </a:t>
            </a:r>
            <a:r>
              <a:rPr lang="en-US" sz="2000" i="1"/>
              <a:t>enforcement</a:t>
            </a:r>
            <a:r>
              <a:rPr lang="en-US" sz="2000"/>
              <a:t>.</a:t>
            </a:r>
          </a:p>
          <a:p>
            <a:pPr indent="-228600" algn="l">
              <a:buFont typeface="Arial" panose="020B0604020202020204" pitchFamily="34" charset="0"/>
              <a:buChar char="•"/>
            </a:pPr>
            <a:endParaRPr lang="en-US" sz="2000"/>
          </a:p>
          <a:p>
            <a:pPr indent="-228600" algn="l">
              <a:buFont typeface="Arial" panose="020B0604020202020204" pitchFamily="34" charset="0"/>
              <a:buChar char="•"/>
            </a:pPr>
            <a:endParaRPr lang="en-US" sz="2000"/>
          </a:p>
          <a:p>
            <a:pPr indent="-228600" algn="l">
              <a:buFont typeface="Arial" panose="020B0604020202020204" pitchFamily="34" charset="0"/>
              <a:buChar char="•"/>
            </a:pPr>
            <a:endParaRPr lang="en-US" sz="2000"/>
          </a:p>
          <a:p>
            <a:pPr indent="-228600" algn="l">
              <a:buFont typeface="Arial" panose="020B0604020202020204" pitchFamily="34" charset="0"/>
              <a:buChar char="•"/>
            </a:pPr>
            <a:endParaRPr lang="en-US" sz="2000"/>
          </a:p>
          <a:p>
            <a:pPr lvl="0" indent="-228600" algn="l">
              <a:buFont typeface="Arial" panose="020B0604020202020204" pitchFamily="34" charset="0"/>
              <a:buChar char="•"/>
            </a:pPr>
            <a:endParaRPr lang="en-US" sz="2000">
              <a:effectLst/>
            </a:endParaRPr>
          </a:p>
          <a:p>
            <a:pPr indent="-228600" algn="l">
              <a:buFont typeface="Arial" panose="020B0604020202020204" pitchFamily="34" charset="0"/>
              <a:buChar char="•"/>
            </a:pPr>
            <a:endParaRPr lang="en-US" sz="2000"/>
          </a:p>
        </p:txBody>
      </p:sp>
      <p:sp>
        <p:nvSpPr>
          <p:cNvPr id="14"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1DD1FFA7-A867-992E-0981-9FF892F5F0A2}"/>
              </a:ext>
            </a:extLst>
          </p:cNvPr>
          <p:cNvSpPr txBox="1"/>
          <p:nvPr/>
        </p:nvSpPr>
        <p:spPr>
          <a:xfrm>
            <a:off x="128253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4239082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9">
            <a:extLst>
              <a:ext uri="{FF2B5EF4-FFF2-40B4-BE49-F238E27FC236}">
                <a16:creationId xmlns:a16="http://schemas.microsoft.com/office/drawing/2014/main" id="{D1A671DE-D529-4A2A-A35D-E97400239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6395417" y="739169"/>
            <a:ext cx="4947745" cy="4987863"/>
          </a:xfrm>
        </p:spPr>
        <p:txBody>
          <a:bodyPr>
            <a:noAutofit/>
          </a:bodyPr>
          <a:lstStyle/>
          <a:p>
            <a:pPr algn="l"/>
            <a:r>
              <a:rPr lang="es-CL" b="1" i="0" u="none" strike="noStrike">
                <a:effectLst/>
                <a:latin typeface="Calibri" panose="020F0502020204030204" pitchFamily="34" charset="0"/>
              </a:rPr>
              <a:t>El Proceso de Transferencia Tecnológica y el Rol de la PI</a:t>
            </a:r>
            <a:r>
              <a:rPr lang="es-CL" b="0" i="0" u="none" strike="noStrike">
                <a:effectLst/>
                <a:latin typeface="Calibri" panose="020F0502020204030204" pitchFamily="34" charset="0"/>
              </a:rPr>
              <a:t>: </a:t>
            </a:r>
          </a:p>
          <a:p>
            <a:pPr algn="l"/>
            <a:r>
              <a:rPr lang="es-CL" b="0" i="0" u="none" strike="noStrike">
                <a:effectLst/>
                <a:latin typeface="Calibri" panose="020F0502020204030204" pitchFamily="34" charset="0"/>
              </a:rPr>
              <a:t>¿Podría explicarnos en qué consiste el proceso de transferencia tecnológica o de conocimientos desde la universidad a la industria y la sociedad? </a:t>
            </a:r>
          </a:p>
          <a:p>
            <a:pPr algn="l"/>
            <a:r>
              <a:rPr lang="es-CL" b="0" i="0" u="none" strike="noStrike">
                <a:effectLst/>
                <a:latin typeface="Calibri" panose="020F0502020204030204" pitchFamily="34" charset="0"/>
              </a:rPr>
              <a:t>Además, ¿cuál es el rol central que desempeña la Propiedad Intelectual en este proceso, y por qué su adecuada y estratégica gestión es indispensable para que la innovación universitaria genere un impacto real y sostenible?</a:t>
            </a:r>
          </a:p>
          <a:p>
            <a:pPr algn="l"/>
            <a:endParaRPr lang="es-CL">
              <a:effectLst/>
              <a:latin typeface="Calibri" panose="020F0502020204030204" pitchFamily="34" charset="0"/>
              <a:ea typeface="Calibri" panose="020F0502020204030204" pitchFamily="34" charset="0"/>
            </a:endParaRPr>
          </a:p>
          <a:p>
            <a:pPr algn="l"/>
            <a:endParaRPr lang="es-CL"/>
          </a:p>
        </p:txBody>
      </p:sp>
      <p:sp>
        <p:nvSpPr>
          <p:cNvPr id="28" name="Freeform: Shape 11">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2599"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9" name="Straight Connector 13">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3649" y="127376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0" name="Block Arc 15">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631431" y="1382395"/>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Freeform: Shape 17">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31329"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sp>
        <p:nvSpPr>
          <p:cNvPr id="32" name="Oval 19">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20126" y="2345836"/>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21">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03228"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c 25">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27948" flipH="1">
            <a:off x="2309492"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1DD1FFA7-A867-992E-0981-9FF892F5F0A2}"/>
              </a:ext>
            </a:extLst>
          </p:cNvPr>
          <p:cNvSpPr txBox="1"/>
          <p:nvPr/>
        </p:nvSpPr>
        <p:spPr>
          <a:xfrm>
            <a:off x="1187942" y="2155073"/>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75027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001AFEA-2442-4A9F-BA37-8C469F306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954155" y="504053"/>
            <a:ext cx="5174207" cy="5960915"/>
          </a:xfrm>
        </p:spPr>
        <p:txBody>
          <a:bodyPr>
            <a:noAutofit/>
          </a:bodyPr>
          <a:lstStyle/>
          <a:p>
            <a:pPr lvl="0" algn="just"/>
            <a:r>
              <a:rPr lang="es-CL" b="1" dirty="0">
                <a:solidFill>
                  <a:srgbClr val="FFFFFF"/>
                </a:solidFill>
                <a:effectLst/>
                <a:latin typeface="Calibri" panose="020F0502020204030204" pitchFamily="34" charset="0"/>
                <a:ea typeface="Times New Roman" panose="02020603050405020304" pitchFamily="18" charset="0"/>
              </a:rPr>
              <a:t>Sobre la centralidad de la PI en la Misión Universitaria</a:t>
            </a:r>
            <a:r>
              <a:rPr lang="es-CL" dirty="0">
                <a:solidFill>
                  <a:srgbClr val="FFFFFF"/>
                </a:solidFill>
                <a:effectLst/>
                <a:latin typeface="Calibri" panose="020F0502020204030204" pitchFamily="34" charset="0"/>
                <a:ea typeface="Times New Roman" panose="02020603050405020304" pitchFamily="18" charset="0"/>
              </a:rPr>
              <a:t> </a:t>
            </a:r>
          </a:p>
          <a:p>
            <a:pPr lvl="0" algn="just"/>
            <a:r>
              <a:rPr lang="es-CL" dirty="0">
                <a:solidFill>
                  <a:srgbClr val="FFFFFF"/>
                </a:solidFill>
                <a:effectLst/>
                <a:latin typeface="Calibri" panose="020F0502020204030204" pitchFamily="34" charset="0"/>
                <a:ea typeface="Times New Roman" panose="02020603050405020304" pitchFamily="18" charset="0"/>
              </a:rPr>
              <a:t>¿por qué es fundamental que las universidades del Estado comprendan y gestionen activamente la Propiedad Intelectual (PI)? </a:t>
            </a:r>
          </a:p>
          <a:p>
            <a:pPr lvl="0" algn="just"/>
            <a:endParaRPr lang="es-CL" dirty="0">
              <a:solidFill>
                <a:srgbClr val="FFFFFF"/>
              </a:solidFill>
              <a:effectLst/>
              <a:latin typeface="Calibri" panose="020F0502020204030204" pitchFamily="34" charset="0"/>
              <a:ea typeface="Times New Roman" panose="02020603050405020304" pitchFamily="18" charset="0"/>
            </a:endParaRPr>
          </a:p>
          <a:p>
            <a:pPr lvl="0" algn="just"/>
            <a:r>
              <a:rPr lang="es-CL" dirty="0">
                <a:solidFill>
                  <a:srgbClr val="FFFFFF"/>
                </a:solidFill>
                <a:effectLst/>
                <a:latin typeface="Calibri" panose="020F0502020204030204" pitchFamily="34" charset="0"/>
                <a:ea typeface="Times New Roman" panose="02020603050405020304" pitchFamily="18" charset="0"/>
              </a:rPr>
              <a:t>1. ¿Es esto un mero cumplimiento de un mandato legal?, </a:t>
            </a:r>
          </a:p>
          <a:p>
            <a:pPr lvl="0" algn="just"/>
            <a:r>
              <a:rPr lang="es-CL" dirty="0">
                <a:solidFill>
                  <a:srgbClr val="FFFFFF"/>
                </a:solidFill>
                <a:latin typeface="Calibri" panose="020F0502020204030204" pitchFamily="34" charset="0"/>
                <a:ea typeface="Times New Roman" panose="02020603050405020304" pitchFamily="18" charset="0"/>
              </a:rPr>
              <a:t>2. ¿</a:t>
            </a:r>
            <a:r>
              <a:rPr lang="es-CL" dirty="0">
                <a:solidFill>
                  <a:srgbClr val="FFFFFF"/>
                </a:solidFill>
                <a:effectLst/>
                <a:latin typeface="Calibri" panose="020F0502020204030204" pitchFamily="34" charset="0"/>
                <a:ea typeface="Times New Roman" panose="02020603050405020304" pitchFamily="18" charset="0"/>
              </a:rPr>
              <a:t>Es un imperativo más profundo relacionado con la misión de la universidad en el desarrollo social y económico del país?,</a:t>
            </a:r>
          </a:p>
          <a:p>
            <a:pPr algn="just"/>
            <a:r>
              <a:rPr lang="es-CL" dirty="0">
                <a:solidFill>
                  <a:srgbClr val="FFFFFF"/>
                </a:solidFill>
                <a:latin typeface="Calibri" panose="020F0502020204030204" pitchFamily="34" charset="0"/>
                <a:ea typeface="Times New Roman" panose="02020603050405020304" pitchFamily="18" charset="0"/>
              </a:rPr>
              <a:t>3</a:t>
            </a:r>
            <a:r>
              <a:rPr lang="es-CL" dirty="0">
                <a:solidFill>
                  <a:srgbClr val="FFFFFF"/>
                </a:solidFill>
                <a:effectLst/>
                <a:latin typeface="Calibri" panose="020F0502020204030204" pitchFamily="34" charset="0"/>
                <a:ea typeface="Times New Roman" panose="02020603050405020304" pitchFamily="18" charset="0"/>
              </a:rPr>
              <a:t>. ¿Es una estrategia para evitar el "free </a:t>
            </a:r>
            <a:r>
              <a:rPr lang="es-CL" dirty="0" err="1">
                <a:solidFill>
                  <a:srgbClr val="FFFFFF"/>
                </a:solidFill>
                <a:effectLst/>
                <a:latin typeface="Calibri" panose="020F0502020204030204" pitchFamily="34" charset="0"/>
                <a:ea typeface="Times New Roman" panose="02020603050405020304" pitchFamily="18" charset="0"/>
              </a:rPr>
              <a:t>riding</a:t>
            </a:r>
            <a:r>
              <a:rPr lang="es-CL" dirty="0">
                <a:solidFill>
                  <a:srgbClr val="FFFFFF"/>
                </a:solidFill>
                <a:effectLst/>
                <a:latin typeface="Calibri" panose="020F0502020204030204" pitchFamily="34" charset="0"/>
                <a:ea typeface="Times New Roman" panose="02020603050405020304" pitchFamily="18" charset="0"/>
              </a:rPr>
              <a:t>" del conocimiento generado con fondos públicos? </a:t>
            </a:r>
          </a:p>
          <a:p>
            <a:pPr lvl="0" algn="just"/>
            <a:endParaRPr lang="es-CL" dirty="0">
              <a:solidFill>
                <a:srgbClr val="FFFFFF"/>
              </a:solidFill>
              <a:effectLst/>
              <a:latin typeface="Calibri" panose="020F0502020204030204" pitchFamily="34" charset="0"/>
              <a:ea typeface="Calibri" panose="020F0502020204030204" pitchFamily="34" charset="0"/>
            </a:endParaRPr>
          </a:p>
          <a:p>
            <a:pPr algn="just"/>
            <a:endParaRPr lang="es-CL" dirty="0">
              <a:solidFill>
                <a:srgbClr val="FFFFFF"/>
              </a:solidFill>
            </a:endParaRPr>
          </a:p>
        </p:txBody>
      </p:sp>
      <p:sp>
        <p:nvSpPr>
          <p:cNvPr id="36" name="Freeform: Shape 35">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Oval 37">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Block Arc 39">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Freeform: Shape 41">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4"/>
          </a:solidFill>
          <a:ln w="9525" cap="flat">
            <a:noFill/>
            <a:prstDash val="solid"/>
            <a:miter/>
          </a:ln>
        </p:spPr>
        <p:txBody>
          <a:bodyPr rtlCol="0" anchor="ctr"/>
          <a:lstStyle/>
          <a:p>
            <a:endParaRPr lang="en-US" dirty="0"/>
          </a:p>
        </p:txBody>
      </p:sp>
      <p:cxnSp>
        <p:nvCxnSpPr>
          <p:cNvPr id="44" name="Straight Connector 43">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6" name="Freeform: Shape 45">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4"/>
          </a:solidFill>
          <a:ln w="9525" cap="flat">
            <a:noFill/>
            <a:prstDash val="solid"/>
            <a:miter/>
          </a:ln>
        </p:spPr>
        <p:txBody>
          <a:bodyPr rtlCol="0" anchor="ctr"/>
          <a:lstStyle/>
          <a:p>
            <a:endParaRPr lang="en-US"/>
          </a:p>
        </p:txBody>
      </p:sp>
      <p:sp>
        <p:nvSpPr>
          <p:cNvPr id="48" name="Arc 47">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872052">
            <a:off x="6113252"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850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838200" y="365125"/>
            <a:ext cx="5558489" cy="1325563"/>
          </a:xfrm>
        </p:spPr>
        <p:txBody>
          <a:bodyPr vert="horz" lIns="91440" tIns="45720" rIns="91440" bIns="45720" rtlCol="0" anchor="ctr">
            <a:normAutofit/>
          </a:bodyPr>
          <a:lstStyle/>
          <a:p>
            <a:pPr algn="l"/>
            <a:r>
              <a:rPr lang="en-US" sz="2800" b="1" kern="1200">
                <a:solidFill>
                  <a:schemeClr val="tx1"/>
                </a:solidFill>
                <a:effectLst/>
                <a:latin typeface="+mj-lt"/>
                <a:ea typeface="+mj-ea"/>
                <a:cs typeface="+mj-cs"/>
              </a:rPr>
              <a:t> </a:t>
            </a:r>
            <a:r>
              <a:rPr lang="en-US" sz="2800" b="1" i="0" u="none" strike="noStrike" kern="1200">
                <a:solidFill>
                  <a:schemeClr val="tx1"/>
                </a:solidFill>
                <a:effectLst/>
                <a:latin typeface="+mj-lt"/>
                <a:ea typeface="+mj-ea"/>
                <a:cs typeface="+mj-cs"/>
              </a:rPr>
              <a:t>El Proceso de Transferencia Tecnológica y el Rol de la PI</a:t>
            </a:r>
            <a:r>
              <a:rPr lang="en-US" sz="2800" b="0" i="0" u="none" strike="noStrike" kern="1200">
                <a:solidFill>
                  <a:schemeClr val="tx1"/>
                </a:solidFill>
                <a:effectLst/>
                <a:latin typeface="+mj-lt"/>
                <a:ea typeface="+mj-ea"/>
                <a:cs typeface="+mj-cs"/>
              </a:rPr>
              <a:t>:</a:t>
            </a:r>
            <a:br>
              <a:rPr lang="en-US" sz="2800" kern="1200">
                <a:solidFill>
                  <a:schemeClr val="tx1"/>
                </a:solidFill>
                <a:effectLst/>
                <a:latin typeface="+mj-lt"/>
                <a:ea typeface="+mj-ea"/>
                <a:cs typeface="+mj-cs"/>
              </a:rPr>
            </a:br>
            <a:endParaRPr lang="en-US" sz="2800" kern="1200">
              <a:solidFill>
                <a:schemeClr val="tx1"/>
              </a:solidFill>
              <a:latin typeface="+mj-lt"/>
              <a:ea typeface="+mj-ea"/>
              <a:cs typeface="+mj-cs"/>
            </a:endParaRPr>
          </a:p>
        </p:txBody>
      </p:sp>
      <p:sp>
        <p:nvSpPr>
          <p:cNvPr id="12"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838200" y="1825625"/>
            <a:ext cx="5558489" cy="4351338"/>
          </a:xfrm>
        </p:spPr>
        <p:txBody>
          <a:bodyPr vert="horz" lIns="91440" tIns="45720" rIns="91440" bIns="45720" rtlCol="0">
            <a:normAutofit/>
          </a:bodyPr>
          <a:lstStyle/>
          <a:p>
            <a:pPr indent="-228600" algn="l">
              <a:buFont typeface="Arial" panose="020B0604020202020204" pitchFamily="34" charset="0"/>
              <a:buChar char="•"/>
            </a:pPr>
            <a:endParaRPr lang="en-US" sz="1500">
              <a:effectLst/>
            </a:endParaRPr>
          </a:p>
          <a:p>
            <a:pPr indent="-228600" algn="l">
              <a:buFont typeface="Arial" panose="020B0604020202020204" pitchFamily="34" charset="0"/>
              <a:buChar char="•"/>
            </a:pPr>
            <a:r>
              <a:rPr lang="en-US" sz="1500" b="1">
                <a:effectLst/>
              </a:rPr>
              <a:t>Definición y Objetivo Central</a:t>
            </a:r>
            <a:endParaRPr lang="en-US" sz="1500">
              <a:effectLst/>
            </a:endParaRPr>
          </a:p>
          <a:p>
            <a:pPr indent="-228600" algn="l">
              <a:buFont typeface="Arial" panose="020B0604020202020204" pitchFamily="34" charset="0"/>
              <a:buChar char="•"/>
            </a:pPr>
            <a:endParaRPr lang="en-US" sz="1500">
              <a:effectLst/>
            </a:endParaRPr>
          </a:p>
          <a:p>
            <a:pPr indent="-228600" algn="l">
              <a:buFont typeface="Arial" panose="020B0604020202020204" pitchFamily="34" charset="0"/>
              <a:buChar char="•"/>
            </a:pPr>
            <a:r>
              <a:rPr lang="en-US" sz="1500">
                <a:effectLst/>
              </a:rPr>
              <a:t>Consiste en el </a:t>
            </a:r>
            <a:r>
              <a:rPr lang="en-US" sz="1500" b="1">
                <a:effectLst/>
              </a:rPr>
              <a:t>intercambio de conocimiento de investigación y desarrollo (I+D) entre diferentes organizaciones</a:t>
            </a:r>
            <a:r>
              <a:rPr lang="en-US" sz="1500">
                <a:effectLst/>
              </a:rPr>
              <a:t>. La universidad, como generadora de tecnología, aporta sus </a:t>
            </a:r>
            <a:r>
              <a:rPr lang="en-US" sz="1500" b="1">
                <a:effectLst/>
              </a:rPr>
              <a:t>recursos humanos especializados, infraestructura, equipamiento y "know-how"</a:t>
            </a:r>
            <a:r>
              <a:rPr lang="en-US" sz="1500">
                <a:effectLst/>
              </a:rPr>
              <a:t>.</a:t>
            </a:r>
          </a:p>
          <a:p>
            <a:pPr indent="-228600" algn="l">
              <a:buFont typeface="Arial" panose="020B0604020202020204" pitchFamily="34" charset="0"/>
              <a:buChar char="•"/>
            </a:pPr>
            <a:endParaRPr lang="en-US" sz="1500">
              <a:effectLst/>
            </a:endParaRPr>
          </a:p>
          <a:p>
            <a:pPr indent="-228600" algn="l">
              <a:buFont typeface="Arial" panose="020B0604020202020204" pitchFamily="34" charset="0"/>
              <a:buChar char="•"/>
            </a:pPr>
            <a:r>
              <a:rPr lang="en-US" sz="1500">
                <a:effectLst/>
              </a:rPr>
              <a:t>El objetivo es que este conocimiento sea llevado al mercado y, en última instancia, a la </a:t>
            </a:r>
            <a:r>
              <a:rPr lang="en-US" sz="1500" b="1">
                <a:effectLst/>
              </a:rPr>
              <a:t>sociedad</a:t>
            </a:r>
            <a:r>
              <a:rPr lang="en-US" sz="1500">
                <a:effectLst/>
              </a:rPr>
              <a:t> por otra organización, generalmente una </a:t>
            </a:r>
            <a:r>
              <a:rPr lang="en-US" sz="1500" b="1">
                <a:effectLst/>
              </a:rPr>
              <a:t>empresa</a:t>
            </a:r>
            <a:r>
              <a:rPr lang="en-US" sz="1500">
                <a:effectLst/>
              </a:rPr>
              <a:t>, lo que puede generar ventajas competitivas.</a:t>
            </a:r>
          </a:p>
          <a:p>
            <a:pPr indent="-228600" algn="l">
              <a:buFont typeface="Arial" panose="020B0604020202020204" pitchFamily="34" charset="0"/>
              <a:buChar char="•"/>
            </a:pPr>
            <a:endParaRPr lang="en-US" sz="1500">
              <a:effectLst/>
            </a:endParaRPr>
          </a:p>
          <a:p>
            <a:pPr indent="-228600" algn="l">
              <a:buFont typeface="Arial" panose="020B0604020202020204" pitchFamily="34" charset="0"/>
              <a:buChar char="•"/>
            </a:pPr>
            <a:r>
              <a:rPr lang="en-US" sz="1500">
                <a:effectLst/>
              </a:rPr>
              <a:t>Implica el "</a:t>
            </a:r>
            <a:r>
              <a:rPr lang="en-US" sz="1500" b="1">
                <a:effectLst/>
              </a:rPr>
              <a:t>empaquetamiento de tecnologías para su comercialización</a:t>
            </a:r>
            <a:r>
              <a:rPr lang="en-US" sz="1500">
                <a:effectLst/>
              </a:rPr>
              <a:t>".</a:t>
            </a:r>
          </a:p>
          <a:p>
            <a:pPr indent="-228600" algn="l">
              <a:buFont typeface="Arial" panose="020B0604020202020204" pitchFamily="34" charset="0"/>
              <a:buChar char="•"/>
            </a:pPr>
            <a:endParaRPr lang="en-US" sz="1500">
              <a:effectLst/>
            </a:endParaRPr>
          </a:p>
          <a:p>
            <a:pPr indent="-228600" algn="l">
              <a:buFont typeface="Arial" panose="020B0604020202020204" pitchFamily="34" charset="0"/>
              <a:buChar char="•"/>
            </a:pPr>
            <a:endParaRPr lang="en-US" sz="1500"/>
          </a:p>
        </p:txBody>
      </p:sp>
      <p:sp>
        <p:nvSpPr>
          <p:cNvPr id="14"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1DD1FFA7-A867-992E-0981-9FF892F5F0A2}"/>
              </a:ext>
            </a:extLst>
          </p:cNvPr>
          <p:cNvSpPr txBox="1"/>
          <p:nvPr/>
        </p:nvSpPr>
        <p:spPr>
          <a:xfrm>
            <a:off x="128253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304961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838200" y="365125"/>
            <a:ext cx="5558489" cy="1325563"/>
          </a:xfrm>
        </p:spPr>
        <p:txBody>
          <a:bodyPr vert="horz" lIns="91440" tIns="45720" rIns="91440" bIns="45720" rtlCol="0" anchor="ctr">
            <a:normAutofit/>
          </a:bodyPr>
          <a:lstStyle/>
          <a:p>
            <a:pPr algn="l"/>
            <a:r>
              <a:rPr lang="en-US" sz="2800" b="1" i="0" u="none" strike="noStrike" kern="1200">
                <a:solidFill>
                  <a:schemeClr val="tx1"/>
                </a:solidFill>
                <a:effectLst/>
                <a:latin typeface="+mj-lt"/>
                <a:ea typeface="+mj-ea"/>
                <a:cs typeface="+mj-cs"/>
              </a:rPr>
              <a:t>El Proceso de Transferencia Tecnológica y el Rol de la PI</a:t>
            </a:r>
            <a:r>
              <a:rPr lang="en-US" sz="2800" b="0" i="0" u="none" strike="noStrike" kern="1200">
                <a:solidFill>
                  <a:schemeClr val="tx1"/>
                </a:solidFill>
                <a:effectLst/>
                <a:latin typeface="+mj-lt"/>
                <a:ea typeface="+mj-ea"/>
                <a:cs typeface="+mj-cs"/>
              </a:rPr>
              <a:t>:</a:t>
            </a:r>
            <a:br>
              <a:rPr lang="en-US" sz="2800" kern="1200">
                <a:solidFill>
                  <a:schemeClr val="tx1"/>
                </a:solidFill>
                <a:effectLst/>
                <a:latin typeface="+mj-lt"/>
                <a:ea typeface="+mj-ea"/>
                <a:cs typeface="+mj-cs"/>
              </a:rPr>
            </a:br>
            <a:endParaRPr lang="en-US" sz="2800" kern="1200">
              <a:solidFill>
                <a:schemeClr val="tx1"/>
              </a:solidFill>
              <a:latin typeface="+mj-lt"/>
              <a:ea typeface="+mj-ea"/>
              <a:cs typeface="+mj-cs"/>
            </a:endParaRPr>
          </a:p>
        </p:txBody>
      </p:sp>
      <p:sp>
        <p:nvSpPr>
          <p:cNvPr id="12"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838200" y="1825625"/>
            <a:ext cx="5558489" cy="4351338"/>
          </a:xfrm>
        </p:spPr>
        <p:txBody>
          <a:bodyPr vert="horz" lIns="91440" tIns="45720" rIns="91440" bIns="45720" rtlCol="0">
            <a:normAutofit/>
          </a:bodyPr>
          <a:lstStyle/>
          <a:p>
            <a:pPr indent="-228600" algn="l">
              <a:buFont typeface="Arial" panose="020B0604020202020204" pitchFamily="34" charset="0"/>
              <a:buChar char="•"/>
            </a:pPr>
            <a:r>
              <a:rPr lang="en-US" sz="1900" b="1">
                <a:effectLst/>
              </a:rPr>
              <a:t>Mecanismos de Transferencia</a:t>
            </a:r>
            <a:endParaRPr lang="en-US" sz="1900">
              <a:effectLst/>
            </a:endParaRPr>
          </a:p>
          <a:p>
            <a:pPr indent="-228600" algn="l">
              <a:buFont typeface="Arial" panose="020B0604020202020204" pitchFamily="34" charset="0"/>
              <a:buChar char="•"/>
            </a:pPr>
            <a:endParaRPr lang="en-US" sz="1900">
              <a:effectLst/>
            </a:endParaRPr>
          </a:p>
          <a:p>
            <a:pPr indent="-228600" algn="l">
              <a:buFont typeface="Arial" panose="020B0604020202020204" pitchFamily="34" charset="0"/>
              <a:buChar char="•"/>
            </a:pPr>
            <a:r>
              <a:rPr lang="en-US" sz="1900">
                <a:effectLst/>
              </a:rPr>
              <a:t>El </a:t>
            </a:r>
            <a:r>
              <a:rPr lang="en-US" sz="1900" b="1">
                <a:effectLst/>
              </a:rPr>
              <a:t>licenciamiento</a:t>
            </a:r>
            <a:r>
              <a:rPr lang="en-US" sz="1900">
                <a:effectLst/>
              </a:rPr>
              <a:t> es un mecanismo clave, especialmente cuando ya existe propiedad intelectual constituida y el nivel de madurez tecnológica (TRL) es bajo a intermedio (3 a 4). La universidad obtiene </a:t>
            </a:r>
            <a:r>
              <a:rPr lang="en-US" sz="1900" b="1">
                <a:effectLst/>
              </a:rPr>
              <a:t>regalías (royalties)</a:t>
            </a:r>
            <a:r>
              <a:rPr lang="en-US" sz="1900">
                <a:effectLst/>
              </a:rPr>
              <a:t> por la comercialización de la PI.</a:t>
            </a:r>
          </a:p>
          <a:p>
            <a:pPr indent="-228600" algn="l">
              <a:buFont typeface="Arial" panose="020B0604020202020204" pitchFamily="34" charset="0"/>
              <a:buChar char="•"/>
            </a:pPr>
            <a:endParaRPr lang="en-US" sz="1900">
              <a:effectLst/>
            </a:endParaRPr>
          </a:p>
          <a:p>
            <a:pPr indent="-228600" algn="l">
              <a:buFont typeface="Arial" panose="020B0604020202020204" pitchFamily="34" charset="0"/>
              <a:buChar char="•"/>
            </a:pPr>
            <a:r>
              <a:rPr lang="en-US" sz="1900">
                <a:effectLst/>
              </a:rPr>
              <a:t>Otros vehículos incluyen </a:t>
            </a:r>
            <a:r>
              <a:rPr lang="en-US" sz="1900" b="1">
                <a:effectLst/>
              </a:rPr>
              <a:t>patentamiento, spin-offs, investigación por encargo (contratos tecnológicos), I+D colaborativa y consorcios, servicios tecnológicos, inserción de capital humano avanzado y programas de formación</a:t>
            </a:r>
            <a:r>
              <a:rPr lang="en-US" sz="1900">
                <a:effectLst/>
              </a:rPr>
              <a:t>.</a:t>
            </a:r>
          </a:p>
          <a:p>
            <a:pPr indent="-228600" algn="l">
              <a:buFont typeface="Arial" panose="020B0604020202020204" pitchFamily="34" charset="0"/>
              <a:buChar char="•"/>
            </a:pPr>
            <a:endParaRPr lang="en-US" sz="1900">
              <a:effectLst/>
            </a:endParaRPr>
          </a:p>
          <a:p>
            <a:pPr indent="-228600" algn="l">
              <a:buFont typeface="Arial" panose="020B0604020202020204" pitchFamily="34" charset="0"/>
              <a:buChar char="•"/>
            </a:pPr>
            <a:endParaRPr lang="en-US" sz="1900"/>
          </a:p>
        </p:txBody>
      </p:sp>
      <p:sp>
        <p:nvSpPr>
          <p:cNvPr id="14"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1DD1FFA7-A867-992E-0981-9FF892F5F0A2}"/>
              </a:ext>
            </a:extLst>
          </p:cNvPr>
          <p:cNvSpPr txBox="1"/>
          <p:nvPr/>
        </p:nvSpPr>
        <p:spPr>
          <a:xfrm>
            <a:off x="128253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364582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838200" y="365125"/>
            <a:ext cx="5558489" cy="1325563"/>
          </a:xfrm>
        </p:spPr>
        <p:txBody>
          <a:bodyPr vert="horz" lIns="91440" tIns="45720" rIns="91440" bIns="45720" rtlCol="0" anchor="ctr">
            <a:normAutofit/>
          </a:bodyPr>
          <a:lstStyle/>
          <a:p>
            <a:pPr algn="l"/>
            <a:r>
              <a:rPr lang="en-US" sz="2800" b="1" kern="1200">
                <a:solidFill>
                  <a:schemeClr val="tx1"/>
                </a:solidFill>
                <a:effectLst/>
                <a:latin typeface="+mj-lt"/>
                <a:ea typeface="+mj-ea"/>
                <a:cs typeface="+mj-cs"/>
              </a:rPr>
              <a:t> </a:t>
            </a:r>
            <a:r>
              <a:rPr lang="en-US" sz="2800" b="1" i="0" u="none" strike="noStrike" kern="1200">
                <a:solidFill>
                  <a:schemeClr val="tx1"/>
                </a:solidFill>
                <a:effectLst/>
                <a:latin typeface="+mj-lt"/>
                <a:ea typeface="+mj-ea"/>
                <a:cs typeface="+mj-cs"/>
              </a:rPr>
              <a:t>El Proceso de Transferencia Tecnológica y el Rol de la PI</a:t>
            </a:r>
            <a:r>
              <a:rPr lang="en-US" sz="2800" b="0" i="0" u="none" strike="noStrike" kern="1200">
                <a:solidFill>
                  <a:schemeClr val="tx1"/>
                </a:solidFill>
                <a:effectLst/>
                <a:latin typeface="+mj-lt"/>
                <a:ea typeface="+mj-ea"/>
                <a:cs typeface="+mj-cs"/>
              </a:rPr>
              <a:t>:</a:t>
            </a:r>
            <a:br>
              <a:rPr lang="en-US" sz="2800" kern="1200">
                <a:solidFill>
                  <a:schemeClr val="tx1"/>
                </a:solidFill>
                <a:effectLst/>
                <a:latin typeface="+mj-lt"/>
                <a:ea typeface="+mj-ea"/>
                <a:cs typeface="+mj-cs"/>
              </a:rPr>
            </a:br>
            <a:endParaRPr lang="en-US" sz="2800" kern="1200">
              <a:solidFill>
                <a:schemeClr val="tx1"/>
              </a:solidFill>
              <a:latin typeface="+mj-lt"/>
              <a:ea typeface="+mj-ea"/>
              <a:cs typeface="+mj-cs"/>
            </a:endParaRPr>
          </a:p>
        </p:txBody>
      </p:sp>
      <p:sp>
        <p:nvSpPr>
          <p:cNvPr id="12"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838200" y="1825625"/>
            <a:ext cx="5558489" cy="4351338"/>
          </a:xfrm>
        </p:spPr>
        <p:txBody>
          <a:bodyPr vert="horz" lIns="91440" tIns="45720" rIns="91440" bIns="45720" rtlCol="0">
            <a:normAutofit/>
          </a:bodyPr>
          <a:lstStyle/>
          <a:p>
            <a:pPr indent="-228600" algn="l">
              <a:buFont typeface="Arial" panose="020B0604020202020204" pitchFamily="34" charset="0"/>
              <a:buChar char="•"/>
            </a:pPr>
            <a:endParaRPr lang="en-US" sz="2200" b="1">
              <a:effectLst/>
            </a:endParaRPr>
          </a:p>
          <a:p>
            <a:pPr indent="-228600" algn="l">
              <a:buFont typeface="Arial" panose="020B0604020202020204" pitchFamily="34" charset="0"/>
              <a:buChar char="•"/>
            </a:pPr>
            <a:r>
              <a:rPr lang="en-US" sz="2200" b="1">
                <a:effectLst/>
              </a:rPr>
              <a:t>Gestión Estratégica para un Impacto Real y Sostenible</a:t>
            </a:r>
            <a:r>
              <a:rPr lang="en-US" sz="2200" b="1"/>
              <a:t> impone Licenciamiento</a:t>
            </a:r>
            <a:r>
              <a:rPr lang="en-US" sz="2200" b="1">
                <a:effectLst/>
              </a:rPr>
              <a:t> Socialmente Responsable</a:t>
            </a:r>
            <a:r>
              <a:rPr lang="en-US" sz="2200">
                <a:effectLst/>
              </a:rPr>
              <a:t>: </a:t>
            </a:r>
            <a:endParaRPr lang="en-US" sz="2200"/>
          </a:p>
          <a:p>
            <a:pPr indent="-228600" algn="l">
              <a:buFont typeface="Arial" panose="020B0604020202020204" pitchFamily="34" charset="0"/>
              <a:buChar char="•"/>
            </a:pPr>
            <a:endParaRPr lang="en-US" sz="2200">
              <a:effectLst/>
            </a:endParaRPr>
          </a:p>
          <a:p>
            <a:pPr indent="-228600" algn="l">
              <a:buFont typeface="Arial" panose="020B0604020202020204" pitchFamily="34" charset="0"/>
              <a:buChar char="•"/>
            </a:pPr>
            <a:r>
              <a:rPr lang="en-US" sz="2200">
                <a:effectLst/>
              </a:rPr>
              <a:t>La PI debe ser gestionada considerando el </a:t>
            </a:r>
            <a:r>
              <a:rPr lang="en-US" sz="2200" b="1">
                <a:effectLst/>
              </a:rPr>
              <a:t>interés general</a:t>
            </a:r>
            <a:r>
              <a:rPr lang="en-US" sz="2200">
                <a:effectLst/>
              </a:rPr>
              <a:t>, evitando restricciones al acceso de tecnologías esenciales como "herramientas de investigación" (</a:t>
            </a:r>
            <a:r>
              <a:rPr lang="en-US" sz="2200" i="1">
                <a:effectLst/>
              </a:rPr>
              <a:t>research tools</a:t>
            </a:r>
            <a:r>
              <a:rPr lang="en-US" sz="2200">
                <a:effectLst/>
              </a:rPr>
              <a:t>) y promoviendo cláusulas para usos humanitarios, como las licencias sin regalías en países desfavorecidos.</a:t>
            </a:r>
          </a:p>
          <a:p>
            <a:pPr indent="-228600" algn="l">
              <a:buFont typeface="Arial" panose="020B0604020202020204" pitchFamily="34" charset="0"/>
              <a:buChar char="•"/>
            </a:pPr>
            <a:endParaRPr lang="en-US" sz="2200">
              <a:effectLst/>
            </a:endParaRPr>
          </a:p>
          <a:p>
            <a:pPr indent="-228600" algn="l">
              <a:buFont typeface="Arial" panose="020B0604020202020204" pitchFamily="34" charset="0"/>
              <a:buChar char="•"/>
            </a:pPr>
            <a:endParaRPr lang="en-US" sz="2200">
              <a:effectLst/>
            </a:endParaRPr>
          </a:p>
          <a:p>
            <a:pPr indent="-228600" algn="l">
              <a:buFont typeface="Arial" panose="020B0604020202020204" pitchFamily="34" charset="0"/>
              <a:buChar char="•"/>
            </a:pPr>
            <a:endParaRPr lang="en-US" sz="2200"/>
          </a:p>
        </p:txBody>
      </p:sp>
      <p:sp>
        <p:nvSpPr>
          <p:cNvPr id="14"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1DD1FFA7-A867-992E-0981-9FF892F5F0A2}"/>
              </a:ext>
            </a:extLst>
          </p:cNvPr>
          <p:cNvSpPr txBox="1"/>
          <p:nvPr/>
        </p:nvSpPr>
        <p:spPr>
          <a:xfrm>
            <a:off x="128253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877114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838200" y="365125"/>
            <a:ext cx="5558489" cy="1325563"/>
          </a:xfrm>
        </p:spPr>
        <p:txBody>
          <a:bodyPr vert="horz" lIns="91440" tIns="45720" rIns="91440" bIns="45720" rtlCol="0" anchor="ctr">
            <a:normAutofit/>
          </a:bodyPr>
          <a:lstStyle/>
          <a:p>
            <a:pPr algn="l"/>
            <a:r>
              <a:rPr lang="en-US" sz="2800" b="1" i="0" u="none" strike="noStrike" kern="1200">
                <a:solidFill>
                  <a:schemeClr val="tx1"/>
                </a:solidFill>
                <a:effectLst/>
                <a:latin typeface="+mj-lt"/>
                <a:ea typeface="+mj-ea"/>
                <a:cs typeface="+mj-cs"/>
              </a:rPr>
              <a:t>El Proceso de Transferencia Tecnológica y el Rol de la PI</a:t>
            </a:r>
            <a:r>
              <a:rPr lang="en-US" sz="2800" b="0" i="0" u="none" strike="noStrike" kern="1200">
                <a:solidFill>
                  <a:schemeClr val="tx1"/>
                </a:solidFill>
                <a:effectLst/>
                <a:latin typeface="+mj-lt"/>
                <a:ea typeface="+mj-ea"/>
                <a:cs typeface="+mj-cs"/>
              </a:rPr>
              <a:t>:</a:t>
            </a:r>
            <a:br>
              <a:rPr lang="en-US" sz="2800" kern="1200">
                <a:solidFill>
                  <a:schemeClr val="tx1"/>
                </a:solidFill>
                <a:effectLst/>
                <a:latin typeface="+mj-lt"/>
                <a:ea typeface="+mj-ea"/>
                <a:cs typeface="+mj-cs"/>
              </a:rPr>
            </a:br>
            <a:endParaRPr lang="en-US" sz="2800" kern="1200">
              <a:solidFill>
                <a:schemeClr val="tx1"/>
              </a:solidFill>
              <a:latin typeface="+mj-lt"/>
              <a:ea typeface="+mj-ea"/>
              <a:cs typeface="+mj-cs"/>
            </a:endParaRPr>
          </a:p>
        </p:txBody>
      </p:sp>
      <p:sp>
        <p:nvSpPr>
          <p:cNvPr id="12"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838200" y="1825625"/>
            <a:ext cx="5558489" cy="4351338"/>
          </a:xfrm>
        </p:spPr>
        <p:txBody>
          <a:bodyPr vert="horz" lIns="91440" tIns="45720" rIns="91440" bIns="45720" rtlCol="0">
            <a:normAutofit/>
          </a:bodyPr>
          <a:lstStyle/>
          <a:p>
            <a:pPr indent="-228600" algn="l">
              <a:buFont typeface="Arial" panose="020B0604020202020204" pitchFamily="34" charset="0"/>
              <a:buChar char="•"/>
            </a:pPr>
            <a:endParaRPr lang="en-US" sz="1500">
              <a:effectLst/>
            </a:endParaRPr>
          </a:p>
          <a:p>
            <a:pPr indent="-228600" algn="l">
              <a:buFont typeface="Arial" panose="020B0604020202020204" pitchFamily="34" charset="0"/>
              <a:buChar char="•"/>
            </a:pPr>
            <a:r>
              <a:rPr lang="en-US" sz="1500" b="1"/>
              <a:t>Propuestas para una Gestión Estratégica y Socialmente Responsable: </a:t>
            </a:r>
            <a:r>
              <a:rPr lang="en-US" sz="1500"/>
              <a:t>el Estado (el "Leviatán") debe funcionar como un </a:t>
            </a:r>
            <a:r>
              <a:rPr lang="en-US" sz="1500" b="1"/>
              <a:t>"instrumentum regni"</a:t>
            </a:r>
            <a:r>
              <a:rPr lang="en-US" sz="1500"/>
              <a:t> (herramienta del reino) al servicio de la ciudadanía, utilizando la PI y TT para el bienestar colectivo. Para ello, se propone:</a:t>
            </a:r>
          </a:p>
          <a:p>
            <a:pPr indent="-228600" algn="l">
              <a:buFont typeface="Arial" panose="020B0604020202020204" pitchFamily="34" charset="0"/>
              <a:buChar char="•"/>
            </a:pPr>
            <a:r>
              <a:rPr lang="en-US" sz="1500" b="1"/>
              <a:t>Mandato de Licenciamiento Socialmente Responsable (LSR):</a:t>
            </a:r>
            <a:r>
              <a:rPr lang="en-US" sz="1500"/>
              <a:t> La legislación debe exigir que las tecnologías desarrolladas con fondos públicos, especialmente en áreas críticas como salud y alimentación, tengan </a:t>
            </a:r>
            <a:r>
              <a:rPr lang="en-US" sz="1500" b="1"/>
              <a:t>el más amplio acceso, hay un  interés público que satisfacer</a:t>
            </a:r>
            <a:r>
              <a:rPr lang="en-US" sz="1500"/>
              <a:t>, incluyendo cláusulas para licencias no exclusivas y la posibilidad de intervención estatal en emergencias.</a:t>
            </a:r>
          </a:p>
          <a:p>
            <a:pPr indent="-228600" algn="l">
              <a:buFont typeface="Arial" panose="020B0604020202020204" pitchFamily="34" charset="0"/>
              <a:buChar char="•"/>
            </a:pPr>
            <a:r>
              <a:rPr lang="en-US" sz="1500" b="1"/>
              <a:t>Métricas de Retorno Ampliado:</a:t>
            </a:r>
            <a:r>
              <a:rPr lang="en-US" sz="1500"/>
              <a:t> Implementar la </a:t>
            </a:r>
            <a:r>
              <a:rPr lang="en-US" sz="1500" b="1"/>
              <a:t>evaluación obligatoria del impacto social, ambiental y cultural</a:t>
            </a:r>
            <a:r>
              <a:rPr lang="en-US" sz="1500"/>
              <a:t> de las innovaciones (ej. reducción de listas de espera en salud, mejora de procesos productivos locales, valor nutricional) para orientar la investigación hacia problemas nacionales y los Objetivos de Desarrollo Sostenible (ODS).</a:t>
            </a:r>
          </a:p>
          <a:p>
            <a:pPr indent="-228600" algn="l">
              <a:buFont typeface="Arial" panose="020B0604020202020204" pitchFamily="34" charset="0"/>
              <a:buChar char="•"/>
            </a:pPr>
            <a:endParaRPr lang="en-US" sz="1500">
              <a:effectLst/>
            </a:endParaRPr>
          </a:p>
          <a:p>
            <a:pPr indent="-228600" algn="l">
              <a:buFont typeface="Arial" panose="020B0604020202020204" pitchFamily="34" charset="0"/>
              <a:buChar char="•"/>
            </a:pPr>
            <a:endParaRPr lang="en-US" sz="1500"/>
          </a:p>
          <a:p>
            <a:pPr indent="-228600" algn="l">
              <a:buFont typeface="Arial" panose="020B0604020202020204" pitchFamily="34" charset="0"/>
              <a:buChar char="•"/>
            </a:pPr>
            <a:endParaRPr lang="en-US" sz="1500">
              <a:effectLst/>
            </a:endParaRPr>
          </a:p>
          <a:p>
            <a:pPr indent="-228600" algn="l">
              <a:buFont typeface="Arial" panose="020B0604020202020204" pitchFamily="34" charset="0"/>
              <a:buChar char="•"/>
            </a:pPr>
            <a:endParaRPr lang="en-US" sz="1500">
              <a:effectLst/>
            </a:endParaRPr>
          </a:p>
          <a:p>
            <a:pPr indent="-228600" algn="l">
              <a:buFont typeface="Arial" panose="020B0604020202020204" pitchFamily="34" charset="0"/>
              <a:buChar char="•"/>
            </a:pPr>
            <a:endParaRPr lang="en-US" sz="1500"/>
          </a:p>
        </p:txBody>
      </p:sp>
      <p:sp>
        <p:nvSpPr>
          <p:cNvPr id="14"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1DD1FFA7-A867-992E-0981-9FF892F5F0A2}"/>
              </a:ext>
            </a:extLst>
          </p:cNvPr>
          <p:cNvSpPr txBox="1"/>
          <p:nvPr/>
        </p:nvSpPr>
        <p:spPr>
          <a:xfrm>
            <a:off x="128253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394716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838200" y="365125"/>
            <a:ext cx="5558489" cy="1325563"/>
          </a:xfrm>
        </p:spPr>
        <p:txBody>
          <a:bodyPr vert="horz" lIns="91440" tIns="45720" rIns="91440" bIns="45720" rtlCol="0" anchor="ctr">
            <a:normAutofit/>
          </a:bodyPr>
          <a:lstStyle/>
          <a:p>
            <a:pPr algn="l"/>
            <a:r>
              <a:rPr lang="en-US" sz="2800" b="1" kern="1200">
                <a:solidFill>
                  <a:schemeClr val="tx1"/>
                </a:solidFill>
                <a:effectLst/>
                <a:latin typeface="+mj-lt"/>
                <a:ea typeface="+mj-ea"/>
                <a:cs typeface="+mj-cs"/>
              </a:rPr>
              <a:t>3. </a:t>
            </a:r>
            <a:r>
              <a:rPr lang="en-US" sz="2800" b="1" i="0" u="none" strike="noStrike" kern="1200">
                <a:solidFill>
                  <a:schemeClr val="tx1"/>
                </a:solidFill>
                <a:effectLst/>
                <a:latin typeface="+mj-lt"/>
                <a:ea typeface="+mj-ea"/>
                <a:cs typeface="+mj-cs"/>
              </a:rPr>
              <a:t>El Proceso de Transferencia Tecnológica y el Rol de la PI</a:t>
            </a:r>
            <a:r>
              <a:rPr lang="en-US" sz="2800" b="0" i="0" u="none" strike="noStrike" kern="1200">
                <a:solidFill>
                  <a:schemeClr val="tx1"/>
                </a:solidFill>
                <a:effectLst/>
                <a:latin typeface="+mj-lt"/>
                <a:ea typeface="+mj-ea"/>
                <a:cs typeface="+mj-cs"/>
              </a:rPr>
              <a:t>:</a:t>
            </a:r>
            <a:br>
              <a:rPr lang="en-US" sz="2800" kern="1200">
                <a:solidFill>
                  <a:schemeClr val="tx1"/>
                </a:solidFill>
                <a:effectLst/>
                <a:latin typeface="+mj-lt"/>
                <a:ea typeface="+mj-ea"/>
                <a:cs typeface="+mj-cs"/>
              </a:rPr>
            </a:br>
            <a:endParaRPr lang="en-US" sz="2800" kern="1200">
              <a:solidFill>
                <a:schemeClr val="tx1"/>
              </a:solidFill>
              <a:latin typeface="+mj-lt"/>
              <a:ea typeface="+mj-ea"/>
              <a:cs typeface="+mj-cs"/>
            </a:endParaRPr>
          </a:p>
        </p:txBody>
      </p:sp>
      <p:sp>
        <p:nvSpPr>
          <p:cNvPr id="12"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838200" y="1825625"/>
            <a:ext cx="5558489" cy="4351338"/>
          </a:xfrm>
        </p:spPr>
        <p:txBody>
          <a:bodyPr vert="horz" lIns="91440" tIns="45720" rIns="91440" bIns="45720" rtlCol="0">
            <a:normAutofit/>
          </a:bodyPr>
          <a:lstStyle/>
          <a:p>
            <a:pPr indent="-228600" algn="l">
              <a:buFont typeface="Arial" panose="020B0604020202020204" pitchFamily="34" charset="0"/>
              <a:buChar char="•"/>
            </a:pPr>
            <a:endParaRPr lang="en-US" sz="1500">
              <a:effectLst/>
            </a:endParaRPr>
          </a:p>
          <a:p>
            <a:pPr indent="-228600" algn="l">
              <a:buFont typeface="Arial" panose="020B0604020202020204" pitchFamily="34" charset="0"/>
              <a:buChar char="•"/>
            </a:pPr>
            <a:r>
              <a:rPr lang="en-US" sz="1500" b="1"/>
              <a:t>3. Inversión Pública Estratégica: </a:t>
            </a:r>
            <a:r>
              <a:rPr lang="en-US" sz="1500"/>
              <a:t>El Estado, como financiador del riesgo inicial en I+D, debe </a:t>
            </a:r>
            <a:r>
              <a:rPr lang="en-US" sz="1500" b="1"/>
              <a:t>participar activamente en las fases tempranas de Empresas de Base Científico-Tecnológica (EBCTs)</a:t>
            </a:r>
            <a:r>
              <a:rPr lang="en-US" sz="1500"/>
              <a:t> para asegurar que el valor generado por la inversión pública retorne proporcionalmente a la sociedad.</a:t>
            </a:r>
          </a:p>
          <a:p>
            <a:pPr indent="-228600" algn="l">
              <a:buFont typeface="Arial" panose="020B0604020202020204" pitchFamily="34" charset="0"/>
              <a:buChar char="•"/>
            </a:pPr>
            <a:r>
              <a:rPr lang="en-US" sz="1500" b="1"/>
              <a:t>4. Aumento Significativo de la Inversión en I+D+i:</a:t>
            </a:r>
            <a:r>
              <a:rPr lang="en-US" sz="1500"/>
              <a:t> Tanto el sector público como el privado deben incrementar sustancialmente los recursos destinados a la ciencia, tecnología e innovación, lo cual es fundamental para generar resultados transferibles y fomentar la "Grass Root Innovation".</a:t>
            </a:r>
          </a:p>
          <a:p>
            <a:pPr indent="-228600" algn="l">
              <a:buFont typeface="Arial" panose="020B0604020202020204" pitchFamily="34" charset="0"/>
              <a:buChar char="•"/>
            </a:pPr>
            <a:r>
              <a:rPr lang="en-US" sz="1500" b="1"/>
              <a:t>En síntesis:</a:t>
            </a:r>
            <a:r>
              <a:rPr lang="en-US" sz="1500"/>
              <a:t> Un sistema de PI e Innovación en Chile que sea </a:t>
            </a:r>
            <a:r>
              <a:rPr lang="en-US" sz="1500" b="1"/>
              <a:t>equitativo, socialmente responsable y que valore la inversión pública fundamental para producir innovación</a:t>
            </a:r>
            <a:r>
              <a:rPr lang="en-US" sz="1500"/>
              <a:t>, alineando los objetivos económicos con el beneficio colectivo a largo plazo.</a:t>
            </a:r>
          </a:p>
          <a:p>
            <a:pPr indent="-228600" algn="l">
              <a:buFont typeface="Arial" panose="020B0604020202020204" pitchFamily="34" charset="0"/>
              <a:buChar char="•"/>
            </a:pPr>
            <a:endParaRPr lang="en-US" sz="1500">
              <a:effectLst/>
            </a:endParaRPr>
          </a:p>
          <a:p>
            <a:pPr indent="-228600" algn="l">
              <a:buFont typeface="Arial" panose="020B0604020202020204" pitchFamily="34" charset="0"/>
              <a:buChar char="•"/>
            </a:pPr>
            <a:endParaRPr lang="en-US" sz="1500"/>
          </a:p>
          <a:p>
            <a:pPr indent="-228600" algn="l">
              <a:buFont typeface="Arial" panose="020B0604020202020204" pitchFamily="34" charset="0"/>
              <a:buChar char="•"/>
            </a:pPr>
            <a:endParaRPr lang="en-US" sz="1500">
              <a:effectLst/>
            </a:endParaRPr>
          </a:p>
          <a:p>
            <a:pPr indent="-228600" algn="l">
              <a:buFont typeface="Arial" panose="020B0604020202020204" pitchFamily="34" charset="0"/>
              <a:buChar char="•"/>
            </a:pPr>
            <a:endParaRPr lang="en-US" sz="1500">
              <a:effectLst/>
            </a:endParaRPr>
          </a:p>
          <a:p>
            <a:pPr indent="-228600" algn="l">
              <a:buFont typeface="Arial" panose="020B0604020202020204" pitchFamily="34" charset="0"/>
              <a:buChar char="•"/>
            </a:pPr>
            <a:endParaRPr lang="en-US" sz="1500"/>
          </a:p>
        </p:txBody>
      </p:sp>
      <p:sp>
        <p:nvSpPr>
          <p:cNvPr id="14"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1DD1FFA7-A867-992E-0981-9FF892F5F0A2}"/>
              </a:ext>
            </a:extLst>
          </p:cNvPr>
          <p:cNvSpPr txBox="1"/>
          <p:nvPr/>
        </p:nvSpPr>
        <p:spPr>
          <a:xfrm>
            <a:off x="128253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198338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B83C82-30AD-4DF2-A9AD-CE1547FDE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3315031" y="1114202"/>
            <a:ext cx="5561938" cy="3878842"/>
          </a:xfrm>
        </p:spPr>
        <p:txBody>
          <a:bodyPr>
            <a:noAutofit/>
          </a:bodyPr>
          <a:lstStyle/>
          <a:p>
            <a:r>
              <a:rPr lang="es-CL" b="1" dirty="0">
                <a:solidFill>
                  <a:srgbClr val="FFFFFF"/>
                </a:solidFill>
                <a:effectLst/>
                <a:latin typeface="Calibri" panose="020F0502020204030204" pitchFamily="34" charset="0"/>
                <a:ea typeface="Times New Roman" panose="02020603050405020304" pitchFamily="18" charset="0"/>
              </a:rPr>
              <a:t>Modelos de Licenciamiento para Universidades Complejas</a:t>
            </a:r>
            <a:r>
              <a:rPr lang="es-CL" dirty="0">
                <a:solidFill>
                  <a:srgbClr val="FFFFFF"/>
                </a:solidFill>
                <a:effectLst/>
                <a:latin typeface="Calibri" panose="020F0502020204030204" pitchFamily="34" charset="0"/>
                <a:ea typeface="Times New Roman" panose="02020603050405020304" pitchFamily="18" charset="0"/>
              </a:rPr>
              <a:t>: </a:t>
            </a:r>
          </a:p>
          <a:p>
            <a:r>
              <a:rPr lang="es-CL" dirty="0">
                <a:solidFill>
                  <a:srgbClr val="FFFFFF"/>
                </a:solidFill>
                <a:effectLst/>
                <a:latin typeface="Calibri" panose="020F0502020204030204" pitchFamily="34" charset="0"/>
                <a:ea typeface="Times New Roman" panose="02020603050405020304" pitchFamily="18" charset="0"/>
              </a:rPr>
              <a:t>Considerando una universidad compleja e interdisciplinaria, con un fuerte trabajo internacional y con vocación de impacto global desde lo local, </a:t>
            </a:r>
          </a:p>
          <a:p>
            <a:r>
              <a:rPr lang="es-CL" dirty="0">
                <a:solidFill>
                  <a:srgbClr val="FFFFFF"/>
                </a:solidFill>
                <a:effectLst/>
                <a:latin typeface="Calibri" panose="020F0502020204030204" pitchFamily="34" charset="0"/>
                <a:ea typeface="Times New Roman" panose="02020603050405020304" pitchFamily="18" charset="0"/>
              </a:rPr>
              <a:t>¿qué modelos de licenciamiento de la innovación generada “</a:t>
            </a:r>
            <a:r>
              <a:rPr lang="es-CL" dirty="0" err="1">
                <a:solidFill>
                  <a:srgbClr val="FFFFFF"/>
                </a:solidFill>
                <a:effectLst/>
                <a:latin typeface="Calibri" panose="020F0502020204030204" pitchFamily="34" charset="0"/>
                <a:ea typeface="Times New Roman" panose="02020603050405020304" pitchFamily="18" charset="0"/>
              </a:rPr>
              <a:t>on</a:t>
            </a:r>
            <a:r>
              <a:rPr lang="es-CL" dirty="0">
                <a:solidFill>
                  <a:srgbClr val="FFFFFF"/>
                </a:solidFill>
                <a:effectLst/>
                <a:latin typeface="Calibri" panose="020F0502020204030204" pitchFamily="34" charset="0"/>
                <a:ea typeface="Times New Roman" panose="02020603050405020304" pitchFamily="18" charset="0"/>
              </a:rPr>
              <a:t> Campus” resultan más pertinentes para las diversas áreas del conocimiento, como por ejemplo ciencias de la vida, ciencias exactas, ingeniería, ciencias sociales, humanidades, para maximizar su alcance y beneficio?</a:t>
            </a:r>
            <a:endParaRPr lang="es-CL" dirty="0">
              <a:solidFill>
                <a:srgbClr val="FFFFFF"/>
              </a:solidFill>
              <a:latin typeface="Calibri" panose="020F0502020204030204" pitchFamily="34" charset="0"/>
              <a:ea typeface="Times New Roman" panose="02020603050405020304" pitchFamily="18" charset="0"/>
            </a:endParaRPr>
          </a:p>
          <a:p>
            <a:endParaRPr lang="es-CL" dirty="0">
              <a:solidFill>
                <a:srgbClr val="FFFFFF"/>
              </a:solidFill>
              <a:effectLst/>
              <a:latin typeface="Calibri" panose="020F0502020204030204" pitchFamily="34" charset="0"/>
              <a:ea typeface="Calibri" panose="020F0502020204030204" pitchFamily="34" charset="0"/>
            </a:endParaRPr>
          </a:p>
          <a:p>
            <a:endParaRPr lang="es-CL" dirty="0">
              <a:solidFill>
                <a:srgbClr val="FFFFFF"/>
              </a:solidFill>
            </a:endParaRPr>
          </a:p>
        </p:txBody>
      </p:sp>
      <p:sp>
        <p:nvSpPr>
          <p:cNvPr id="14" name="Arc 13">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Oval 15">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847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3700" b="1" kern="1200">
                <a:solidFill>
                  <a:srgbClr val="FFFFFF"/>
                </a:solidFill>
                <a:effectLst/>
                <a:latin typeface="+mj-lt"/>
                <a:ea typeface="+mj-ea"/>
                <a:cs typeface="+mj-cs"/>
              </a:rPr>
              <a:t>Modelos de Licenciamiento para Universidades Complejas</a:t>
            </a:r>
            <a:r>
              <a:rPr lang="en-US" sz="3700" kern="1200">
                <a:solidFill>
                  <a:srgbClr val="FFFFFF"/>
                </a:solidFill>
                <a:effectLst/>
                <a:latin typeface="+mj-lt"/>
                <a:ea typeface="+mj-ea"/>
                <a:cs typeface="+mj-cs"/>
              </a:rPr>
              <a:t>:</a:t>
            </a:r>
            <a:endParaRPr lang="en-US" sz="3700" kern="1200">
              <a:solidFill>
                <a:srgbClr val="FFFFFF"/>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4447308" y="591344"/>
            <a:ext cx="6906491" cy="5585619"/>
          </a:xfrm>
        </p:spPr>
        <p:txBody>
          <a:bodyPr vert="horz" lIns="91440" tIns="45720" rIns="91440" bIns="45720" rtlCol="0" anchor="ctr">
            <a:normAutofit lnSpcReduction="10000"/>
          </a:bodyPr>
          <a:lstStyle/>
          <a:p>
            <a:pPr indent="-228600" algn="l">
              <a:buFont typeface="Arial" panose="020B0604020202020204" pitchFamily="34" charset="0"/>
              <a:buChar char="•"/>
            </a:pPr>
            <a:endParaRPr lang="en-US" sz="1700" b="1" dirty="0">
              <a:effectLst/>
            </a:endParaRPr>
          </a:p>
          <a:p>
            <a:pPr indent="-228600" algn="l">
              <a:buFont typeface="Arial" panose="020B0604020202020204" pitchFamily="34" charset="0"/>
              <a:buChar char="•"/>
            </a:pPr>
            <a:endParaRPr lang="en-US" sz="1700" b="1" dirty="0"/>
          </a:p>
          <a:p>
            <a:pPr indent="-228600" algn="l">
              <a:buFont typeface="Arial" panose="020B0604020202020204" pitchFamily="34" charset="0"/>
              <a:buChar char="•"/>
            </a:pPr>
            <a:endParaRPr lang="en-US" sz="1700" b="1" dirty="0">
              <a:effectLst/>
            </a:endParaRPr>
          </a:p>
          <a:p>
            <a:pPr algn="l"/>
            <a:r>
              <a:rPr lang="en-US" sz="1700" b="1" dirty="0" err="1">
                <a:effectLst/>
              </a:rPr>
              <a:t>Modelos</a:t>
            </a:r>
            <a:r>
              <a:rPr lang="en-US" sz="1700" b="1" dirty="0">
                <a:effectLst/>
              </a:rPr>
              <a:t> de </a:t>
            </a:r>
            <a:r>
              <a:rPr lang="en-US" sz="1700" b="1" dirty="0" err="1">
                <a:effectLst/>
              </a:rPr>
              <a:t>Licenciamiento</a:t>
            </a:r>
            <a:r>
              <a:rPr lang="en-US" sz="1700" b="1" dirty="0">
                <a:effectLst/>
              </a:rPr>
              <a:t> </a:t>
            </a:r>
            <a:r>
              <a:rPr lang="en-US" sz="1700" b="1" dirty="0" err="1">
                <a:effectLst/>
              </a:rPr>
              <a:t>Pertinentes</a:t>
            </a:r>
            <a:r>
              <a:rPr lang="en-US" sz="1700" b="1" dirty="0">
                <a:effectLst/>
              </a:rPr>
              <a:t> </a:t>
            </a:r>
            <a:r>
              <a:rPr lang="en-US" sz="1700" b="1" dirty="0" err="1">
                <a:effectLst/>
              </a:rPr>
              <a:t>por</a:t>
            </a:r>
            <a:r>
              <a:rPr lang="en-US" sz="1700" b="1" dirty="0">
                <a:effectLst/>
              </a:rPr>
              <a:t> </a:t>
            </a:r>
            <a:r>
              <a:rPr lang="en-US" sz="1700" b="1" dirty="0" err="1">
                <a:effectLst/>
              </a:rPr>
              <a:t>Área</a:t>
            </a:r>
            <a:r>
              <a:rPr lang="en-US" sz="1700" b="1" dirty="0">
                <a:effectLst/>
              </a:rPr>
              <a:t> del </a:t>
            </a:r>
            <a:r>
              <a:rPr lang="en-US" sz="1700" b="1" dirty="0" err="1">
                <a:effectLst/>
              </a:rPr>
              <a:t>Conocimiento</a:t>
            </a:r>
            <a:r>
              <a:rPr lang="en-US" sz="1700" b="1" dirty="0">
                <a:effectLst/>
              </a:rPr>
              <a:t>:</a:t>
            </a:r>
            <a:endParaRPr lang="en-US" sz="1700" dirty="0">
              <a:effectLst/>
            </a:endParaRPr>
          </a:p>
          <a:p>
            <a:pPr indent="-228600" algn="l">
              <a:buFont typeface="Arial" panose="020B0604020202020204" pitchFamily="34" charset="0"/>
              <a:buChar char="•"/>
            </a:pPr>
            <a:endParaRPr lang="en-US" sz="1700" dirty="0">
              <a:effectLst/>
            </a:endParaRPr>
          </a:p>
          <a:p>
            <a:pPr indent="-228600" algn="l">
              <a:buFont typeface="Arial" panose="020B0604020202020204" pitchFamily="34" charset="0"/>
              <a:buChar char="•"/>
            </a:pPr>
            <a:r>
              <a:rPr lang="en-US" sz="1700" b="1" dirty="0" err="1">
                <a:effectLst/>
              </a:rPr>
              <a:t>Ciencias</a:t>
            </a:r>
            <a:r>
              <a:rPr lang="en-US" sz="1700" b="1" dirty="0">
                <a:effectLst/>
              </a:rPr>
              <a:t> de la Vida (</a:t>
            </a:r>
            <a:r>
              <a:rPr lang="en-US" sz="1700" b="1" dirty="0" err="1">
                <a:effectLst/>
              </a:rPr>
              <a:t>Biotecnología</a:t>
            </a:r>
            <a:r>
              <a:rPr lang="en-US" sz="1700" b="1" dirty="0">
                <a:effectLst/>
              </a:rPr>
              <a:t>, </a:t>
            </a:r>
            <a:r>
              <a:rPr lang="en-US" sz="1700" b="1" dirty="0" err="1">
                <a:effectLst/>
              </a:rPr>
              <a:t>Salud</a:t>
            </a:r>
            <a:r>
              <a:rPr lang="en-US" sz="1700" b="1" dirty="0">
                <a:effectLst/>
              </a:rPr>
              <a:t>, </a:t>
            </a:r>
            <a:r>
              <a:rPr lang="en-US" sz="1700" b="1" dirty="0" err="1">
                <a:effectLst/>
              </a:rPr>
              <a:t>Agroalimentación</a:t>
            </a:r>
            <a:r>
              <a:rPr lang="en-US" sz="1700" b="1" dirty="0">
                <a:effectLst/>
              </a:rPr>
              <a:t>):</a:t>
            </a:r>
            <a:endParaRPr lang="en-US" sz="1700" dirty="0">
              <a:effectLst/>
            </a:endParaRPr>
          </a:p>
          <a:p>
            <a:pPr indent="-228600" algn="l">
              <a:buFont typeface="Arial" panose="020B0604020202020204" pitchFamily="34" charset="0"/>
              <a:buChar char="•"/>
            </a:pPr>
            <a:endParaRPr lang="en-US" sz="1700" dirty="0">
              <a:effectLst/>
            </a:endParaRPr>
          </a:p>
          <a:p>
            <a:pPr indent="-228600" algn="l">
              <a:buFont typeface="Arial" panose="020B0604020202020204" pitchFamily="34" charset="0"/>
              <a:buChar char="•"/>
            </a:pPr>
            <a:r>
              <a:rPr lang="en-US" sz="1700" b="1" dirty="0" err="1">
                <a:effectLst/>
              </a:rPr>
              <a:t>Licenciamiento</a:t>
            </a:r>
            <a:r>
              <a:rPr lang="en-US" sz="1700" b="1" dirty="0">
                <a:effectLst/>
              </a:rPr>
              <a:t> </a:t>
            </a:r>
            <a:r>
              <a:rPr lang="en-US" sz="1700" b="1" dirty="0" err="1">
                <a:effectLst/>
              </a:rPr>
              <a:t>Mayoritariamente</a:t>
            </a:r>
            <a:r>
              <a:rPr lang="en-US" sz="1700" b="1" dirty="0">
                <a:effectLst/>
              </a:rPr>
              <a:t> No </a:t>
            </a:r>
            <a:r>
              <a:rPr lang="en-US" sz="1700" b="1" dirty="0" err="1">
                <a:effectLst/>
              </a:rPr>
              <a:t>Exclusivo</a:t>
            </a:r>
            <a:r>
              <a:rPr lang="en-US" sz="1700" b="1" dirty="0">
                <a:effectLst/>
              </a:rPr>
              <a:t>:</a:t>
            </a:r>
            <a:r>
              <a:rPr lang="en-US" sz="1700" dirty="0">
                <a:effectLst/>
              </a:rPr>
              <a:t> </a:t>
            </a:r>
            <a:r>
              <a:rPr lang="en-US" sz="1700" dirty="0" err="1">
                <a:effectLst/>
              </a:rPr>
              <a:t>Especialmente</a:t>
            </a:r>
            <a:r>
              <a:rPr lang="en-US" sz="1700" dirty="0">
                <a:effectLst/>
              </a:rPr>
              <a:t> para "</a:t>
            </a:r>
            <a:r>
              <a:rPr lang="en-US" sz="1700" dirty="0" err="1">
                <a:effectLst/>
              </a:rPr>
              <a:t>herramientas</a:t>
            </a:r>
            <a:r>
              <a:rPr lang="en-US" sz="1700" dirty="0">
                <a:effectLst/>
              </a:rPr>
              <a:t> de </a:t>
            </a:r>
            <a:r>
              <a:rPr lang="en-US" sz="1700" dirty="0" err="1">
                <a:effectLst/>
              </a:rPr>
              <a:t>investigación</a:t>
            </a:r>
            <a:r>
              <a:rPr lang="en-US" sz="1700" dirty="0">
                <a:effectLst/>
              </a:rPr>
              <a:t>" (research tools) </a:t>
            </a:r>
            <a:r>
              <a:rPr lang="en-US" sz="1700" dirty="0" err="1">
                <a:effectLst/>
              </a:rPr>
              <a:t>financiadas</a:t>
            </a:r>
            <a:r>
              <a:rPr lang="en-US" sz="1700" dirty="0">
                <a:effectLst/>
              </a:rPr>
              <a:t> con </a:t>
            </a:r>
            <a:r>
              <a:rPr lang="en-US" sz="1700" dirty="0" err="1">
                <a:effectLst/>
              </a:rPr>
              <a:t>fondos</a:t>
            </a:r>
            <a:r>
              <a:rPr lang="en-US" sz="1700" dirty="0">
                <a:effectLst/>
              </a:rPr>
              <a:t> </a:t>
            </a:r>
            <a:r>
              <a:rPr lang="en-US" sz="1700" dirty="0" err="1">
                <a:effectLst/>
              </a:rPr>
              <a:t>públicos</a:t>
            </a:r>
            <a:r>
              <a:rPr lang="en-US" sz="1700" dirty="0">
                <a:effectLst/>
              </a:rPr>
              <a:t>, para no </a:t>
            </a:r>
            <a:r>
              <a:rPr lang="en-US" sz="1700" dirty="0" err="1">
                <a:effectLst/>
              </a:rPr>
              <a:t>bloquear</a:t>
            </a:r>
            <a:r>
              <a:rPr lang="en-US" sz="1700" dirty="0">
                <a:effectLst/>
              </a:rPr>
              <a:t> </a:t>
            </a:r>
            <a:r>
              <a:rPr lang="en-US" sz="1700" dirty="0" err="1">
                <a:effectLst/>
              </a:rPr>
              <a:t>futuras</a:t>
            </a:r>
            <a:r>
              <a:rPr lang="en-US" sz="1700" dirty="0">
                <a:effectLst/>
              </a:rPr>
              <a:t> </a:t>
            </a:r>
            <a:r>
              <a:rPr lang="en-US" sz="1700" dirty="0" err="1">
                <a:effectLst/>
              </a:rPr>
              <a:t>investigaciones</a:t>
            </a:r>
            <a:r>
              <a:rPr lang="en-US" sz="1700" dirty="0">
                <a:effectLst/>
              </a:rPr>
              <a:t>.</a:t>
            </a:r>
          </a:p>
          <a:p>
            <a:pPr indent="-228600" algn="l">
              <a:buFont typeface="Arial" panose="020B0604020202020204" pitchFamily="34" charset="0"/>
              <a:buChar char="•"/>
            </a:pPr>
            <a:endParaRPr lang="en-US" sz="1700" dirty="0">
              <a:effectLst/>
            </a:endParaRPr>
          </a:p>
          <a:p>
            <a:pPr indent="-228600" algn="l">
              <a:buFont typeface="Arial" panose="020B0604020202020204" pitchFamily="34" charset="0"/>
              <a:buChar char="•"/>
            </a:pPr>
            <a:r>
              <a:rPr lang="en-US" sz="1700" b="1" dirty="0" err="1">
                <a:effectLst/>
              </a:rPr>
              <a:t>Acuerdos</a:t>
            </a:r>
            <a:r>
              <a:rPr lang="en-US" sz="1700" b="1" dirty="0">
                <a:effectLst/>
              </a:rPr>
              <a:t> de </a:t>
            </a:r>
            <a:r>
              <a:rPr lang="en-US" sz="1700" b="1" dirty="0" err="1">
                <a:effectLst/>
              </a:rPr>
              <a:t>Transferencia</a:t>
            </a:r>
            <a:r>
              <a:rPr lang="en-US" sz="1700" b="1" dirty="0">
                <a:effectLst/>
              </a:rPr>
              <a:t> de Material (MTA):</a:t>
            </a:r>
            <a:r>
              <a:rPr lang="en-US" sz="1700" dirty="0">
                <a:effectLst/>
              </a:rPr>
              <a:t> </a:t>
            </a:r>
            <a:r>
              <a:rPr lang="en-US" sz="1700" dirty="0" err="1">
                <a:effectLst/>
              </a:rPr>
              <a:t>Obligatorios</a:t>
            </a:r>
            <a:r>
              <a:rPr lang="en-US" sz="1700" dirty="0">
                <a:effectLst/>
              </a:rPr>
              <a:t> para </a:t>
            </a:r>
            <a:r>
              <a:rPr lang="en-US" sz="1700" dirty="0" err="1">
                <a:effectLst/>
              </a:rPr>
              <a:t>recursos</a:t>
            </a:r>
            <a:r>
              <a:rPr lang="en-US" sz="1700" dirty="0">
                <a:effectLst/>
              </a:rPr>
              <a:t> </a:t>
            </a:r>
            <a:r>
              <a:rPr lang="en-US" sz="1700" dirty="0" err="1">
                <a:effectLst/>
              </a:rPr>
              <a:t>genéticos</a:t>
            </a:r>
            <a:r>
              <a:rPr lang="en-US" sz="1700" dirty="0">
                <a:effectLst/>
              </a:rPr>
              <a:t> y </a:t>
            </a:r>
            <a:r>
              <a:rPr lang="en-US" sz="1700" dirty="0" err="1">
                <a:effectLst/>
              </a:rPr>
              <a:t>conocimientos</a:t>
            </a:r>
            <a:r>
              <a:rPr lang="en-US" sz="1700" dirty="0">
                <a:effectLst/>
              </a:rPr>
              <a:t> </a:t>
            </a:r>
            <a:r>
              <a:rPr lang="en-US" sz="1700" dirty="0" err="1">
                <a:effectLst/>
              </a:rPr>
              <a:t>tradicionales</a:t>
            </a:r>
            <a:r>
              <a:rPr lang="en-US" sz="1700" dirty="0">
                <a:effectLst/>
              </a:rPr>
              <a:t>, </a:t>
            </a:r>
            <a:r>
              <a:rPr lang="en-US" sz="1700" dirty="0" err="1">
                <a:effectLst/>
              </a:rPr>
              <a:t>garantizando</a:t>
            </a:r>
            <a:r>
              <a:rPr lang="en-US" sz="1700" dirty="0">
                <a:effectLst/>
              </a:rPr>
              <a:t> la </a:t>
            </a:r>
            <a:r>
              <a:rPr lang="en-US" sz="1700" dirty="0" err="1">
                <a:effectLst/>
              </a:rPr>
              <a:t>divulgación</a:t>
            </a:r>
            <a:r>
              <a:rPr lang="en-US" sz="1700" dirty="0">
                <a:effectLst/>
              </a:rPr>
              <a:t> de </a:t>
            </a:r>
            <a:r>
              <a:rPr lang="en-US" sz="1700" dirty="0" err="1">
                <a:effectLst/>
              </a:rPr>
              <a:t>origen</a:t>
            </a:r>
            <a:r>
              <a:rPr lang="en-US" sz="1700" dirty="0">
                <a:effectLst/>
              </a:rPr>
              <a:t> y </a:t>
            </a:r>
            <a:r>
              <a:rPr lang="en-US" sz="1700" dirty="0" err="1">
                <a:effectLst/>
              </a:rPr>
              <a:t>el</a:t>
            </a:r>
            <a:r>
              <a:rPr lang="en-US" sz="1700" dirty="0">
                <a:effectLst/>
              </a:rPr>
              <a:t> </a:t>
            </a:r>
            <a:r>
              <a:rPr lang="en-US" sz="1700" b="1" dirty="0" err="1">
                <a:effectLst/>
              </a:rPr>
              <a:t>reparto</a:t>
            </a:r>
            <a:r>
              <a:rPr lang="en-US" sz="1700" b="1" dirty="0">
                <a:effectLst/>
              </a:rPr>
              <a:t> </a:t>
            </a:r>
            <a:r>
              <a:rPr lang="en-US" sz="1700" b="1" dirty="0" err="1">
                <a:effectLst/>
              </a:rPr>
              <a:t>equitativo</a:t>
            </a:r>
            <a:r>
              <a:rPr lang="en-US" sz="1700" b="1" dirty="0">
                <a:effectLst/>
              </a:rPr>
              <a:t> de </a:t>
            </a:r>
            <a:r>
              <a:rPr lang="en-US" sz="1700" b="1" dirty="0" err="1">
                <a:effectLst/>
              </a:rPr>
              <a:t>beneficios</a:t>
            </a:r>
            <a:r>
              <a:rPr lang="en-US" sz="1700" dirty="0">
                <a:effectLst/>
              </a:rPr>
              <a:t> con </a:t>
            </a:r>
            <a:r>
              <a:rPr lang="en-US" sz="1700" dirty="0" err="1">
                <a:effectLst/>
              </a:rPr>
              <a:t>comunidades</a:t>
            </a:r>
            <a:r>
              <a:rPr lang="en-US" sz="1700" dirty="0">
                <a:effectLst/>
              </a:rPr>
              <a:t> </a:t>
            </a:r>
            <a:r>
              <a:rPr lang="en-US" sz="1700" dirty="0" err="1">
                <a:effectLst/>
              </a:rPr>
              <a:t>originarias</a:t>
            </a:r>
            <a:endParaRPr lang="en-US" sz="1700" dirty="0">
              <a:effectLst/>
            </a:endParaRPr>
          </a:p>
          <a:p>
            <a:pPr indent="-228600" algn="l">
              <a:buFont typeface="Arial" panose="020B0604020202020204" pitchFamily="34" charset="0"/>
              <a:buChar char="•"/>
            </a:pPr>
            <a:endParaRPr lang="en-US" sz="1700" dirty="0">
              <a:effectLst/>
            </a:endParaRPr>
          </a:p>
          <a:p>
            <a:pPr indent="-228600" algn="l">
              <a:buFont typeface="Arial" panose="020B0604020202020204" pitchFamily="34" charset="0"/>
              <a:buChar char="•"/>
            </a:pPr>
            <a:r>
              <a:rPr lang="en-US" sz="1700" b="1" dirty="0" err="1">
                <a:effectLst/>
              </a:rPr>
              <a:t>Licencias</a:t>
            </a:r>
            <a:r>
              <a:rPr lang="en-US" sz="1700" b="1" dirty="0">
                <a:effectLst/>
              </a:rPr>
              <a:t> </a:t>
            </a:r>
            <a:r>
              <a:rPr lang="en-US" sz="1700" b="1" dirty="0" err="1">
                <a:effectLst/>
              </a:rPr>
              <a:t>Socialmente</a:t>
            </a:r>
            <a:r>
              <a:rPr lang="en-US" sz="1700" b="1" dirty="0">
                <a:effectLst/>
              </a:rPr>
              <a:t> </a:t>
            </a:r>
            <a:r>
              <a:rPr lang="en-US" sz="1700" b="1" dirty="0" err="1">
                <a:effectLst/>
              </a:rPr>
              <a:t>Responsable</a:t>
            </a:r>
            <a:r>
              <a:rPr lang="en-US" sz="1700" b="1" dirty="0">
                <a:effectLst/>
              </a:rPr>
              <a:t> y </a:t>
            </a:r>
            <a:r>
              <a:rPr lang="en-US" sz="1700" b="1" dirty="0" err="1">
                <a:effectLst/>
              </a:rPr>
              <a:t>Cláusulas</a:t>
            </a:r>
            <a:r>
              <a:rPr lang="en-US" sz="1700" b="1" dirty="0">
                <a:effectLst/>
              </a:rPr>
              <a:t> de </a:t>
            </a:r>
            <a:r>
              <a:rPr lang="en-US" sz="1700" b="1" dirty="0" err="1">
                <a:effectLst/>
              </a:rPr>
              <a:t>Intervención</a:t>
            </a:r>
            <a:r>
              <a:rPr lang="en-US" sz="1700" b="1" dirty="0">
                <a:effectLst/>
              </a:rPr>
              <a:t>:</a:t>
            </a:r>
            <a:r>
              <a:rPr lang="en-US" sz="1700" dirty="0">
                <a:effectLst/>
              </a:rPr>
              <a:t> Para </a:t>
            </a:r>
            <a:r>
              <a:rPr lang="en-US" sz="1700" dirty="0" err="1">
                <a:effectLst/>
              </a:rPr>
              <a:t>tecnologías</a:t>
            </a:r>
            <a:r>
              <a:rPr lang="en-US" sz="1700" dirty="0">
                <a:effectLst/>
              </a:rPr>
              <a:t> que </a:t>
            </a:r>
            <a:r>
              <a:rPr lang="en-US" sz="1700" dirty="0" err="1">
                <a:effectLst/>
              </a:rPr>
              <a:t>resuelven</a:t>
            </a:r>
            <a:r>
              <a:rPr lang="en-US" sz="1700" dirty="0">
                <a:effectLst/>
              </a:rPr>
              <a:t> </a:t>
            </a:r>
            <a:r>
              <a:rPr lang="en-US" sz="1700" dirty="0" err="1">
                <a:effectLst/>
              </a:rPr>
              <a:t>problemas</a:t>
            </a:r>
            <a:r>
              <a:rPr lang="en-US" sz="1700" dirty="0">
                <a:effectLst/>
              </a:rPr>
              <a:t> de </a:t>
            </a:r>
            <a:r>
              <a:rPr lang="en-US" sz="1700" dirty="0" err="1">
                <a:effectLst/>
              </a:rPr>
              <a:t>salud</a:t>
            </a:r>
            <a:r>
              <a:rPr lang="en-US" sz="1700" dirty="0">
                <a:effectLst/>
              </a:rPr>
              <a:t> o </a:t>
            </a:r>
            <a:r>
              <a:rPr lang="en-US" sz="1700" dirty="0" err="1">
                <a:effectLst/>
              </a:rPr>
              <a:t>alimentación</a:t>
            </a:r>
            <a:r>
              <a:rPr lang="en-US" sz="1700" dirty="0">
                <a:effectLst/>
              </a:rPr>
              <a:t> </a:t>
            </a:r>
            <a:r>
              <a:rPr lang="en-US" sz="1700" dirty="0" err="1">
                <a:effectLst/>
              </a:rPr>
              <a:t>masivos</a:t>
            </a:r>
            <a:r>
              <a:rPr lang="en-US" sz="1700" dirty="0">
                <a:effectLst/>
              </a:rPr>
              <a:t>, </a:t>
            </a:r>
            <a:r>
              <a:rPr lang="en-US" sz="1700" dirty="0" err="1">
                <a:effectLst/>
              </a:rPr>
              <a:t>asegurar</a:t>
            </a:r>
            <a:r>
              <a:rPr lang="en-US" sz="1700" dirty="0">
                <a:effectLst/>
              </a:rPr>
              <a:t> </a:t>
            </a:r>
            <a:r>
              <a:rPr lang="en-US" sz="1700" dirty="0" err="1">
                <a:effectLst/>
              </a:rPr>
              <a:t>acceso</a:t>
            </a:r>
            <a:r>
              <a:rPr lang="en-US" sz="1700" dirty="0">
                <a:effectLst/>
              </a:rPr>
              <a:t> </a:t>
            </a:r>
            <a:r>
              <a:rPr lang="en-US" sz="1700" dirty="0" err="1">
                <a:effectLst/>
              </a:rPr>
              <a:t>amplio</a:t>
            </a:r>
            <a:r>
              <a:rPr lang="en-US" sz="1700" dirty="0">
                <a:effectLst/>
              </a:rPr>
              <a:t> y, </a:t>
            </a:r>
            <a:r>
              <a:rPr lang="en-US" sz="1700" dirty="0" err="1">
                <a:effectLst/>
              </a:rPr>
              <a:t>si</a:t>
            </a:r>
            <a:r>
              <a:rPr lang="en-US" sz="1700" dirty="0">
                <a:effectLst/>
              </a:rPr>
              <a:t> es </a:t>
            </a:r>
            <a:r>
              <a:rPr lang="en-US" sz="1700" dirty="0" err="1">
                <a:effectLst/>
              </a:rPr>
              <a:t>necesario</a:t>
            </a:r>
            <a:r>
              <a:rPr lang="en-US" sz="1700" dirty="0">
                <a:effectLst/>
              </a:rPr>
              <a:t>, </a:t>
            </a:r>
            <a:r>
              <a:rPr lang="en-US" sz="1700" dirty="0" err="1">
                <a:effectLst/>
              </a:rPr>
              <a:t>permitir</a:t>
            </a:r>
            <a:r>
              <a:rPr lang="en-US" sz="1700" dirty="0">
                <a:effectLst/>
              </a:rPr>
              <a:t> la </a:t>
            </a:r>
            <a:r>
              <a:rPr lang="en-US" sz="1700" dirty="0" err="1">
                <a:effectLst/>
              </a:rPr>
              <a:t>intervención</a:t>
            </a:r>
            <a:r>
              <a:rPr lang="en-US" sz="1700" dirty="0">
                <a:effectLst/>
              </a:rPr>
              <a:t> </a:t>
            </a:r>
            <a:r>
              <a:rPr lang="en-US" sz="1700" dirty="0" err="1">
                <a:effectLst/>
              </a:rPr>
              <a:t>estatal</a:t>
            </a:r>
            <a:endParaRPr lang="en-US" sz="1700" dirty="0">
              <a:effectLst/>
            </a:endParaRPr>
          </a:p>
          <a:p>
            <a:pPr indent="-228600" algn="l">
              <a:buFont typeface="Arial" panose="020B0604020202020204" pitchFamily="34" charset="0"/>
              <a:buChar char="•"/>
            </a:pPr>
            <a:endParaRPr lang="en-US" sz="1700" dirty="0">
              <a:effectLst/>
            </a:endParaRPr>
          </a:p>
          <a:p>
            <a:pPr indent="-228600" algn="l">
              <a:buFont typeface="Arial" panose="020B0604020202020204" pitchFamily="34" charset="0"/>
              <a:buChar char="•"/>
            </a:pPr>
            <a:endParaRPr lang="en-US" sz="1700" dirty="0"/>
          </a:p>
          <a:p>
            <a:pPr indent="-228600" algn="l">
              <a:buFont typeface="Arial" panose="020B0604020202020204" pitchFamily="34" charset="0"/>
              <a:buChar char="•"/>
            </a:pPr>
            <a:endParaRPr lang="en-US" sz="1700" dirty="0">
              <a:effectLst/>
            </a:endParaRPr>
          </a:p>
          <a:p>
            <a:pPr indent="-228600" algn="l">
              <a:buFont typeface="Arial" panose="020B0604020202020204" pitchFamily="34" charset="0"/>
              <a:buChar char="•"/>
            </a:pPr>
            <a:endParaRPr lang="en-US" sz="1700" dirty="0">
              <a:effectLst/>
            </a:endParaRPr>
          </a:p>
          <a:p>
            <a:pPr indent="-228600" algn="l">
              <a:buFont typeface="Arial" panose="020B0604020202020204" pitchFamily="34" charset="0"/>
              <a:buChar char="•"/>
            </a:pPr>
            <a:endParaRPr lang="en-US" sz="1700" dirty="0"/>
          </a:p>
        </p:txBody>
      </p:sp>
      <p:sp>
        <p:nvSpPr>
          <p:cNvPr id="5" name="CuadroTexto 4">
            <a:extLst>
              <a:ext uri="{FF2B5EF4-FFF2-40B4-BE49-F238E27FC236}">
                <a16:creationId xmlns:a16="http://schemas.microsoft.com/office/drawing/2014/main" id="{1DD1FFA7-A867-992E-0981-9FF892F5F0A2}"/>
              </a:ext>
            </a:extLst>
          </p:cNvPr>
          <p:cNvSpPr txBox="1"/>
          <p:nvPr/>
        </p:nvSpPr>
        <p:spPr>
          <a:xfrm>
            <a:off x="128253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675830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3700" b="1" kern="1200" dirty="0" err="1">
                <a:solidFill>
                  <a:srgbClr val="FFFFFF"/>
                </a:solidFill>
                <a:effectLst/>
                <a:latin typeface="+mj-lt"/>
                <a:ea typeface="+mj-ea"/>
                <a:cs typeface="+mj-cs"/>
              </a:rPr>
              <a:t>Modelos</a:t>
            </a:r>
            <a:r>
              <a:rPr lang="en-US" sz="3700" b="1" kern="1200" dirty="0">
                <a:solidFill>
                  <a:srgbClr val="FFFFFF"/>
                </a:solidFill>
                <a:effectLst/>
                <a:latin typeface="+mj-lt"/>
                <a:ea typeface="+mj-ea"/>
                <a:cs typeface="+mj-cs"/>
              </a:rPr>
              <a:t> de </a:t>
            </a:r>
            <a:r>
              <a:rPr lang="en-US" sz="3700" b="1" kern="1200" dirty="0" err="1">
                <a:solidFill>
                  <a:srgbClr val="FFFFFF"/>
                </a:solidFill>
                <a:effectLst/>
                <a:latin typeface="+mj-lt"/>
                <a:ea typeface="+mj-ea"/>
                <a:cs typeface="+mj-cs"/>
              </a:rPr>
              <a:t>Licenciamiento</a:t>
            </a:r>
            <a:r>
              <a:rPr lang="en-US" sz="3700" b="1" kern="1200" dirty="0">
                <a:solidFill>
                  <a:srgbClr val="FFFFFF"/>
                </a:solidFill>
                <a:effectLst/>
                <a:latin typeface="+mj-lt"/>
                <a:ea typeface="+mj-ea"/>
                <a:cs typeface="+mj-cs"/>
              </a:rPr>
              <a:t> para </a:t>
            </a:r>
            <a:r>
              <a:rPr lang="en-US" sz="3700" b="1" kern="1200" dirty="0" err="1">
                <a:solidFill>
                  <a:srgbClr val="FFFFFF"/>
                </a:solidFill>
                <a:effectLst/>
                <a:latin typeface="+mj-lt"/>
                <a:ea typeface="+mj-ea"/>
                <a:cs typeface="+mj-cs"/>
              </a:rPr>
              <a:t>Universidades</a:t>
            </a:r>
            <a:r>
              <a:rPr lang="en-US" sz="3700" b="1" kern="1200" dirty="0">
                <a:solidFill>
                  <a:srgbClr val="FFFFFF"/>
                </a:solidFill>
                <a:effectLst/>
                <a:latin typeface="+mj-lt"/>
                <a:ea typeface="+mj-ea"/>
                <a:cs typeface="+mj-cs"/>
              </a:rPr>
              <a:t> </a:t>
            </a:r>
            <a:r>
              <a:rPr lang="en-US" sz="3700" b="1" kern="1200" dirty="0" err="1">
                <a:solidFill>
                  <a:srgbClr val="FFFFFF"/>
                </a:solidFill>
                <a:effectLst/>
                <a:latin typeface="+mj-lt"/>
                <a:ea typeface="+mj-ea"/>
                <a:cs typeface="+mj-cs"/>
              </a:rPr>
              <a:t>Complejas</a:t>
            </a:r>
            <a:r>
              <a:rPr lang="en-US" sz="3700" kern="1200" dirty="0">
                <a:solidFill>
                  <a:srgbClr val="FFFFFF"/>
                </a:solidFill>
                <a:effectLst/>
                <a:latin typeface="+mj-lt"/>
                <a:ea typeface="+mj-ea"/>
                <a:cs typeface="+mj-cs"/>
              </a:rPr>
              <a:t>:</a:t>
            </a:r>
            <a:endParaRPr lang="en-US" sz="3700" kern="1200" dirty="0">
              <a:solidFill>
                <a:srgbClr val="FFFFFF"/>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4447308" y="591344"/>
            <a:ext cx="6906491" cy="5585619"/>
          </a:xfrm>
        </p:spPr>
        <p:txBody>
          <a:bodyPr vert="horz" lIns="91440" tIns="45720" rIns="91440" bIns="45720" rtlCol="0" anchor="ctr">
            <a:normAutofit fontScale="92500" lnSpcReduction="20000"/>
          </a:bodyPr>
          <a:lstStyle/>
          <a:p>
            <a:pPr indent="-228600" algn="l">
              <a:buFont typeface="Arial" panose="020B0604020202020204" pitchFamily="34" charset="0"/>
              <a:buChar char="•"/>
            </a:pPr>
            <a:endParaRPr lang="en-US" sz="1900" b="1" dirty="0">
              <a:effectLst/>
            </a:endParaRPr>
          </a:p>
          <a:p>
            <a:pPr indent="-228600" algn="l">
              <a:buFont typeface="Arial" panose="020B0604020202020204" pitchFamily="34" charset="0"/>
              <a:buChar char="•"/>
            </a:pPr>
            <a:endParaRPr lang="en-US" sz="1900" b="1" dirty="0">
              <a:effectLst/>
            </a:endParaRPr>
          </a:p>
          <a:p>
            <a:pPr algn="l"/>
            <a:endParaRPr lang="en-US" sz="1900" b="1" dirty="0">
              <a:effectLst/>
            </a:endParaRPr>
          </a:p>
          <a:p>
            <a:pPr algn="l"/>
            <a:endParaRPr lang="en-US" sz="1900" b="1" dirty="0">
              <a:effectLst/>
            </a:endParaRPr>
          </a:p>
          <a:p>
            <a:pPr algn="l"/>
            <a:r>
              <a:rPr lang="en-US" sz="1900" b="1" dirty="0" err="1">
                <a:effectLst/>
              </a:rPr>
              <a:t>Modelos</a:t>
            </a:r>
            <a:r>
              <a:rPr lang="en-US" sz="1900" b="1" dirty="0">
                <a:effectLst/>
              </a:rPr>
              <a:t> de </a:t>
            </a:r>
            <a:r>
              <a:rPr lang="en-US" sz="1900" b="1" dirty="0" err="1">
                <a:effectLst/>
              </a:rPr>
              <a:t>Licenciamiento</a:t>
            </a:r>
            <a:r>
              <a:rPr lang="en-US" sz="1900" b="1" dirty="0">
                <a:effectLst/>
              </a:rPr>
              <a:t> </a:t>
            </a:r>
            <a:r>
              <a:rPr lang="en-US" sz="1900" b="1" dirty="0" err="1">
                <a:effectLst/>
              </a:rPr>
              <a:t>Pertinentes</a:t>
            </a:r>
            <a:r>
              <a:rPr lang="en-US" sz="1900" b="1" dirty="0">
                <a:effectLst/>
              </a:rPr>
              <a:t> </a:t>
            </a:r>
            <a:r>
              <a:rPr lang="en-US" sz="1900" b="1" dirty="0" err="1">
                <a:effectLst/>
              </a:rPr>
              <a:t>por</a:t>
            </a:r>
            <a:r>
              <a:rPr lang="en-US" sz="1900" b="1" dirty="0">
                <a:effectLst/>
              </a:rPr>
              <a:t> </a:t>
            </a:r>
            <a:r>
              <a:rPr lang="en-US" sz="1900" b="1" dirty="0" err="1">
                <a:effectLst/>
              </a:rPr>
              <a:t>Área</a:t>
            </a:r>
            <a:r>
              <a:rPr lang="en-US" sz="1900" b="1" dirty="0">
                <a:effectLst/>
              </a:rPr>
              <a:t> del </a:t>
            </a:r>
            <a:r>
              <a:rPr lang="en-US" sz="1900" b="1" dirty="0" err="1">
                <a:effectLst/>
              </a:rPr>
              <a:t>Conocimiento</a:t>
            </a:r>
            <a:r>
              <a:rPr lang="en-US" sz="1900" b="1" dirty="0">
                <a:effectLst/>
              </a:rPr>
              <a:t>:</a:t>
            </a:r>
            <a:endParaRPr lang="en-US" sz="1900" dirty="0">
              <a:effectLst/>
            </a:endParaRPr>
          </a:p>
          <a:p>
            <a:pPr indent="-228600" algn="l">
              <a:buFont typeface="Arial" panose="020B0604020202020204" pitchFamily="34" charset="0"/>
              <a:buChar char="•"/>
            </a:pPr>
            <a:endParaRPr lang="en-US" sz="1900" dirty="0">
              <a:effectLst/>
            </a:endParaRPr>
          </a:p>
          <a:p>
            <a:pPr indent="-228600" algn="l">
              <a:buFont typeface="Arial" panose="020B0604020202020204" pitchFamily="34" charset="0"/>
              <a:buChar char="•"/>
            </a:pPr>
            <a:r>
              <a:rPr lang="en-US" sz="1900" b="1" dirty="0" err="1">
                <a:effectLst/>
              </a:rPr>
              <a:t>Ciencias</a:t>
            </a:r>
            <a:r>
              <a:rPr lang="en-US" sz="1900" b="1" dirty="0">
                <a:effectLst/>
              </a:rPr>
              <a:t> Exactas e </a:t>
            </a:r>
            <a:r>
              <a:rPr lang="en-US" sz="1900" b="1" dirty="0" err="1">
                <a:effectLst/>
              </a:rPr>
              <a:t>Ingeniería</a:t>
            </a:r>
            <a:r>
              <a:rPr lang="en-US" sz="1900" b="1" dirty="0">
                <a:effectLst/>
              </a:rPr>
              <a:t> (</a:t>
            </a:r>
            <a:r>
              <a:rPr lang="en-US" sz="1900" b="1" dirty="0" err="1">
                <a:effectLst/>
              </a:rPr>
              <a:t>Tecnologías</a:t>
            </a:r>
            <a:r>
              <a:rPr lang="en-US" sz="1900" b="1" dirty="0">
                <a:effectLst/>
              </a:rPr>
              <a:t>, </a:t>
            </a:r>
            <a:r>
              <a:rPr lang="en-US" sz="1900" b="1" dirty="0" err="1">
                <a:effectLst/>
              </a:rPr>
              <a:t>Procesos</a:t>
            </a:r>
            <a:r>
              <a:rPr lang="en-US" sz="1900" b="1" dirty="0">
                <a:effectLst/>
              </a:rPr>
              <a:t>, </a:t>
            </a:r>
            <a:r>
              <a:rPr lang="en-US" sz="1900" b="1" dirty="0" err="1">
                <a:effectLst/>
              </a:rPr>
              <a:t>Productos</a:t>
            </a:r>
            <a:r>
              <a:rPr lang="en-US" sz="1900" b="1" dirty="0">
                <a:effectLst/>
              </a:rPr>
              <a:t>):</a:t>
            </a:r>
            <a:endParaRPr lang="en-US" sz="1900" dirty="0">
              <a:effectLst/>
            </a:endParaRPr>
          </a:p>
          <a:p>
            <a:pPr indent="-228600" algn="l">
              <a:buFont typeface="Arial" panose="020B0604020202020204" pitchFamily="34" charset="0"/>
              <a:buChar char="•"/>
            </a:pPr>
            <a:endParaRPr lang="en-US" sz="1900" dirty="0">
              <a:effectLst/>
            </a:endParaRPr>
          </a:p>
          <a:p>
            <a:pPr indent="-228600" algn="l">
              <a:buFont typeface="Arial" panose="020B0604020202020204" pitchFamily="34" charset="0"/>
              <a:buChar char="•"/>
            </a:pPr>
            <a:r>
              <a:rPr lang="en-US" sz="1900" b="1" dirty="0" err="1">
                <a:effectLst/>
              </a:rPr>
              <a:t>Flexibilidad</a:t>
            </a:r>
            <a:r>
              <a:rPr lang="en-US" sz="1900" b="1" dirty="0">
                <a:effectLst/>
              </a:rPr>
              <a:t> </a:t>
            </a:r>
            <a:r>
              <a:rPr lang="en-US" sz="1900" b="1" dirty="0" err="1">
                <a:effectLst/>
              </a:rPr>
              <a:t>en</a:t>
            </a:r>
            <a:r>
              <a:rPr lang="en-US" sz="1900" b="1" dirty="0">
                <a:effectLst/>
              </a:rPr>
              <a:t> la </a:t>
            </a:r>
            <a:r>
              <a:rPr lang="en-US" sz="1900" b="1" dirty="0" err="1">
                <a:effectLst/>
              </a:rPr>
              <a:t>Exclusividad</a:t>
            </a:r>
            <a:r>
              <a:rPr lang="en-US" sz="1900" b="1" dirty="0">
                <a:effectLst/>
              </a:rPr>
              <a:t>:</a:t>
            </a:r>
            <a:r>
              <a:rPr lang="en-US" sz="1900" dirty="0">
                <a:effectLst/>
              </a:rPr>
              <a:t> Las </a:t>
            </a:r>
            <a:r>
              <a:rPr lang="en-US" sz="1900" b="1" dirty="0" err="1">
                <a:effectLst/>
              </a:rPr>
              <a:t>innovaciones</a:t>
            </a:r>
            <a:r>
              <a:rPr lang="en-US" sz="1900" b="1" dirty="0">
                <a:effectLst/>
              </a:rPr>
              <a:t> </a:t>
            </a:r>
            <a:r>
              <a:rPr lang="en-US" sz="1900" b="1" dirty="0" err="1">
                <a:effectLst/>
              </a:rPr>
              <a:t>radicales</a:t>
            </a:r>
            <a:r>
              <a:rPr lang="en-US" sz="1900" dirty="0">
                <a:effectLst/>
              </a:rPr>
              <a:t> </a:t>
            </a:r>
            <a:r>
              <a:rPr lang="en-US" sz="1900" dirty="0" err="1">
                <a:effectLst/>
              </a:rPr>
              <a:t>pueden</a:t>
            </a:r>
            <a:r>
              <a:rPr lang="en-US" sz="1900" dirty="0">
                <a:effectLst/>
              </a:rPr>
              <a:t> </a:t>
            </a:r>
            <a:r>
              <a:rPr lang="en-US" sz="1900" dirty="0" err="1">
                <a:effectLst/>
              </a:rPr>
              <a:t>requerir</a:t>
            </a:r>
            <a:r>
              <a:rPr lang="en-US" sz="1900" dirty="0">
                <a:effectLst/>
              </a:rPr>
              <a:t> </a:t>
            </a:r>
            <a:r>
              <a:rPr lang="en-US" sz="1900" dirty="0" err="1">
                <a:effectLst/>
              </a:rPr>
              <a:t>licencias</a:t>
            </a:r>
            <a:r>
              <a:rPr lang="en-US" sz="1900" dirty="0">
                <a:effectLst/>
              </a:rPr>
              <a:t> </a:t>
            </a:r>
            <a:r>
              <a:rPr lang="en-US" sz="1900" dirty="0" err="1">
                <a:effectLst/>
              </a:rPr>
              <a:t>exclusivas</a:t>
            </a:r>
            <a:r>
              <a:rPr lang="en-US" sz="1900" dirty="0">
                <a:effectLst/>
              </a:rPr>
              <a:t> para </a:t>
            </a:r>
            <a:r>
              <a:rPr lang="en-US" sz="1900" dirty="0" err="1">
                <a:effectLst/>
              </a:rPr>
              <a:t>atraer</a:t>
            </a:r>
            <a:r>
              <a:rPr lang="en-US" sz="1900" dirty="0">
                <a:effectLst/>
              </a:rPr>
              <a:t> </a:t>
            </a:r>
            <a:r>
              <a:rPr lang="en-US" sz="1900" dirty="0" err="1">
                <a:effectLst/>
              </a:rPr>
              <a:t>inversión</a:t>
            </a:r>
            <a:r>
              <a:rPr lang="en-US" sz="1900" dirty="0">
                <a:effectLst/>
              </a:rPr>
              <a:t> </a:t>
            </a:r>
            <a:r>
              <a:rPr lang="en-US" sz="1900" dirty="0" err="1">
                <a:effectLst/>
              </a:rPr>
              <a:t>privada</a:t>
            </a:r>
            <a:r>
              <a:rPr lang="en-US" sz="1900" dirty="0">
                <a:effectLst/>
              </a:rPr>
              <a:t> y </a:t>
            </a:r>
            <a:r>
              <a:rPr lang="en-US" sz="1900" dirty="0" err="1">
                <a:effectLst/>
              </a:rPr>
              <a:t>desarrollo</a:t>
            </a:r>
            <a:r>
              <a:rPr lang="en-US" sz="1900" dirty="0">
                <a:effectLst/>
              </a:rPr>
              <a:t>, </a:t>
            </a:r>
            <a:r>
              <a:rPr lang="en-US" sz="1900" dirty="0" err="1">
                <a:effectLst/>
              </a:rPr>
              <a:t>pero</a:t>
            </a:r>
            <a:r>
              <a:rPr lang="en-US" sz="1900" dirty="0">
                <a:effectLst/>
              </a:rPr>
              <a:t> </a:t>
            </a:r>
            <a:r>
              <a:rPr lang="en-US" sz="1900" dirty="0" err="1">
                <a:effectLst/>
              </a:rPr>
              <a:t>siempre</a:t>
            </a:r>
            <a:r>
              <a:rPr lang="en-US" sz="1900" dirty="0">
                <a:effectLst/>
              </a:rPr>
              <a:t> con un </a:t>
            </a:r>
            <a:r>
              <a:rPr lang="en-US" sz="1900" dirty="0" err="1">
                <a:effectLst/>
              </a:rPr>
              <a:t>ojo</a:t>
            </a:r>
            <a:r>
              <a:rPr lang="en-US" sz="1900" dirty="0">
                <a:effectLst/>
              </a:rPr>
              <a:t> </a:t>
            </a:r>
            <a:r>
              <a:rPr lang="en-US" sz="1900" dirty="0" err="1">
                <a:effectLst/>
              </a:rPr>
              <a:t>en</a:t>
            </a:r>
            <a:r>
              <a:rPr lang="en-US" sz="1900" dirty="0">
                <a:effectLst/>
              </a:rPr>
              <a:t> </a:t>
            </a:r>
            <a:r>
              <a:rPr lang="en-US" sz="1900" dirty="0" err="1">
                <a:effectLst/>
              </a:rPr>
              <a:t>el</a:t>
            </a:r>
            <a:r>
              <a:rPr lang="en-US" sz="1900" dirty="0">
                <a:effectLst/>
              </a:rPr>
              <a:t> </a:t>
            </a:r>
            <a:r>
              <a:rPr lang="en-US" sz="1900" dirty="0" err="1">
                <a:effectLst/>
              </a:rPr>
              <a:t>retorno</a:t>
            </a:r>
            <a:r>
              <a:rPr lang="en-US" sz="1900" dirty="0">
                <a:effectLst/>
              </a:rPr>
              <a:t> social</a:t>
            </a:r>
          </a:p>
          <a:p>
            <a:pPr indent="-228600" algn="l">
              <a:buFont typeface="Arial" panose="020B0604020202020204" pitchFamily="34" charset="0"/>
              <a:buChar char="•"/>
            </a:pPr>
            <a:endParaRPr lang="en-US" sz="1900" dirty="0">
              <a:effectLst/>
            </a:endParaRPr>
          </a:p>
          <a:p>
            <a:pPr indent="-228600" algn="l">
              <a:buFont typeface="Arial" panose="020B0604020202020204" pitchFamily="34" charset="0"/>
              <a:buChar char="•"/>
            </a:pPr>
            <a:r>
              <a:rPr lang="en-US" sz="1900" b="1" dirty="0" err="1">
                <a:effectLst/>
              </a:rPr>
              <a:t>Modelos</a:t>
            </a:r>
            <a:r>
              <a:rPr lang="en-US" sz="1900" b="1" dirty="0">
                <a:effectLst/>
              </a:rPr>
              <a:t> de </a:t>
            </a:r>
            <a:r>
              <a:rPr lang="en-US" sz="1900" b="1" dirty="0" err="1">
                <a:effectLst/>
              </a:rPr>
              <a:t>Utilidad</a:t>
            </a:r>
            <a:r>
              <a:rPr lang="en-US" sz="1900" b="1" dirty="0">
                <a:effectLst/>
              </a:rPr>
              <a:t> y </a:t>
            </a:r>
            <a:r>
              <a:rPr lang="en-US" sz="1900" b="1" dirty="0" err="1">
                <a:effectLst/>
              </a:rPr>
              <a:t>Diseños</a:t>
            </a:r>
            <a:r>
              <a:rPr lang="en-US" sz="1900" b="1" dirty="0">
                <a:effectLst/>
              </a:rPr>
              <a:t> </a:t>
            </a:r>
            <a:r>
              <a:rPr lang="en-US" sz="1900" b="1" dirty="0" err="1">
                <a:effectLst/>
              </a:rPr>
              <a:t>Industriales</a:t>
            </a:r>
            <a:r>
              <a:rPr lang="en-US" sz="1900" b="1" dirty="0">
                <a:effectLst/>
              </a:rPr>
              <a:t> </a:t>
            </a:r>
            <a:r>
              <a:rPr lang="en-US" sz="1900" b="1" dirty="0" err="1">
                <a:effectLst/>
              </a:rPr>
              <a:t>Simplificados</a:t>
            </a:r>
            <a:r>
              <a:rPr lang="en-US" sz="1900" b="1" dirty="0">
                <a:effectLst/>
              </a:rPr>
              <a:t>:</a:t>
            </a:r>
            <a:r>
              <a:rPr lang="en-US" sz="1900" dirty="0">
                <a:effectLst/>
              </a:rPr>
              <a:t> </a:t>
            </a:r>
            <a:r>
              <a:rPr lang="en-US" sz="1900" dirty="0" err="1">
                <a:effectLst/>
              </a:rPr>
              <a:t>Promover</a:t>
            </a:r>
            <a:r>
              <a:rPr lang="en-US" sz="1900" dirty="0">
                <a:effectLst/>
              </a:rPr>
              <a:t> </a:t>
            </a:r>
            <a:r>
              <a:rPr lang="en-US" sz="1900" dirty="0" err="1">
                <a:effectLst/>
              </a:rPr>
              <a:t>su</a:t>
            </a:r>
            <a:r>
              <a:rPr lang="en-US" sz="1900" dirty="0">
                <a:effectLst/>
              </a:rPr>
              <a:t> </a:t>
            </a:r>
            <a:r>
              <a:rPr lang="en-US" sz="1900" dirty="0" err="1">
                <a:effectLst/>
              </a:rPr>
              <a:t>uso</a:t>
            </a:r>
            <a:r>
              <a:rPr lang="en-US" sz="1900" dirty="0">
                <a:effectLst/>
              </a:rPr>
              <a:t>, </a:t>
            </a:r>
            <a:r>
              <a:rPr lang="en-US" sz="1900" dirty="0" err="1">
                <a:effectLst/>
              </a:rPr>
              <a:t>ya</a:t>
            </a:r>
            <a:r>
              <a:rPr lang="en-US" sz="1900" dirty="0">
                <a:effectLst/>
              </a:rPr>
              <a:t> que son </a:t>
            </a:r>
            <a:r>
              <a:rPr lang="en-US" sz="1900" dirty="0" err="1">
                <a:effectLst/>
              </a:rPr>
              <a:t>más</a:t>
            </a:r>
            <a:r>
              <a:rPr lang="en-US" sz="1900" dirty="0">
                <a:effectLst/>
              </a:rPr>
              <a:t> </a:t>
            </a:r>
            <a:r>
              <a:rPr lang="en-US" sz="1900" dirty="0" err="1">
                <a:effectLst/>
              </a:rPr>
              <a:t>accesibles</a:t>
            </a:r>
            <a:r>
              <a:rPr lang="en-US" sz="1900" dirty="0">
                <a:effectLst/>
              </a:rPr>
              <a:t> para </a:t>
            </a:r>
            <a:r>
              <a:rPr lang="en-US" sz="1900" dirty="0" err="1">
                <a:effectLst/>
              </a:rPr>
              <a:t>innovadores</a:t>
            </a:r>
            <a:r>
              <a:rPr lang="en-US" sz="1900" dirty="0">
                <a:effectLst/>
              </a:rPr>
              <a:t> </a:t>
            </a:r>
            <a:r>
              <a:rPr lang="en-US" sz="1900" dirty="0" err="1">
                <a:effectLst/>
              </a:rPr>
              <a:t>nacionales</a:t>
            </a:r>
            <a:r>
              <a:rPr lang="en-US" sz="1900" dirty="0">
                <a:effectLst/>
              </a:rPr>
              <a:t> y para la </a:t>
            </a:r>
            <a:r>
              <a:rPr lang="en-US" sz="1900" b="1" dirty="0">
                <a:effectLst/>
              </a:rPr>
              <a:t>"Grass Root Innovation"</a:t>
            </a:r>
            <a:endParaRPr lang="en-US" sz="1900" dirty="0">
              <a:effectLst/>
            </a:endParaRPr>
          </a:p>
          <a:p>
            <a:pPr indent="-228600" algn="l">
              <a:buFont typeface="Arial" panose="020B0604020202020204" pitchFamily="34" charset="0"/>
              <a:buChar char="•"/>
            </a:pPr>
            <a:endParaRPr lang="en-US" sz="1900" dirty="0">
              <a:effectLst/>
            </a:endParaRPr>
          </a:p>
          <a:p>
            <a:pPr indent="-228600" algn="l">
              <a:buFont typeface="Arial" panose="020B0604020202020204" pitchFamily="34" charset="0"/>
              <a:buChar char="•"/>
            </a:pPr>
            <a:r>
              <a:rPr lang="en-US" sz="1900" b="1" dirty="0" err="1">
                <a:effectLst/>
              </a:rPr>
              <a:t>Inversión</a:t>
            </a:r>
            <a:r>
              <a:rPr lang="en-US" sz="1900" b="1" dirty="0">
                <a:effectLst/>
              </a:rPr>
              <a:t> </a:t>
            </a:r>
            <a:r>
              <a:rPr lang="en-US" sz="1900" b="1" dirty="0" err="1">
                <a:effectLst/>
              </a:rPr>
              <a:t>Pública</a:t>
            </a:r>
            <a:r>
              <a:rPr lang="en-US" sz="1900" b="1" dirty="0">
                <a:effectLst/>
              </a:rPr>
              <a:t> </a:t>
            </a:r>
            <a:r>
              <a:rPr lang="en-US" sz="1900" b="1" dirty="0" err="1">
                <a:effectLst/>
              </a:rPr>
              <a:t>Estratégica</a:t>
            </a:r>
            <a:r>
              <a:rPr lang="en-US" sz="1900" b="1" dirty="0">
                <a:effectLst/>
              </a:rPr>
              <a:t> </a:t>
            </a:r>
            <a:r>
              <a:rPr lang="en-US" sz="1900" b="1" dirty="0" err="1">
                <a:effectLst/>
              </a:rPr>
              <a:t>en</a:t>
            </a:r>
            <a:r>
              <a:rPr lang="en-US" sz="1900" b="1" dirty="0">
                <a:effectLst/>
              </a:rPr>
              <a:t> EBCTs </a:t>
            </a:r>
            <a:r>
              <a:rPr lang="en-US" sz="1900" b="1" dirty="0" err="1">
                <a:effectLst/>
              </a:rPr>
              <a:t>Tempranas</a:t>
            </a:r>
            <a:r>
              <a:rPr lang="en-US" sz="1900" b="1" dirty="0">
                <a:effectLst/>
              </a:rPr>
              <a:t>:</a:t>
            </a:r>
            <a:r>
              <a:rPr lang="en-US" sz="1900" dirty="0">
                <a:effectLst/>
              </a:rPr>
              <a:t> El Estado </a:t>
            </a:r>
            <a:r>
              <a:rPr lang="en-US" sz="1900" dirty="0" err="1">
                <a:effectLst/>
              </a:rPr>
              <a:t>debe</a:t>
            </a:r>
            <a:r>
              <a:rPr lang="en-US" sz="1900" dirty="0">
                <a:effectLst/>
              </a:rPr>
              <a:t> </a:t>
            </a:r>
            <a:r>
              <a:rPr lang="en-US" sz="1900" dirty="0" err="1">
                <a:effectLst/>
              </a:rPr>
              <a:t>participar</a:t>
            </a:r>
            <a:r>
              <a:rPr lang="en-US" sz="1900" dirty="0">
                <a:effectLst/>
              </a:rPr>
              <a:t> </a:t>
            </a:r>
            <a:r>
              <a:rPr lang="en-US" sz="1900" dirty="0" err="1">
                <a:effectLst/>
              </a:rPr>
              <a:t>en</a:t>
            </a:r>
            <a:r>
              <a:rPr lang="en-US" sz="1900" dirty="0">
                <a:effectLst/>
              </a:rPr>
              <a:t> </a:t>
            </a:r>
            <a:r>
              <a:rPr lang="en-US" sz="1900" dirty="0" err="1">
                <a:effectLst/>
              </a:rPr>
              <a:t>el</a:t>
            </a:r>
            <a:r>
              <a:rPr lang="en-US" sz="1900" dirty="0">
                <a:effectLst/>
              </a:rPr>
              <a:t> capital de las </a:t>
            </a:r>
            <a:r>
              <a:rPr lang="en-US" sz="1900" dirty="0" err="1">
                <a:effectLst/>
              </a:rPr>
              <a:t>Empresas</a:t>
            </a:r>
            <a:r>
              <a:rPr lang="en-US" sz="1900" dirty="0">
                <a:effectLst/>
              </a:rPr>
              <a:t> de Base </a:t>
            </a:r>
            <a:r>
              <a:rPr lang="en-US" sz="1900" dirty="0" err="1">
                <a:effectLst/>
              </a:rPr>
              <a:t>Científico-Tecnológica</a:t>
            </a:r>
            <a:r>
              <a:rPr lang="en-US" sz="1900" dirty="0">
                <a:effectLst/>
              </a:rPr>
              <a:t> (EBCTs) </a:t>
            </a:r>
            <a:r>
              <a:rPr lang="en-US" sz="1900" dirty="0" err="1">
                <a:effectLst/>
              </a:rPr>
              <a:t>desde</a:t>
            </a:r>
            <a:r>
              <a:rPr lang="en-US" sz="1900" dirty="0">
                <a:effectLst/>
              </a:rPr>
              <a:t> </a:t>
            </a:r>
            <a:r>
              <a:rPr lang="en-US" sz="1900" dirty="0" err="1">
                <a:effectLst/>
              </a:rPr>
              <a:t>fases</a:t>
            </a:r>
            <a:r>
              <a:rPr lang="en-US" sz="1900" dirty="0">
                <a:effectLst/>
              </a:rPr>
              <a:t> </a:t>
            </a:r>
            <a:r>
              <a:rPr lang="en-US" sz="1900" dirty="0" err="1">
                <a:effectLst/>
              </a:rPr>
              <a:t>iniciales</a:t>
            </a:r>
            <a:r>
              <a:rPr lang="en-US" sz="1900" dirty="0">
                <a:effectLst/>
              </a:rPr>
              <a:t> para </a:t>
            </a:r>
            <a:r>
              <a:rPr lang="en-US" sz="1900" dirty="0" err="1">
                <a:effectLst/>
              </a:rPr>
              <a:t>asegurar</a:t>
            </a:r>
            <a:r>
              <a:rPr lang="en-US" sz="1900" dirty="0">
                <a:effectLst/>
              </a:rPr>
              <a:t> </a:t>
            </a:r>
            <a:r>
              <a:rPr lang="en-US" sz="1900" dirty="0" err="1">
                <a:effectLst/>
              </a:rPr>
              <a:t>el</a:t>
            </a:r>
            <a:r>
              <a:rPr lang="en-US" sz="1900" dirty="0">
                <a:effectLst/>
              </a:rPr>
              <a:t> </a:t>
            </a:r>
            <a:r>
              <a:rPr lang="en-US" sz="1900" dirty="0" err="1">
                <a:effectLst/>
              </a:rPr>
              <a:t>retorno</a:t>
            </a:r>
            <a:r>
              <a:rPr lang="en-US" sz="1900" dirty="0">
                <a:effectLst/>
              </a:rPr>
              <a:t> social de la </a:t>
            </a:r>
            <a:r>
              <a:rPr lang="en-US" sz="1900" dirty="0" err="1">
                <a:effectLst/>
              </a:rPr>
              <a:t>inversión</a:t>
            </a:r>
            <a:r>
              <a:rPr lang="en-US" sz="1900" dirty="0">
                <a:effectLst/>
              </a:rPr>
              <a:t> </a:t>
            </a:r>
            <a:r>
              <a:rPr lang="en-US" sz="1900" dirty="0" err="1">
                <a:effectLst/>
              </a:rPr>
              <a:t>pública</a:t>
            </a:r>
            <a:endParaRPr lang="en-US" sz="1900" dirty="0">
              <a:effectLst/>
            </a:endParaRPr>
          </a:p>
          <a:p>
            <a:pPr indent="-228600" algn="l">
              <a:buFont typeface="Arial" panose="020B0604020202020204" pitchFamily="34" charset="0"/>
              <a:buChar char="•"/>
            </a:pPr>
            <a:endParaRPr lang="en-US" sz="1900" dirty="0">
              <a:effectLst/>
            </a:endParaRPr>
          </a:p>
          <a:p>
            <a:pPr indent="-228600" algn="l">
              <a:buFont typeface="Arial" panose="020B0604020202020204" pitchFamily="34" charset="0"/>
              <a:buChar char="•"/>
            </a:pPr>
            <a:endParaRPr lang="en-US" sz="1900" dirty="0"/>
          </a:p>
          <a:p>
            <a:pPr indent="-228600" algn="l">
              <a:buFont typeface="Arial" panose="020B0604020202020204" pitchFamily="34" charset="0"/>
              <a:buChar char="•"/>
            </a:pPr>
            <a:endParaRPr lang="en-US" sz="1900" dirty="0">
              <a:effectLst/>
            </a:endParaRPr>
          </a:p>
          <a:p>
            <a:pPr indent="-228600" algn="l">
              <a:buFont typeface="Arial" panose="020B0604020202020204" pitchFamily="34" charset="0"/>
              <a:buChar char="•"/>
            </a:pPr>
            <a:endParaRPr lang="en-US" sz="1900" dirty="0">
              <a:effectLst/>
            </a:endParaRPr>
          </a:p>
          <a:p>
            <a:pPr indent="-228600" algn="l">
              <a:buFont typeface="Arial" panose="020B0604020202020204" pitchFamily="34" charset="0"/>
              <a:buChar char="•"/>
            </a:pPr>
            <a:endParaRPr lang="en-US" sz="1900" dirty="0"/>
          </a:p>
        </p:txBody>
      </p:sp>
      <p:sp>
        <p:nvSpPr>
          <p:cNvPr id="5" name="CuadroTexto 4">
            <a:extLst>
              <a:ext uri="{FF2B5EF4-FFF2-40B4-BE49-F238E27FC236}">
                <a16:creationId xmlns:a16="http://schemas.microsoft.com/office/drawing/2014/main" id="{1DD1FFA7-A867-992E-0981-9FF892F5F0A2}"/>
              </a:ext>
            </a:extLst>
          </p:cNvPr>
          <p:cNvSpPr txBox="1"/>
          <p:nvPr/>
        </p:nvSpPr>
        <p:spPr>
          <a:xfrm>
            <a:off x="128253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451861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3700" b="1" kern="1200">
                <a:solidFill>
                  <a:srgbClr val="FFFFFF"/>
                </a:solidFill>
                <a:effectLst/>
                <a:latin typeface="+mj-lt"/>
                <a:ea typeface="+mj-ea"/>
                <a:cs typeface="+mj-cs"/>
              </a:rPr>
              <a:t>Modelos de Licenciamiento para Universidades Complejas</a:t>
            </a:r>
            <a:r>
              <a:rPr lang="en-US" sz="3700" kern="1200">
                <a:solidFill>
                  <a:srgbClr val="FFFFFF"/>
                </a:solidFill>
                <a:effectLst/>
                <a:latin typeface="+mj-lt"/>
                <a:ea typeface="+mj-ea"/>
                <a:cs typeface="+mj-cs"/>
              </a:rPr>
              <a:t>:</a:t>
            </a:r>
            <a:endParaRPr lang="en-US" sz="3700" kern="1200">
              <a:solidFill>
                <a:srgbClr val="FFFFFF"/>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4447308" y="591344"/>
            <a:ext cx="6906491" cy="5585619"/>
          </a:xfrm>
        </p:spPr>
        <p:txBody>
          <a:bodyPr vert="horz" lIns="91440" tIns="45720" rIns="91440" bIns="45720" rtlCol="0" anchor="ctr">
            <a:normAutofit fontScale="77500" lnSpcReduction="20000"/>
          </a:bodyPr>
          <a:lstStyle/>
          <a:p>
            <a:pPr indent="-228600" algn="l">
              <a:buFont typeface="Arial" panose="020B0604020202020204" pitchFamily="34" charset="0"/>
              <a:buChar char="•"/>
            </a:pPr>
            <a:endParaRPr lang="en-US" sz="1700" b="1" dirty="0">
              <a:effectLst/>
            </a:endParaRPr>
          </a:p>
          <a:p>
            <a:pPr indent="-228600" algn="l">
              <a:buFont typeface="Arial" panose="020B0604020202020204" pitchFamily="34" charset="0"/>
              <a:buChar char="•"/>
            </a:pPr>
            <a:endParaRPr lang="en-US" sz="1700" b="1" dirty="0"/>
          </a:p>
          <a:p>
            <a:pPr indent="-228600" algn="l">
              <a:buFont typeface="Arial" panose="020B0604020202020204" pitchFamily="34" charset="0"/>
              <a:buChar char="•"/>
            </a:pPr>
            <a:endParaRPr lang="en-US" sz="1700" b="1" dirty="0">
              <a:effectLst/>
            </a:endParaRPr>
          </a:p>
          <a:p>
            <a:pPr indent="-228600" algn="l">
              <a:buFont typeface="Arial" panose="020B0604020202020204" pitchFamily="34" charset="0"/>
              <a:buChar char="•"/>
            </a:pPr>
            <a:endParaRPr lang="en-US" sz="1700" b="1" dirty="0">
              <a:effectLst/>
            </a:endParaRPr>
          </a:p>
          <a:p>
            <a:pPr algn="l"/>
            <a:r>
              <a:rPr lang="en-US" sz="2200" b="1" dirty="0" err="1">
                <a:effectLst/>
              </a:rPr>
              <a:t>Modelos</a:t>
            </a:r>
            <a:r>
              <a:rPr lang="en-US" sz="2200" b="1" dirty="0">
                <a:effectLst/>
              </a:rPr>
              <a:t> de </a:t>
            </a:r>
            <a:r>
              <a:rPr lang="en-US" sz="2200" b="1" dirty="0" err="1">
                <a:effectLst/>
              </a:rPr>
              <a:t>Licenciamiento</a:t>
            </a:r>
            <a:r>
              <a:rPr lang="en-US" sz="2200" b="1" dirty="0">
                <a:effectLst/>
              </a:rPr>
              <a:t> </a:t>
            </a:r>
            <a:r>
              <a:rPr lang="en-US" sz="2200" b="1" dirty="0" err="1">
                <a:effectLst/>
              </a:rPr>
              <a:t>Pertinentes</a:t>
            </a:r>
            <a:r>
              <a:rPr lang="en-US" sz="2200" b="1" dirty="0">
                <a:effectLst/>
              </a:rPr>
              <a:t> </a:t>
            </a:r>
            <a:r>
              <a:rPr lang="en-US" sz="2200" b="1" dirty="0" err="1">
                <a:effectLst/>
              </a:rPr>
              <a:t>por</a:t>
            </a:r>
            <a:r>
              <a:rPr lang="en-US" sz="2200" b="1" dirty="0">
                <a:effectLst/>
              </a:rPr>
              <a:t> </a:t>
            </a:r>
            <a:r>
              <a:rPr lang="en-US" sz="2200" b="1" dirty="0" err="1">
                <a:effectLst/>
              </a:rPr>
              <a:t>Área</a:t>
            </a:r>
            <a:r>
              <a:rPr lang="en-US" sz="2200" b="1" dirty="0">
                <a:effectLst/>
              </a:rPr>
              <a:t> del </a:t>
            </a:r>
            <a:r>
              <a:rPr lang="en-US" sz="2200" b="1" dirty="0" err="1">
                <a:effectLst/>
              </a:rPr>
              <a:t>Conocimiento</a:t>
            </a:r>
            <a:r>
              <a:rPr lang="en-US" sz="2200" b="1" dirty="0">
                <a:effectLst/>
              </a:rPr>
              <a:t>:</a:t>
            </a:r>
            <a:endParaRPr lang="en-US" sz="2200" dirty="0">
              <a:effectLst/>
            </a:endParaRPr>
          </a:p>
          <a:p>
            <a:pPr indent="-228600" algn="l">
              <a:buFont typeface="Arial" panose="020B0604020202020204" pitchFamily="34" charset="0"/>
              <a:buChar char="•"/>
            </a:pPr>
            <a:endParaRPr lang="en-US" sz="2200" dirty="0">
              <a:effectLst/>
            </a:endParaRPr>
          </a:p>
          <a:p>
            <a:pPr indent="-228600" algn="l">
              <a:buFont typeface="Arial" panose="020B0604020202020204" pitchFamily="34" charset="0"/>
              <a:buChar char="•"/>
            </a:pPr>
            <a:r>
              <a:rPr lang="en-US" sz="2200" b="1" dirty="0" err="1">
                <a:effectLst/>
              </a:rPr>
              <a:t>Ciencias</a:t>
            </a:r>
            <a:r>
              <a:rPr lang="en-US" sz="2200" b="1" dirty="0">
                <a:effectLst/>
              </a:rPr>
              <a:t> </a:t>
            </a:r>
            <a:r>
              <a:rPr lang="en-US" sz="2200" b="1" dirty="0" err="1">
                <a:effectLst/>
              </a:rPr>
              <a:t>Sociales</a:t>
            </a:r>
            <a:r>
              <a:rPr lang="en-US" sz="2200" b="1" dirty="0">
                <a:effectLst/>
              </a:rPr>
              <a:t> y </a:t>
            </a:r>
            <a:r>
              <a:rPr lang="en-US" sz="2200" b="1" dirty="0" err="1">
                <a:effectLst/>
              </a:rPr>
              <a:t>Humanidades</a:t>
            </a:r>
            <a:r>
              <a:rPr lang="en-US" sz="2200" b="1" dirty="0">
                <a:effectLst/>
              </a:rPr>
              <a:t> (</a:t>
            </a:r>
            <a:r>
              <a:rPr lang="en-US" sz="2200" b="1" dirty="0" err="1">
                <a:effectLst/>
              </a:rPr>
              <a:t>Conocimiento</a:t>
            </a:r>
            <a:r>
              <a:rPr lang="en-US" sz="2200" b="1" dirty="0">
                <a:effectLst/>
              </a:rPr>
              <a:t>, </a:t>
            </a:r>
            <a:r>
              <a:rPr lang="en-US" sz="2200" b="1" dirty="0" err="1">
                <a:effectLst/>
              </a:rPr>
              <a:t>Contenidos</a:t>
            </a:r>
            <a:r>
              <a:rPr lang="en-US" sz="2200" b="1" dirty="0">
                <a:effectLst/>
              </a:rPr>
              <a:t>, </a:t>
            </a:r>
            <a:r>
              <a:rPr lang="en-US" sz="2200" b="1" dirty="0" err="1">
                <a:effectLst/>
              </a:rPr>
              <a:t>Metodologías</a:t>
            </a:r>
            <a:r>
              <a:rPr lang="en-US" sz="2200" b="1" dirty="0">
                <a:effectLst/>
              </a:rPr>
              <a:t>):</a:t>
            </a:r>
            <a:endParaRPr lang="en-US" sz="2200" dirty="0">
              <a:effectLst/>
            </a:endParaRPr>
          </a:p>
          <a:p>
            <a:pPr indent="-228600" algn="l">
              <a:buFont typeface="Arial" panose="020B0604020202020204" pitchFamily="34" charset="0"/>
              <a:buChar char="•"/>
            </a:pPr>
            <a:endParaRPr lang="en-US" sz="2200" dirty="0">
              <a:effectLst/>
            </a:endParaRPr>
          </a:p>
          <a:p>
            <a:pPr indent="-228600" algn="l">
              <a:buFont typeface="Arial" panose="020B0604020202020204" pitchFamily="34" charset="0"/>
              <a:buChar char="•"/>
            </a:pPr>
            <a:r>
              <a:rPr lang="en-US" sz="2200" b="1" dirty="0" err="1">
                <a:effectLst/>
              </a:rPr>
              <a:t>Prioridad</a:t>
            </a:r>
            <a:r>
              <a:rPr lang="en-US" sz="2200" b="1" dirty="0">
                <a:effectLst/>
              </a:rPr>
              <a:t> al </a:t>
            </a:r>
            <a:r>
              <a:rPr lang="en-US" sz="2200" b="1" dirty="0" err="1">
                <a:effectLst/>
              </a:rPr>
              <a:t>Acceso</a:t>
            </a:r>
            <a:r>
              <a:rPr lang="en-US" sz="2200" b="1" dirty="0">
                <a:effectLst/>
              </a:rPr>
              <a:t> Abierto y Derechos de Autor:</a:t>
            </a:r>
            <a:r>
              <a:rPr lang="en-US" sz="2200" dirty="0">
                <a:effectLst/>
              </a:rPr>
              <a:t> </a:t>
            </a:r>
            <a:r>
              <a:rPr lang="en-US" sz="2200" dirty="0" err="1">
                <a:effectLst/>
              </a:rPr>
              <a:t>Fomentar</a:t>
            </a:r>
            <a:r>
              <a:rPr lang="en-US" sz="2200" dirty="0">
                <a:effectLst/>
              </a:rPr>
              <a:t> la </a:t>
            </a:r>
            <a:r>
              <a:rPr lang="en-US" sz="2200" dirty="0" err="1">
                <a:effectLst/>
              </a:rPr>
              <a:t>difusión</a:t>
            </a:r>
            <a:r>
              <a:rPr lang="en-US" sz="2200" dirty="0">
                <a:effectLst/>
              </a:rPr>
              <a:t> del </a:t>
            </a:r>
            <a:r>
              <a:rPr lang="en-US" sz="2200" dirty="0" err="1">
                <a:effectLst/>
              </a:rPr>
              <a:t>conocimiento</a:t>
            </a:r>
            <a:r>
              <a:rPr lang="en-US" sz="2200" dirty="0">
                <a:effectLst/>
              </a:rPr>
              <a:t> a </a:t>
            </a:r>
            <a:r>
              <a:rPr lang="en-US" sz="2200" dirty="0" err="1">
                <a:effectLst/>
              </a:rPr>
              <a:t>través</a:t>
            </a:r>
            <a:r>
              <a:rPr lang="en-US" sz="2200" dirty="0">
                <a:effectLst/>
              </a:rPr>
              <a:t> de </a:t>
            </a:r>
            <a:r>
              <a:rPr lang="en-US" sz="2200" dirty="0" err="1">
                <a:effectLst/>
              </a:rPr>
              <a:t>publicaciones</a:t>
            </a:r>
            <a:r>
              <a:rPr lang="en-US" sz="2200" dirty="0">
                <a:effectLst/>
              </a:rPr>
              <a:t>, </a:t>
            </a:r>
            <a:r>
              <a:rPr lang="en-US" sz="2200" dirty="0" err="1">
                <a:effectLst/>
              </a:rPr>
              <a:t>conferencias</a:t>
            </a:r>
            <a:r>
              <a:rPr lang="en-US" sz="2200" dirty="0">
                <a:effectLst/>
              </a:rPr>
              <a:t> y bases de </a:t>
            </a:r>
            <a:r>
              <a:rPr lang="en-US" sz="2200" dirty="0" err="1">
                <a:effectLst/>
              </a:rPr>
              <a:t>datos</a:t>
            </a:r>
            <a:r>
              <a:rPr lang="en-US" sz="2200" dirty="0">
                <a:effectLst/>
              </a:rPr>
              <a:t> </a:t>
            </a:r>
            <a:r>
              <a:rPr lang="en-US" sz="2200" dirty="0" err="1">
                <a:effectLst/>
              </a:rPr>
              <a:t>abiertas</a:t>
            </a:r>
            <a:r>
              <a:rPr lang="en-US" sz="2200" dirty="0">
                <a:effectLst/>
              </a:rPr>
              <a:t>, </a:t>
            </a:r>
            <a:r>
              <a:rPr lang="en-US" sz="2200" dirty="0" err="1">
                <a:effectLst/>
              </a:rPr>
              <a:t>utilizando</a:t>
            </a:r>
            <a:r>
              <a:rPr lang="en-US" sz="2200" dirty="0">
                <a:effectLst/>
              </a:rPr>
              <a:t> </a:t>
            </a:r>
            <a:r>
              <a:rPr lang="en-US" sz="2200" dirty="0" err="1">
                <a:effectLst/>
              </a:rPr>
              <a:t>el</a:t>
            </a:r>
            <a:r>
              <a:rPr lang="en-US" sz="2200" dirty="0">
                <a:effectLst/>
              </a:rPr>
              <a:t> "fair use" o </a:t>
            </a:r>
            <a:r>
              <a:rPr lang="en-US" sz="2200" dirty="0" err="1">
                <a:effectLst/>
              </a:rPr>
              <a:t>licencias</a:t>
            </a:r>
            <a:r>
              <a:rPr lang="en-US" sz="2200" dirty="0">
                <a:effectLst/>
              </a:rPr>
              <a:t> Creative Commons</a:t>
            </a:r>
          </a:p>
          <a:p>
            <a:pPr indent="-228600" algn="l">
              <a:buFont typeface="Arial" panose="020B0604020202020204" pitchFamily="34" charset="0"/>
              <a:buChar char="•"/>
            </a:pPr>
            <a:endParaRPr lang="en-US" sz="2200" dirty="0">
              <a:effectLst/>
            </a:endParaRPr>
          </a:p>
          <a:p>
            <a:pPr indent="-228600" algn="l">
              <a:buFont typeface="Arial" panose="020B0604020202020204" pitchFamily="34" charset="0"/>
              <a:buChar char="•"/>
            </a:pPr>
            <a:r>
              <a:rPr lang="en-US" sz="2200" b="1" dirty="0" err="1">
                <a:effectLst/>
              </a:rPr>
              <a:t>Protección</a:t>
            </a:r>
            <a:r>
              <a:rPr lang="en-US" sz="2200" b="1" dirty="0">
                <a:effectLst/>
              </a:rPr>
              <a:t> de </a:t>
            </a:r>
            <a:r>
              <a:rPr lang="en-US" sz="2200" b="1" dirty="0" err="1">
                <a:effectLst/>
              </a:rPr>
              <a:t>Conocimientos</a:t>
            </a:r>
            <a:r>
              <a:rPr lang="en-US" sz="2200" b="1" dirty="0">
                <a:effectLst/>
              </a:rPr>
              <a:t> </a:t>
            </a:r>
            <a:r>
              <a:rPr lang="en-US" sz="2200" b="1" dirty="0" err="1">
                <a:effectLst/>
              </a:rPr>
              <a:t>Tradicionales</a:t>
            </a:r>
            <a:r>
              <a:rPr lang="en-US" sz="2200" b="1" dirty="0">
                <a:effectLst/>
              </a:rPr>
              <a:t>:</a:t>
            </a:r>
            <a:r>
              <a:rPr lang="en-US" sz="2200" dirty="0">
                <a:effectLst/>
              </a:rPr>
              <a:t> </a:t>
            </a:r>
            <a:r>
              <a:rPr lang="en-US" sz="2200" dirty="0" err="1">
                <a:effectLst/>
              </a:rPr>
              <a:t>Reconocimiento</a:t>
            </a:r>
            <a:r>
              <a:rPr lang="en-US" sz="2200" dirty="0">
                <a:effectLst/>
              </a:rPr>
              <a:t> y </a:t>
            </a:r>
            <a:r>
              <a:rPr lang="en-US" sz="2200" dirty="0" err="1">
                <a:effectLst/>
              </a:rPr>
              <a:t>beneficio</a:t>
            </a:r>
            <a:r>
              <a:rPr lang="en-US" sz="2200" dirty="0">
                <a:effectLst/>
              </a:rPr>
              <a:t> </a:t>
            </a:r>
            <a:r>
              <a:rPr lang="en-US" sz="2200" dirty="0" err="1">
                <a:effectLst/>
              </a:rPr>
              <a:t>compartido</a:t>
            </a:r>
            <a:r>
              <a:rPr lang="en-US" sz="2200" dirty="0">
                <a:effectLst/>
              </a:rPr>
              <a:t> con </a:t>
            </a:r>
            <a:r>
              <a:rPr lang="en-US" sz="2200" dirty="0" err="1">
                <a:effectLst/>
              </a:rPr>
              <a:t>comunidades</a:t>
            </a:r>
            <a:r>
              <a:rPr lang="en-US" sz="2200" dirty="0">
                <a:effectLst/>
              </a:rPr>
              <a:t>, </a:t>
            </a:r>
            <a:r>
              <a:rPr lang="en-US" sz="2200" dirty="0" err="1">
                <a:effectLst/>
              </a:rPr>
              <a:t>incluso</a:t>
            </a:r>
            <a:r>
              <a:rPr lang="en-US" sz="2200" dirty="0">
                <a:effectLst/>
              </a:rPr>
              <a:t> </a:t>
            </a:r>
            <a:r>
              <a:rPr lang="en-US" sz="2200" dirty="0" err="1">
                <a:effectLst/>
              </a:rPr>
              <a:t>si</a:t>
            </a:r>
            <a:r>
              <a:rPr lang="en-US" sz="2200" dirty="0">
                <a:effectLst/>
              </a:rPr>
              <a:t> no </a:t>
            </a:r>
            <a:r>
              <a:rPr lang="en-US" sz="2200" dirty="0" err="1">
                <a:effectLst/>
              </a:rPr>
              <a:t>encajan</a:t>
            </a:r>
            <a:r>
              <a:rPr lang="en-US" sz="2200" dirty="0">
                <a:effectLst/>
              </a:rPr>
              <a:t> </a:t>
            </a:r>
            <a:r>
              <a:rPr lang="en-US" sz="2200" dirty="0" err="1">
                <a:effectLst/>
              </a:rPr>
              <a:t>en</a:t>
            </a:r>
            <a:r>
              <a:rPr lang="en-US" sz="2200" dirty="0">
                <a:effectLst/>
              </a:rPr>
              <a:t> </a:t>
            </a:r>
            <a:r>
              <a:rPr lang="en-US" sz="2200" dirty="0" err="1">
                <a:effectLst/>
              </a:rPr>
              <a:t>esquemas</a:t>
            </a:r>
            <a:r>
              <a:rPr lang="en-US" sz="2200" dirty="0">
                <a:effectLst/>
              </a:rPr>
              <a:t> de PI </a:t>
            </a:r>
            <a:r>
              <a:rPr lang="en-US" sz="2200" dirty="0" err="1"/>
              <a:t>convencional</a:t>
            </a:r>
            <a:endParaRPr lang="en-US" sz="2200" dirty="0">
              <a:effectLst/>
            </a:endParaRPr>
          </a:p>
          <a:p>
            <a:pPr indent="-228600" algn="l">
              <a:buFont typeface="Arial" panose="020B0604020202020204" pitchFamily="34" charset="0"/>
              <a:buChar char="•"/>
            </a:pPr>
            <a:endParaRPr lang="en-US" sz="2200" dirty="0">
              <a:effectLst/>
            </a:endParaRPr>
          </a:p>
          <a:p>
            <a:pPr indent="-228600" algn="l">
              <a:buFont typeface="Arial" panose="020B0604020202020204" pitchFamily="34" charset="0"/>
              <a:buChar char="•"/>
            </a:pPr>
            <a:r>
              <a:rPr lang="en-US" sz="2200" b="1" dirty="0" err="1">
                <a:effectLst/>
              </a:rPr>
              <a:t>Innovación</a:t>
            </a:r>
            <a:r>
              <a:rPr lang="en-US" sz="2200" b="1" dirty="0">
                <a:effectLst/>
              </a:rPr>
              <a:t> Social y Cultural:</a:t>
            </a:r>
            <a:r>
              <a:rPr lang="en-US" sz="2200" dirty="0">
                <a:effectLst/>
              </a:rPr>
              <a:t> </a:t>
            </a:r>
            <a:r>
              <a:rPr lang="en-US" sz="2200" dirty="0" err="1">
                <a:effectLst/>
              </a:rPr>
              <a:t>Enfocarse</a:t>
            </a:r>
            <a:r>
              <a:rPr lang="en-US" sz="2200" dirty="0">
                <a:effectLst/>
              </a:rPr>
              <a:t> </a:t>
            </a:r>
            <a:r>
              <a:rPr lang="en-US" sz="2200" dirty="0" err="1">
                <a:effectLst/>
              </a:rPr>
              <a:t>en</a:t>
            </a:r>
            <a:r>
              <a:rPr lang="en-US" sz="2200" dirty="0">
                <a:effectLst/>
              </a:rPr>
              <a:t> la </a:t>
            </a:r>
            <a:r>
              <a:rPr lang="en-US" sz="2200" dirty="0" err="1">
                <a:effectLst/>
              </a:rPr>
              <a:t>generación</a:t>
            </a:r>
            <a:r>
              <a:rPr lang="en-US" sz="2200" dirty="0">
                <a:effectLst/>
              </a:rPr>
              <a:t> de </a:t>
            </a:r>
            <a:r>
              <a:rPr lang="en-US" sz="2200" dirty="0" err="1">
                <a:effectLst/>
              </a:rPr>
              <a:t>conocimiento</a:t>
            </a:r>
            <a:r>
              <a:rPr lang="en-US" sz="2200" dirty="0">
                <a:effectLst/>
              </a:rPr>
              <a:t> que </a:t>
            </a:r>
            <a:r>
              <a:rPr lang="en-US" sz="2200" dirty="0" err="1">
                <a:effectLst/>
              </a:rPr>
              <a:t>promueva</a:t>
            </a:r>
            <a:r>
              <a:rPr lang="en-US" sz="2200" dirty="0">
                <a:effectLst/>
              </a:rPr>
              <a:t> </a:t>
            </a:r>
            <a:r>
              <a:rPr lang="en-US" sz="2200" dirty="0" err="1">
                <a:effectLst/>
              </a:rPr>
              <a:t>el</a:t>
            </a:r>
            <a:r>
              <a:rPr lang="en-US" sz="2200" dirty="0">
                <a:effectLst/>
              </a:rPr>
              <a:t> </a:t>
            </a:r>
            <a:r>
              <a:rPr lang="en-US" sz="2200" dirty="0" err="1">
                <a:effectLst/>
              </a:rPr>
              <a:t>desarrollo</a:t>
            </a:r>
            <a:r>
              <a:rPr lang="en-US" sz="2200" dirty="0">
                <a:effectLst/>
              </a:rPr>
              <a:t> </a:t>
            </a:r>
            <a:r>
              <a:rPr lang="en-US" sz="2200" dirty="0" err="1">
                <a:effectLst/>
              </a:rPr>
              <a:t>comunitario</a:t>
            </a:r>
            <a:r>
              <a:rPr lang="en-US" sz="2200" dirty="0">
                <a:effectLst/>
              </a:rPr>
              <a:t>, la </a:t>
            </a:r>
            <a:r>
              <a:rPr lang="en-US" sz="2200" dirty="0" err="1">
                <a:effectLst/>
              </a:rPr>
              <a:t>preservación</a:t>
            </a:r>
            <a:r>
              <a:rPr lang="en-US" sz="2200" dirty="0">
                <a:effectLst/>
              </a:rPr>
              <a:t> cultural y </a:t>
            </a:r>
            <a:r>
              <a:rPr lang="en-US" sz="2200" dirty="0" err="1">
                <a:effectLst/>
              </a:rPr>
              <a:t>soluciones</a:t>
            </a:r>
            <a:r>
              <a:rPr lang="en-US" sz="2200" dirty="0">
                <a:effectLst/>
              </a:rPr>
              <a:t> a </a:t>
            </a:r>
            <a:r>
              <a:rPr lang="en-US" sz="2200" dirty="0" err="1">
                <a:effectLst/>
              </a:rPr>
              <a:t>problemas</a:t>
            </a:r>
            <a:r>
              <a:rPr lang="en-US" sz="2200" dirty="0">
                <a:effectLst/>
              </a:rPr>
              <a:t> </a:t>
            </a:r>
            <a:r>
              <a:rPr lang="en-US" sz="2200" dirty="0" err="1">
                <a:effectLst/>
              </a:rPr>
              <a:t>sociales</a:t>
            </a:r>
            <a:r>
              <a:rPr lang="en-US" sz="2200" dirty="0">
                <a:effectLst/>
              </a:rPr>
              <a:t>, sin </a:t>
            </a:r>
            <a:r>
              <a:rPr lang="en-US" sz="2200" dirty="0" err="1">
                <a:effectLst/>
              </a:rPr>
              <a:t>buscar</a:t>
            </a:r>
            <a:r>
              <a:rPr lang="en-US" sz="2200" dirty="0">
                <a:effectLst/>
              </a:rPr>
              <a:t> </a:t>
            </a:r>
            <a:r>
              <a:rPr lang="en-US" sz="2200" dirty="0" err="1">
                <a:effectLst/>
              </a:rPr>
              <a:t>necesariamente</a:t>
            </a:r>
            <a:r>
              <a:rPr lang="en-US" sz="2200" dirty="0">
                <a:effectLst/>
              </a:rPr>
              <a:t> un </a:t>
            </a:r>
            <a:r>
              <a:rPr lang="en-US" sz="2200" dirty="0" err="1">
                <a:effectLst/>
              </a:rPr>
              <a:t>retorno</a:t>
            </a:r>
            <a:r>
              <a:rPr lang="en-US" sz="2200" dirty="0">
                <a:effectLst/>
              </a:rPr>
              <a:t> </a:t>
            </a:r>
            <a:r>
              <a:rPr lang="en-US" sz="2200" dirty="0" err="1">
                <a:effectLst/>
              </a:rPr>
              <a:t>económico</a:t>
            </a:r>
            <a:r>
              <a:rPr lang="en-US" sz="2200" dirty="0">
                <a:effectLst/>
              </a:rPr>
              <a:t> </a:t>
            </a:r>
            <a:r>
              <a:rPr lang="en-US" sz="2200" dirty="0" err="1">
                <a:effectLst/>
              </a:rPr>
              <a:t>directo</a:t>
            </a:r>
            <a:r>
              <a:rPr lang="en-US" sz="2200" dirty="0">
                <a:effectLst/>
              </a:rPr>
              <a:t> de la PI</a:t>
            </a:r>
          </a:p>
          <a:p>
            <a:pPr indent="-228600" algn="l">
              <a:buFont typeface="Arial" panose="020B0604020202020204" pitchFamily="34" charset="0"/>
              <a:buChar char="•"/>
            </a:pPr>
            <a:endParaRPr lang="en-US" sz="1700" dirty="0">
              <a:effectLst/>
            </a:endParaRPr>
          </a:p>
          <a:p>
            <a:pPr indent="-228600" algn="l">
              <a:buFont typeface="Arial" panose="020B0604020202020204" pitchFamily="34" charset="0"/>
              <a:buChar char="•"/>
            </a:pPr>
            <a:endParaRPr lang="en-US" sz="1700" dirty="0"/>
          </a:p>
          <a:p>
            <a:pPr indent="-228600" algn="l">
              <a:buFont typeface="Arial" panose="020B0604020202020204" pitchFamily="34" charset="0"/>
              <a:buChar char="•"/>
            </a:pPr>
            <a:endParaRPr lang="en-US" sz="1700" dirty="0">
              <a:effectLst/>
            </a:endParaRPr>
          </a:p>
          <a:p>
            <a:pPr indent="-228600" algn="l">
              <a:buFont typeface="Arial" panose="020B0604020202020204" pitchFamily="34" charset="0"/>
              <a:buChar char="•"/>
            </a:pPr>
            <a:endParaRPr lang="en-US" sz="1700" dirty="0">
              <a:effectLst/>
            </a:endParaRPr>
          </a:p>
          <a:p>
            <a:pPr indent="-228600" algn="l">
              <a:buFont typeface="Arial" panose="020B0604020202020204" pitchFamily="34" charset="0"/>
              <a:buChar char="•"/>
            </a:pPr>
            <a:endParaRPr lang="en-US" sz="1700" dirty="0"/>
          </a:p>
        </p:txBody>
      </p:sp>
      <p:sp>
        <p:nvSpPr>
          <p:cNvPr id="5" name="CuadroTexto 4">
            <a:extLst>
              <a:ext uri="{FF2B5EF4-FFF2-40B4-BE49-F238E27FC236}">
                <a16:creationId xmlns:a16="http://schemas.microsoft.com/office/drawing/2014/main" id="{1DD1FFA7-A867-992E-0981-9FF892F5F0A2}"/>
              </a:ext>
            </a:extLst>
          </p:cNvPr>
          <p:cNvSpPr txBox="1"/>
          <p:nvPr/>
        </p:nvSpPr>
        <p:spPr>
          <a:xfrm>
            <a:off x="128253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550481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3700" b="1" kern="1200" dirty="0">
                <a:solidFill>
                  <a:srgbClr val="FFFFFF"/>
                </a:solidFill>
                <a:effectLst/>
                <a:latin typeface="+mj-lt"/>
                <a:ea typeface="+mj-ea"/>
                <a:cs typeface="+mj-cs"/>
              </a:rPr>
              <a:t> </a:t>
            </a:r>
            <a:r>
              <a:rPr lang="en-US" sz="3700" b="1" kern="1200" dirty="0" err="1">
                <a:solidFill>
                  <a:srgbClr val="FFFFFF"/>
                </a:solidFill>
                <a:effectLst/>
                <a:latin typeface="+mj-lt"/>
                <a:ea typeface="+mj-ea"/>
                <a:cs typeface="+mj-cs"/>
              </a:rPr>
              <a:t>Licenciamiento</a:t>
            </a:r>
            <a:r>
              <a:rPr lang="en-US" sz="3700" b="1" kern="1200" dirty="0">
                <a:solidFill>
                  <a:srgbClr val="FFFFFF"/>
                </a:solidFill>
                <a:effectLst/>
                <a:latin typeface="+mj-lt"/>
                <a:ea typeface="+mj-ea"/>
                <a:cs typeface="+mj-cs"/>
              </a:rPr>
              <a:t> </a:t>
            </a:r>
            <a:r>
              <a:rPr lang="en-US" sz="3700" b="1" kern="1200" dirty="0" err="1">
                <a:solidFill>
                  <a:srgbClr val="FFFFFF"/>
                </a:solidFill>
                <a:effectLst/>
                <a:latin typeface="+mj-lt"/>
                <a:ea typeface="+mj-ea"/>
                <a:cs typeface="+mj-cs"/>
              </a:rPr>
              <a:t>Socialmente</a:t>
            </a:r>
            <a:r>
              <a:rPr lang="en-US" sz="3700" b="1" kern="1200" dirty="0">
                <a:solidFill>
                  <a:srgbClr val="FFFFFF"/>
                </a:solidFill>
                <a:effectLst/>
                <a:latin typeface="+mj-lt"/>
                <a:ea typeface="+mj-ea"/>
                <a:cs typeface="+mj-cs"/>
              </a:rPr>
              <a:t> </a:t>
            </a:r>
            <a:r>
              <a:rPr lang="en-US" sz="3700" b="1" kern="1200" dirty="0" err="1">
                <a:solidFill>
                  <a:srgbClr val="FFFFFF"/>
                </a:solidFill>
                <a:effectLst/>
                <a:latin typeface="+mj-lt"/>
                <a:ea typeface="+mj-ea"/>
                <a:cs typeface="+mj-cs"/>
              </a:rPr>
              <a:t>Responsable</a:t>
            </a:r>
            <a:r>
              <a:rPr lang="en-US" sz="3700" b="1" kern="1200" dirty="0">
                <a:solidFill>
                  <a:srgbClr val="FFFFFF"/>
                </a:solidFill>
                <a:effectLst/>
                <a:latin typeface="+mj-lt"/>
                <a:ea typeface="+mj-ea"/>
                <a:cs typeface="+mj-cs"/>
              </a:rPr>
              <a:t> </a:t>
            </a:r>
            <a:r>
              <a:rPr lang="en-US" sz="3700" b="1" kern="1200" dirty="0" err="1">
                <a:solidFill>
                  <a:srgbClr val="FFFFFF"/>
                </a:solidFill>
                <a:effectLst/>
                <a:latin typeface="+mj-lt"/>
                <a:ea typeface="+mj-ea"/>
                <a:cs typeface="+mj-cs"/>
              </a:rPr>
              <a:t>en</a:t>
            </a:r>
            <a:r>
              <a:rPr lang="en-US" sz="3700" b="1" kern="1200" dirty="0">
                <a:solidFill>
                  <a:srgbClr val="FFFFFF"/>
                </a:solidFill>
                <a:effectLst/>
                <a:latin typeface="+mj-lt"/>
                <a:ea typeface="+mj-ea"/>
                <a:cs typeface="+mj-cs"/>
              </a:rPr>
              <a:t> la Universidad de Tarapacá</a:t>
            </a:r>
            <a:endParaRPr lang="en-US" sz="3700" kern="1200" dirty="0">
              <a:solidFill>
                <a:srgbClr val="FFFFFF"/>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indent="-228600" algn="l">
              <a:buFont typeface="Arial" panose="020B0604020202020204" pitchFamily="34" charset="0"/>
              <a:buChar char="•"/>
            </a:pPr>
            <a:endParaRPr lang="en-US" sz="1700" b="1" dirty="0">
              <a:effectLst/>
            </a:endParaRPr>
          </a:p>
          <a:p>
            <a:pPr indent="-228600" algn="l">
              <a:buFont typeface="Arial" panose="020B0604020202020204" pitchFamily="34" charset="0"/>
              <a:buChar char="•"/>
            </a:pPr>
            <a:endParaRPr lang="en-US" sz="1700" b="1" dirty="0"/>
          </a:p>
          <a:p>
            <a:pPr indent="-228600" algn="l">
              <a:buFont typeface="Arial" panose="020B0604020202020204" pitchFamily="34" charset="0"/>
              <a:buChar char="•"/>
            </a:pPr>
            <a:endParaRPr lang="en-US" sz="1700" b="1" dirty="0">
              <a:effectLst/>
            </a:endParaRPr>
          </a:p>
          <a:p>
            <a:pPr indent="-228600" algn="l">
              <a:buFont typeface="Arial" panose="020B0604020202020204" pitchFamily="34" charset="0"/>
              <a:buChar char="•"/>
            </a:pPr>
            <a:endParaRPr lang="en-US" sz="1700" b="1" dirty="0">
              <a:effectLst/>
            </a:endParaRPr>
          </a:p>
          <a:p>
            <a:pPr indent="-228600" algn="l">
              <a:buFont typeface="Arial" panose="020B0604020202020204" pitchFamily="34" charset="0"/>
              <a:buChar char="•"/>
            </a:pPr>
            <a:endParaRPr lang="en-US" sz="1700" dirty="0">
              <a:effectLst/>
            </a:endParaRPr>
          </a:p>
          <a:p>
            <a:pPr indent="-228600" algn="l">
              <a:buFont typeface="Arial" panose="020B0604020202020204" pitchFamily="34" charset="0"/>
              <a:buChar char="•"/>
            </a:pPr>
            <a:endParaRPr lang="en-US" sz="1700" dirty="0"/>
          </a:p>
          <a:p>
            <a:pPr indent="-228600" algn="l">
              <a:buFont typeface="Arial" panose="020B0604020202020204" pitchFamily="34" charset="0"/>
              <a:buChar char="•"/>
            </a:pPr>
            <a:endParaRPr lang="en-US" sz="1700" dirty="0">
              <a:effectLst/>
            </a:endParaRPr>
          </a:p>
          <a:p>
            <a:pPr indent="-228600" algn="l">
              <a:buFont typeface="Arial" panose="020B0604020202020204" pitchFamily="34" charset="0"/>
              <a:buChar char="•"/>
            </a:pPr>
            <a:endParaRPr lang="en-US" sz="1700" dirty="0">
              <a:effectLst/>
            </a:endParaRPr>
          </a:p>
          <a:p>
            <a:pPr indent="-228600" algn="l">
              <a:buFont typeface="Arial" panose="020B0604020202020204" pitchFamily="34" charset="0"/>
              <a:buChar char="•"/>
            </a:pPr>
            <a:endParaRPr lang="en-US" sz="1700" dirty="0"/>
          </a:p>
        </p:txBody>
      </p:sp>
      <p:sp>
        <p:nvSpPr>
          <p:cNvPr id="5" name="CuadroTexto 4">
            <a:extLst>
              <a:ext uri="{FF2B5EF4-FFF2-40B4-BE49-F238E27FC236}">
                <a16:creationId xmlns:a16="http://schemas.microsoft.com/office/drawing/2014/main" id="{1DD1FFA7-A867-992E-0981-9FF892F5F0A2}"/>
              </a:ext>
            </a:extLst>
          </p:cNvPr>
          <p:cNvSpPr txBox="1"/>
          <p:nvPr/>
        </p:nvSpPr>
        <p:spPr>
          <a:xfrm>
            <a:off x="128253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
        <p:nvSpPr>
          <p:cNvPr id="6" name="CuadroTexto 5">
            <a:extLst>
              <a:ext uri="{FF2B5EF4-FFF2-40B4-BE49-F238E27FC236}">
                <a16:creationId xmlns:a16="http://schemas.microsoft.com/office/drawing/2014/main" id="{DC825935-4B09-38A7-80A6-DAE90C4A5A80}"/>
              </a:ext>
            </a:extLst>
          </p:cNvPr>
          <p:cNvSpPr txBox="1"/>
          <p:nvPr/>
        </p:nvSpPr>
        <p:spPr>
          <a:xfrm>
            <a:off x="4167272" y="823616"/>
            <a:ext cx="7466566" cy="5693866"/>
          </a:xfrm>
          <a:prstGeom prst="rect">
            <a:avLst/>
          </a:prstGeom>
          <a:noFill/>
        </p:spPr>
        <p:txBody>
          <a:bodyPr wrap="square">
            <a:spAutoFit/>
          </a:bodyPr>
          <a:lstStyle/>
          <a:p>
            <a:pPr algn="l"/>
            <a:r>
              <a:rPr lang="es-CL" sz="2800" b="1" dirty="0"/>
              <a:t>ESTATUTOS UTA. DFL 16, 11 JULIO 2024</a:t>
            </a:r>
          </a:p>
          <a:p>
            <a:pPr algn="l"/>
            <a:endParaRPr lang="es-CL" sz="2800" b="1" dirty="0"/>
          </a:p>
          <a:p>
            <a:pPr algn="l"/>
            <a:r>
              <a:rPr lang="es-CL" sz="2800" b="1" dirty="0"/>
              <a:t>Artículo 64.- De la Propiedad Intelectual e Industrial. A través de un reglamento se establecerá una política de propiedad intelectual e industrial que permita fomentar las actividades de investigación, creación e innovación de sus académicos, resguardando los derechos de la institución. </a:t>
            </a:r>
            <a:r>
              <a:rPr lang="es-CL" sz="2800" b="1" u="sng" dirty="0"/>
              <a:t>Asimismo, dicho reglamento establecerá las formas de acceso público al conocimiento creado en la universidad</a:t>
            </a:r>
            <a:r>
              <a:rPr lang="es-CL" sz="2800" b="1" dirty="0"/>
              <a:t>, debiendo en todo caso respetar los derechos de terceros en virtud de la legislación vigente.</a:t>
            </a:r>
          </a:p>
        </p:txBody>
      </p:sp>
    </p:spTree>
    <p:extLst>
      <p:ext uri="{BB962C8B-B14F-4D97-AF65-F5344CB8AC3E}">
        <p14:creationId xmlns:p14="http://schemas.microsoft.com/office/powerpoint/2010/main" val="2292147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838200" y="365125"/>
            <a:ext cx="5558489" cy="1325563"/>
          </a:xfrm>
        </p:spPr>
        <p:txBody>
          <a:bodyPr vert="horz" lIns="91440" tIns="45720" rIns="91440" bIns="45720" rtlCol="0" anchor="ctr">
            <a:normAutofit/>
          </a:bodyPr>
          <a:lstStyle/>
          <a:p>
            <a:pPr lvl="0" algn="l"/>
            <a:br>
              <a:rPr lang="en-US" sz="1400" kern="1200" dirty="0">
                <a:solidFill>
                  <a:schemeClr val="tx1"/>
                </a:solidFill>
                <a:effectLst/>
                <a:latin typeface="+mj-lt"/>
                <a:ea typeface="+mj-ea"/>
                <a:cs typeface="+mj-cs"/>
              </a:rPr>
            </a:br>
            <a:br>
              <a:rPr lang="en-US" sz="1400" kern="1200" dirty="0">
                <a:solidFill>
                  <a:schemeClr val="tx1"/>
                </a:solidFill>
                <a:effectLst/>
                <a:latin typeface="+mj-lt"/>
                <a:ea typeface="+mj-ea"/>
                <a:cs typeface="+mj-cs"/>
              </a:rPr>
            </a:br>
            <a:br>
              <a:rPr lang="en-US" sz="1400" kern="1200" dirty="0">
                <a:solidFill>
                  <a:schemeClr val="tx1"/>
                </a:solidFill>
                <a:latin typeface="+mj-lt"/>
                <a:ea typeface="+mj-ea"/>
                <a:cs typeface="+mj-cs"/>
              </a:rPr>
            </a:br>
            <a:r>
              <a:rPr lang="en-US" sz="1400" b="1" kern="1200" dirty="0">
                <a:solidFill>
                  <a:schemeClr val="tx1"/>
                </a:solidFill>
                <a:effectLst/>
                <a:latin typeface="+mj-lt"/>
                <a:ea typeface="+mj-ea"/>
                <a:cs typeface="+mj-cs"/>
              </a:rPr>
              <a:t>Hay </a:t>
            </a:r>
            <a:r>
              <a:rPr lang="en-US" sz="1400" b="1" kern="1200" dirty="0" err="1">
                <a:solidFill>
                  <a:schemeClr val="tx1"/>
                </a:solidFill>
                <a:effectLst/>
                <a:latin typeface="+mj-lt"/>
                <a:ea typeface="+mj-ea"/>
                <a:cs typeface="+mj-cs"/>
              </a:rPr>
              <a:t>elementos</a:t>
            </a:r>
            <a:r>
              <a:rPr lang="en-US" sz="1400" b="1" kern="1200" dirty="0">
                <a:solidFill>
                  <a:schemeClr val="tx1"/>
                </a:solidFill>
                <a:effectLst/>
                <a:latin typeface="+mj-lt"/>
                <a:ea typeface="+mj-ea"/>
                <a:cs typeface="+mj-cs"/>
              </a:rPr>
              <a:t> de las </a:t>
            </a:r>
            <a:r>
              <a:rPr lang="en-US" sz="1400" b="1" kern="1200" dirty="0" err="1">
                <a:solidFill>
                  <a:schemeClr val="tx1"/>
                </a:solidFill>
                <a:effectLst/>
                <a:latin typeface="+mj-lt"/>
                <a:ea typeface="+mj-ea"/>
                <a:cs typeface="+mj-cs"/>
              </a:rPr>
              <a:t>tres</a:t>
            </a:r>
            <a:r>
              <a:rPr lang="en-US" sz="1400" b="1" kern="1200" dirty="0">
                <a:solidFill>
                  <a:schemeClr val="tx1"/>
                </a:solidFill>
                <a:effectLst/>
                <a:latin typeface="+mj-lt"/>
                <a:ea typeface="+mj-ea"/>
                <a:cs typeface="+mj-cs"/>
              </a:rPr>
              <a:t> </a:t>
            </a:r>
            <a:r>
              <a:rPr lang="en-US" sz="1400" b="1" kern="1200" dirty="0" err="1">
                <a:solidFill>
                  <a:schemeClr val="tx1"/>
                </a:solidFill>
                <a:effectLst/>
                <a:latin typeface="+mj-lt"/>
                <a:ea typeface="+mj-ea"/>
                <a:cs typeface="+mj-cs"/>
              </a:rPr>
              <a:t>posibles</a:t>
            </a:r>
            <a:r>
              <a:rPr lang="en-US" sz="1400" b="1" kern="1200" dirty="0">
                <a:solidFill>
                  <a:schemeClr val="tx1"/>
                </a:solidFill>
                <a:effectLst/>
                <a:latin typeface="+mj-lt"/>
                <a:ea typeface="+mj-ea"/>
                <a:cs typeface="+mj-cs"/>
              </a:rPr>
              <a:t> </a:t>
            </a:r>
            <a:r>
              <a:rPr lang="en-US" sz="1400" b="1" kern="1200" dirty="0" err="1">
                <a:solidFill>
                  <a:schemeClr val="tx1"/>
                </a:solidFill>
                <a:effectLst/>
                <a:latin typeface="+mj-lt"/>
                <a:ea typeface="+mj-ea"/>
                <a:cs typeface="+mj-cs"/>
              </a:rPr>
              <a:t>hipótesis</a:t>
            </a:r>
            <a:r>
              <a:rPr lang="en-US" sz="1400" b="1" kern="1200" dirty="0">
                <a:solidFill>
                  <a:schemeClr val="tx1"/>
                </a:solidFill>
                <a:effectLst/>
                <a:latin typeface="+mj-lt"/>
                <a:ea typeface="+mj-ea"/>
                <a:cs typeface="+mj-cs"/>
              </a:rPr>
              <a:t>.</a:t>
            </a:r>
            <a:br>
              <a:rPr lang="en-US" sz="1400" b="1" kern="1200" dirty="0">
                <a:solidFill>
                  <a:schemeClr val="tx1"/>
                </a:solidFill>
                <a:effectLst/>
                <a:latin typeface="+mj-lt"/>
                <a:ea typeface="+mj-ea"/>
                <a:cs typeface="+mj-cs"/>
              </a:rPr>
            </a:br>
            <a:r>
              <a:rPr lang="en-US" sz="1400" b="1" kern="1200" dirty="0" err="1">
                <a:solidFill>
                  <a:schemeClr val="tx1"/>
                </a:solidFill>
                <a:latin typeface="+mj-lt"/>
                <a:ea typeface="+mj-ea"/>
                <a:cs typeface="+mj-cs"/>
              </a:rPr>
              <a:t>Mandato</a:t>
            </a:r>
            <a:r>
              <a:rPr lang="en-US" sz="1400" b="1" kern="1200" dirty="0">
                <a:solidFill>
                  <a:schemeClr val="tx1"/>
                </a:solidFill>
                <a:latin typeface="+mj-lt"/>
                <a:ea typeface="+mj-ea"/>
                <a:cs typeface="+mj-cs"/>
              </a:rPr>
              <a:t> legal</a:t>
            </a:r>
          </a:p>
        </p:txBody>
      </p:sp>
      <p:sp>
        <p:nvSpPr>
          <p:cNvPr id="27" name="Freeform: Shape 26">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838200" y="1825625"/>
            <a:ext cx="5558489" cy="4351338"/>
          </a:xfrm>
        </p:spPr>
        <p:txBody>
          <a:bodyPr vert="horz" lIns="91440" tIns="45720" rIns="91440" bIns="45720" rtlCol="0">
            <a:normAutofit/>
          </a:bodyPr>
          <a:lstStyle/>
          <a:p>
            <a:pPr marL="514350" indent="-228600" algn="l">
              <a:buFont typeface="Arial" panose="020B0604020202020204" pitchFamily="34" charset="0"/>
              <a:buChar char="•"/>
            </a:pPr>
            <a:endParaRPr lang="en-US"/>
          </a:p>
          <a:p>
            <a:pPr marL="514350" indent="-228600" algn="l">
              <a:buFont typeface="Arial" panose="020B0604020202020204" pitchFamily="34" charset="0"/>
              <a:buChar char="•"/>
            </a:pPr>
            <a:endParaRPr lang="en-US"/>
          </a:p>
          <a:p>
            <a:pPr marL="514350" indent="-228600" algn="l">
              <a:buFont typeface="Arial" panose="020B0604020202020204" pitchFamily="34" charset="0"/>
              <a:buChar char="•"/>
            </a:pPr>
            <a:r>
              <a:rPr lang="en-US"/>
              <a:t>La Ley N° 21.094, sobre Universidades Estatales contiene disposiciones que son </a:t>
            </a:r>
            <a:r>
              <a:rPr lang="en-US" b="1"/>
              <a:t>cruciales para la gestión de la Propiedad Intelectual</a:t>
            </a:r>
            <a:r>
              <a:rPr lang="en-US"/>
              <a:t> en estas instituciones. Su relevancia radica en que define el marco institucional y la misión de las universidades estatales, lo que indirectamente establece el contexto para cómo deben gestionar  la PI. </a:t>
            </a:r>
          </a:p>
          <a:p>
            <a:pPr indent="-228600" algn="l">
              <a:buFont typeface="Arial" panose="020B0604020202020204" pitchFamily="34" charset="0"/>
              <a:buChar char="•"/>
            </a:pPr>
            <a:endParaRPr lang="en-US" b="0" i="0">
              <a:effectLst/>
            </a:endParaRPr>
          </a:p>
          <a:p>
            <a:pPr marL="514350" indent="-228600" algn="l">
              <a:buFont typeface="Arial" panose="020B0604020202020204" pitchFamily="34" charset="0"/>
              <a:buChar char="•"/>
            </a:pPr>
            <a:endParaRPr lang="en-US"/>
          </a:p>
          <a:p>
            <a:pPr lvl="0" indent="-228600" algn="l">
              <a:buFont typeface="Arial" panose="020B0604020202020204" pitchFamily="34" charset="0"/>
              <a:buChar char="•"/>
            </a:pPr>
            <a:endParaRPr lang="en-US">
              <a:effectLst/>
            </a:endParaRPr>
          </a:p>
          <a:p>
            <a:pPr lvl="0" indent="-228600" algn="l">
              <a:buFont typeface="Arial" panose="020B0604020202020204" pitchFamily="34" charset="0"/>
              <a:buChar char="•"/>
            </a:pPr>
            <a:endParaRPr lang="en-US">
              <a:effectLst/>
            </a:endParaRPr>
          </a:p>
          <a:p>
            <a:pPr indent="-228600" algn="l">
              <a:buFont typeface="Arial" panose="020B0604020202020204" pitchFamily="34" charset="0"/>
              <a:buChar char="•"/>
            </a:pPr>
            <a:endParaRPr lang="en-US"/>
          </a:p>
        </p:txBody>
      </p:sp>
      <p:sp>
        <p:nvSpPr>
          <p:cNvPr id="29" name="Oval 28">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Block Arc 30">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Freeform: Shape 32">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5" name="Straight Connector 34">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7" name="Freeform: Shape 36">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9" name="Arc 38">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1DD1FFA7-A867-992E-0981-9FF892F5F0A2}"/>
              </a:ext>
            </a:extLst>
          </p:cNvPr>
          <p:cNvSpPr txBox="1"/>
          <p:nvPr/>
        </p:nvSpPr>
        <p:spPr>
          <a:xfrm>
            <a:off x="220836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068369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3700" b="1" kern="1200" dirty="0">
                <a:solidFill>
                  <a:srgbClr val="FFFFFF"/>
                </a:solidFill>
                <a:effectLst/>
                <a:latin typeface="+mj-lt"/>
                <a:ea typeface="+mj-ea"/>
                <a:cs typeface="+mj-cs"/>
              </a:rPr>
              <a:t> </a:t>
            </a:r>
            <a:r>
              <a:rPr lang="en-US" sz="3700" b="1" kern="1200" dirty="0" err="1">
                <a:solidFill>
                  <a:srgbClr val="FFFFFF"/>
                </a:solidFill>
                <a:effectLst/>
                <a:latin typeface="+mj-lt"/>
                <a:ea typeface="+mj-ea"/>
                <a:cs typeface="+mj-cs"/>
              </a:rPr>
              <a:t>Licenciamiento</a:t>
            </a:r>
            <a:r>
              <a:rPr lang="en-US" sz="3700" b="1" kern="1200" dirty="0">
                <a:solidFill>
                  <a:srgbClr val="FFFFFF"/>
                </a:solidFill>
                <a:effectLst/>
                <a:latin typeface="+mj-lt"/>
                <a:ea typeface="+mj-ea"/>
                <a:cs typeface="+mj-cs"/>
              </a:rPr>
              <a:t> </a:t>
            </a:r>
            <a:r>
              <a:rPr lang="en-US" sz="3700" b="1" kern="1200" dirty="0" err="1">
                <a:solidFill>
                  <a:srgbClr val="FFFFFF"/>
                </a:solidFill>
                <a:effectLst/>
                <a:latin typeface="+mj-lt"/>
                <a:ea typeface="+mj-ea"/>
                <a:cs typeface="+mj-cs"/>
              </a:rPr>
              <a:t>Socialmente</a:t>
            </a:r>
            <a:r>
              <a:rPr lang="en-US" sz="3700" b="1" kern="1200" dirty="0">
                <a:solidFill>
                  <a:srgbClr val="FFFFFF"/>
                </a:solidFill>
                <a:effectLst/>
                <a:latin typeface="+mj-lt"/>
                <a:ea typeface="+mj-ea"/>
                <a:cs typeface="+mj-cs"/>
              </a:rPr>
              <a:t> </a:t>
            </a:r>
            <a:r>
              <a:rPr lang="en-US" sz="3700" b="1" kern="1200" dirty="0" err="1">
                <a:solidFill>
                  <a:srgbClr val="FFFFFF"/>
                </a:solidFill>
                <a:effectLst/>
                <a:latin typeface="+mj-lt"/>
                <a:ea typeface="+mj-ea"/>
                <a:cs typeface="+mj-cs"/>
              </a:rPr>
              <a:t>Responsable</a:t>
            </a:r>
            <a:r>
              <a:rPr lang="en-US" sz="3700" b="1" kern="1200" dirty="0">
                <a:solidFill>
                  <a:srgbClr val="FFFFFF"/>
                </a:solidFill>
                <a:effectLst/>
                <a:latin typeface="+mj-lt"/>
                <a:ea typeface="+mj-ea"/>
                <a:cs typeface="+mj-cs"/>
              </a:rPr>
              <a:t> </a:t>
            </a:r>
            <a:r>
              <a:rPr lang="en-US" sz="3700" b="1" kern="1200" dirty="0" err="1">
                <a:solidFill>
                  <a:srgbClr val="FFFFFF"/>
                </a:solidFill>
                <a:effectLst/>
                <a:latin typeface="+mj-lt"/>
                <a:ea typeface="+mj-ea"/>
                <a:cs typeface="+mj-cs"/>
              </a:rPr>
              <a:t>en</a:t>
            </a:r>
            <a:r>
              <a:rPr lang="en-US" sz="3700" b="1" kern="1200" dirty="0">
                <a:solidFill>
                  <a:srgbClr val="FFFFFF"/>
                </a:solidFill>
                <a:effectLst/>
                <a:latin typeface="+mj-lt"/>
                <a:ea typeface="+mj-ea"/>
                <a:cs typeface="+mj-cs"/>
              </a:rPr>
              <a:t> la Universidad de Tarapacá</a:t>
            </a:r>
            <a:endParaRPr lang="en-US" sz="3700" kern="1200" dirty="0">
              <a:solidFill>
                <a:srgbClr val="FFFFFF"/>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indent="-228600" algn="l">
              <a:buFont typeface="Arial" panose="020B0604020202020204" pitchFamily="34" charset="0"/>
              <a:buChar char="•"/>
            </a:pPr>
            <a:endParaRPr lang="en-US" sz="1700" b="1" dirty="0">
              <a:effectLst/>
            </a:endParaRPr>
          </a:p>
          <a:p>
            <a:pPr indent="-228600" algn="l">
              <a:buFont typeface="Arial" panose="020B0604020202020204" pitchFamily="34" charset="0"/>
              <a:buChar char="•"/>
            </a:pPr>
            <a:endParaRPr lang="en-US" sz="1700" b="1" dirty="0"/>
          </a:p>
          <a:p>
            <a:pPr indent="-228600" algn="l">
              <a:buFont typeface="Arial" panose="020B0604020202020204" pitchFamily="34" charset="0"/>
              <a:buChar char="•"/>
            </a:pPr>
            <a:endParaRPr lang="en-US" sz="1700" b="1" dirty="0">
              <a:effectLst/>
            </a:endParaRPr>
          </a:p>
          <a:p>
            <a:pPr indent="-228600" algn="l">
              <a:buFont typeface="Arial" panose="020B0604020202020204" pitchFamily="34" charset="0"/>
              <a:buChar char="•"/>
            </a:pPr>
            <a:endParaRPr lang="en-US" sz="1700" b="1" dirty="0">
              <a:effectLst/>
            </a:endParaRPr>
          </a:p>
          <a:p>
            <a:pPr indent="-228600" algn="l">
              <a:buFont typeface="Arial" panose="020B0604020202020204" pitchFamily="34" charset="0"/>
              <a:buChar char="•"/>
            </a:pPr>
            <a:endParaRPr lang="en-US" sz="1700" dirty="0">
              <a:effectLst/>
            </a:endParaRPr>
          </a:p>
          <a:p>
            <a:pPr indent="-228600" algn="l">
              <a:buFont typeface="Arial" panose="020B0604020202020204" pitchFamily="34" charset="0"/>
              <a:buChar char="•"/>
            </a:pPr>
            <a:endParaRPr lang="en-US" sz="1700" dirty="0"/>
          </a:p>
          <a:p>
            <a:pPr indent="-228600" algn="l">
              <a:buFont typeface="Arial" panose="020B0604020202020204" pitchFamily="34" charset="0"/>
              <a:buChar char="•"/>
            </a:pPr>
            <a:endParaRPr lang="en-US" sz="1700" dirty="0">
              <a:effectLst/>
            </a:endParaRPr>
          </a:p>
          <a:p>
            <a:pPr indent="-228600" algn="l">
              <a:buFont typeface="Arial" panose="020B0604020202020204" pitchFamily="34" charset="0"/>
              <a:buChar char="•"/>
            </a:pPr>
            <a:endParaRPr lang="en-US" sz="1700" dirty="0">
              <a:effectLst/>
            </a:endParaRPr>
          </a:p>
          <a:p>
            <a:pPr indent="-228600" algn="l">
              <a:buFont typeface="Arial" panose="020B0604020202020204" pitchFamily="34" charset="0"/>
              <a:buChar char="•"/>
            </a:pPr>
            <a:endParaRPr lang="en-US" sz="1700" dirty="0"/>
          </a:p>
        </p:txBody>
      </p:sp>
      <p:sp>
        <p:nvSpPr>
          <p:cNvPr id="5" name="CuadroTexto 4">
            <a:extLst>
              <a:ext uri="{FF2B5EF4-FFF2-40B4-BE49-F238E27FC236}">
                <a16:creationId xmlns:a16="http://schemas.microsoft.com/office/drawing/2014/main" id="{1DD1FFA7-A867-992E-0981-9FF892F5F0A2}"/>
              </a:ext>
            </a:extLst>
          </p:cNvPr>
          <p:cNvSpPr txBox="1"/>
          <p:nvPr/>
        </p:nvSpPr>
        <p:spPr>
          <a:xfrm>
            <a:off x="128253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
        <p:nvSpPr>
          <p:cNvPr id="6" name="CuadroTexto 5">
            <a:extLst>
              <a:ext uri="{FF2B5EF4-FFF2-40B4-BE49-F238E27FC236}">
                <a16:creationId xmlns:a16="http://schemas.microsoft.com/office/drawing/2014/main" id="{DC825935-4B09-38A7-80A6-DAE90C4A5A80}"/>
              </a:ext>
            </a:extLst>
          </p:cNvPr>
          <p:cNvSpPr txBox="1"/>
          <p:nvPr/>
        </p:nvSpPr>
        <p:spPr>
          <a:xfrm>
            <a:off x="4167272" y="823616"/>
            <a:ext cx="7466566" cy="5693866"/>
          </a:xfrm>
          <a:prstGeom prst="rect">
            <a:avLst/>
          </a:prstGeom>
          <a:noFill/>
        </p:spPr>
        <p:txBody>
          <a:bodyPr wrap="square">
            <a:spAutoFit/>
          </a:bodyPr>
          <a:lstStyle/>
          <a:p>
            <a:pPr algn="l"/>
            <a:r>
              <a:rPr lang="es-CL" sz="2800" b="1" dirty="0"/>
              <a:t>ESTATUTOS UTA. DFL 16, 11 JULIO 2024</a:t>
            </a:r>
          </a:p>
          <a:p>
            <a:pPr algn="l"/>
            <a:endParaRPr lang="es-CL" sz="2800" b="1" dirty="0"/>
          </a:p>
          <a:p>
            <a:pPr algn="l"/>
            <a:r>
              <a:rPr lang="es-CL" sz="2800" b="1" dirty="0"/>
              <a:t>Artículo 64.- De la Propiedad Intelectual e Industrial. A través de un reglamento se establecerá una política de propiedad intelectual e industrial que permita fomentar las actividades de investigación, creación e innovación de sus académicos, resguardando los derechos de la institución. </a:t>
            </a:r>
            <a:r>
              <a:rPr lang="es-CL" sz="2800" b="1" u="sng" dirty="0"/>
              <a:t>Asimismo, dicho reglamento establecerá las formas de acceso público al conocimiento creado en la universidad</a:t>
            </a:r>
            <a:r>
              <a:rPr lang="es-CL" sz="2800" b="1" dirty="0"/>
              <a:t>, debiendo en todo caso respetar los derechos de terceros en virtud de la legislación vigente.</a:t>
            </a:r>
          </a:p>
        </p:txBody>
      </p:sp>
      <p:pic>
        <p:nvPicPr>
          <p:cNvPr id="4" name="Imagen 3">
            <a:extLst>
              <a:ext uri="{FF2B5EF4-FFF2-40B4-BE49-F238E27FC236}">
                <a16:creationId xmlns:a16="http://schemas.microsoft.com/office/drawing/2014/main" id="{DDD49F8E-7FA5-28B4-EB99-D5AE6725E386}"/>
              </a:ext>
            </a:extLst>
          </p:cNvPr>
          <p:cNvPicPr>
            <a:picLocks noChangeAspect="1"/>
          </p:cNvPicPr>
          <p:nvPr/>
        </p:nvPicPr>
        <p:blipFill>
          <a:blip r:embed="rId3"/>
          <a:stretch>
            <a:fillRect/>
          </a:stretch>
        </p:blipFill>
        <p:spPr>
          <a:xfrm>
            <a:off x="4014353" y="618931"/>
            <a:ext cx="7772400" cy="5898551"/>
          </a:xfrm>
          <a:prstGeom prst="rect">
            <a:avLst/>
          </a:prstGeom>
        </p:spPr>
      </p:pic>
    </p:spTree>
    <p:extLst>
      <p:ext uri="{BB962C8B-B14F-4D97-AF65-F5344CB8AC3E}">
        <p14:creationId xmlns:p14="http://schemas.microsoft.com/office/powerpoint/2010/main" val="1922710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3700" b="1" kern="1200" dirty="0">
                <a:solidFill>
                  <a:srgbClr val="FFFFFF"/>
                </a:solidFill>
                <a:effectLst/>
                <a:latin typeface="+mj-lt"/>
                <a:ea typeface="+mj-ea"/>
                <a:cs typeface="+mj-cs"/>
              </a:rPr>
              <a:t> </a:t>
            </a:r>
            <a:r>
              <a:rPr lang="en-US" sz="3700" b="1" kern="1200" dirty="0" err="1">
                <a:solidFill>
                  <a:srgbClr val="FFFFFF"/>
                </a:solidFill>
                <a:effectLst/>
                <a:latin typeface="+mj-lt"/>
                <a:ea typeface="+mj-ea"/>
                <a:cs typeface="+mj-cs"/>
              </a:rPr>
              <a:t>Licenciamiento</a:t>
            </a:r>
            <a:r>
              <a:rPr lang="en-US" sz="3700" b="1" kern="1200" dirty="0">
                <a:solidFill>
                  <a:srgbClr val="FFFFFF"/>
                </a:solidFill>
                <a:effectLst/>
                <a:latin typeface="+mj-lt"/>
                <a:ea typeface="+mj-ea"/>
                <a:cs typeface="+mj-cs"/>
              </a:rPr>
              <a:t> </a:t>
            </a:r>
            <a:r>
              <a:rPr lang="en-US" sz="3700" b="1" kern="1200" dirty="0" err="1">
                <a:solidFill>
                  <a:srgbClr val="FFFFFF"/>
                </a:solidFill>
                <a:effectLst/>
                <a:latin typeface="+mj-lt"/>
                <a:ea typeface="+mj-ea"/>
                <a:cs typeface="+mj-cs"/>
              </a:rPr>
              <a:t>Socialmente</a:t>
            </a:r>
            <a:r>
              <a:rPr lang="en-US" sz="3700" b="1" kern="1200" dirty="0">
                <a:solidFill>
                  <a:srgbClr val="FFFFFF"/>
                </a:solidFill>
                <a:effectLst/>
                <a:latin typeface="+mj-lt"/>
                <a:ea typeface="+mj-ea"/>
                <a:cs typeface="+mj-cs"/>
              </a:rPr>
              <a:t> </a:t>
            </a:r>
            <a:r>
              <a:rPr lang="en-US" sz="3700" b="1" kern="1200" dirty="0" err="1">
                <a:solidFill>
                  <a:srgbClr val="FFFFFF"/>
                </a:solidFill>
                <a:effectLst/>
                <a:latin typeface="+mj-lt"/>
                <a:ea typeface="+mj-ea"/>
                <a:cs typeface="+mj-cs"/>
              </a:rPr>
              <a:t>Responsable</a:t>
            </a:r>
            <a:r>
              <a:rPr lang="en-US" sz="3700" b="1" kern="1200" dirty="0">
                <a:solidFill>
                  <a:srgbClr val="FFFFFF"/>
                </a:solidFill>
                <a:effectLst/>
                <a:latin typeface="+mj-lt"/>
                <a:ea typeface="+mj-ea"/>
                <a:cs typeface="+mj-cs"/>
              </a:rPr>
              <a:t> </a:t>
            </a:r>
            <a:r>
              <a:rPr lang="en-US" sz="3700" b="1" kern="1200" dirty="0" err="1">
                <a:solidFill>
                  <a:srgbClr val="FFFFFF"/>
                </a:solidFill>
                <a:effectLst/>
                <a:latin typeface="+mj-lt"/>
                <a:ea typeface="+mj-ea"/>
                <a:cs typeface="+mj-cs"/>
              </a:rPr>
              <a:t>en</a:t>
            </a:r>
            <a:r>
              <a:rPr lang="en-US" sz="3700" b="1" kern="1200" dirty="0">
                <a:solidFill>
                  <a:srgbClr val="FFFFFF"/>
                </a:solidFill>
                <a:effectLst/>
                <a:latin typeface="+mj-lt"/>
                <a:ea typeface="+mj-ea"/>
                <a:cs typeface="+mj-cs"/>
              </a:rPr>
              <a:t> la Universidad de Tarapacá</a:t>
            </a:r>
            <a:endParaRPr lang="en-US" sz="3700" kern="1200" dirty="0">
              <a:solidFill>
                <a:srgbClr val="FFFFFF"/>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indent="-228600" algn="l">
              <a:buFont typeface="Arial" panose="020B0604020202020204" pitchFamily="34" charset="0"/>
              <a:buChar char="•"/>
            </a:pPr>
            <a:endParaRPr lang="en-US" sz="1700" b="1" dirty="0">
              <a:effectLst/>
            </a:endParaRPr>
          </a:p>
          <a:p>
            <a:pPr indent="-228600" algn="l">
              <a:buFont typeface="Arial" panose="020B0604020202020204" pitchFamily="34" charset="0"/>
              <a:buChar char="•"/>
            </a:pPr>
            <a:endParaRPr lang="en-US" sz="1700" b="1" dirty="0"/>
          </a:p>
          <a:p>
            <a:pPr indent="-228600" algn="l">
              <a:buFont typeface="Arial" panose="020B0604020202020204" pitchFamily="34" charset="0"/>
              <a:buChar char="•"/>
            </a:pPr>
            <a:endParaRPr lang="en-US" sz="1700" b="1" dirty="0">
              <a:effectLst/>
            </a:endParaRPr>
          </a:p>
          <a:p>
            <a:pPr indent="-228600" algn="l">
              <a:buFont typeface="Arial" panose="020B0604020202020204" pitchFamily="34" charset="0"/>
              <a:buChar char="•"/>
            </a:pPr>
            <a:endParaRPr lang="en-US" sz="1700" b="1" dirty="0">
              <a:effectLst/>
            </a:endParaRPr>
          </a:p>
          <a:p>
            <a:pPr indent="-228600" algn="l">
              <a:buFont typeface="Arial" panose="020B0604020202020204" pitchFamily="34" charset="0"/>
              <a:buChar char="•"/>
            </a:pPr>
            <a:endParaRPr lang="en-US" sz="1700" dirty="0">
              <a:effectLst/>
            </a:endParaRPr>
          </a:p>
          <a:p>
            <a:pPr indent="-228600" algn="l">
              <a:buFont typeface="Arial" panose="020B0604020202020204" pitchFamily="34" charset="0"/>
              <a:buChar char="•"/>
            </a:pPr>
            <a:endParaRPr lang="en-US" sz="1700" dirty="0"/>
          </a:p>
          <a:p>
            <a:pPr indent="-228600" algn="l">
              <a:buFont typeface="Arial" panose="020B0604020202020204" pitchFamily="34" charset="0"/>
              <a:buChar char="•"/>
            </a:pPr>
            <a:endParaRPr lang="en-US" sz="1700" dirty="0">
              <a:effectLst/>
            </a:endParaRPr>
          </a:p>
          <a:p>
            <a:pPr indent="-228600" algn="l">
              <a:buFont typeface="Arial" panose="020B0604020202020204" pitchFamily="34" charset="0"/>
              <a:buChar char="•"/>
            </a:pPr>
            <a:endParaRPr lang="en-US" sz="1700" dirty="0">
              <a:effectLst/>
            </a:endParaRPr>
          </a:p>
          <a:p>
            <a:pPr indent="-228600" algn="l">
              <a:buFont typeface="Arial" panose="020B0604020202020204" pitchFamily="34" charset="0"/>
              <a:buChar char="•"/>
            </a:pPr>
            <a:endParaRPr lang="en-US" sz="1700" dirty="0"/>
          </a:p>
        </p:txBody>
      </p:sp>
      <p:sp>
        <p:nvSpPr>
          <p:cNvPr id="5" name="CuadroTexto 4">
            <a:extLst>
              <a:ext uri="{FF2B5EF4-FFF2-40B4-BE49-F238E27FC236}">
                <a16:creationId xmlns:a16="http://schemas.microsoft.com/office/drawing/2014/main" id="{1DD1FFA7-A867-992E-0981-9FF892F5F0A2}"/>
              </a:ext>
            </a:extLst>
          </p:cNvPr>
          <p:cNvSpPr txBox="1"/>
          <p:nvPr/>
        </p:nvSpPr>
        <p:spPr>
          <a:xfrm>
            <a:off x="128253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
        <p:nvSpPr>
          <p:cNvPr id="6" name="CuadroTexto 5">
            <a:extLst>
              <a:ext uri="{FF2B5EF4-FFF2-40B4-BE49-F238E27FC236}">
                <a16:creationId xmlns:a16="http://schemas.microsoft.com/office/drawing/2014/main" id="{DC825935-4B09-38A7-80A6-DAE90C4A5A80}"/>
              </a:ext>
            </a:extLst>
          </p:cNvPr>
          <p:cNvSpPr txBox="1"/>
          <p:nvPr/>
        </p:nvSpPr>
        <p:spPr>
          <a:xfrm>
            <a:off x="4167272" y="823616"/>
            <a:ext cx="7466566" cy="5693866"/>
          </a:xfrm>
          <a:prstGeom prst="rect">
            <a:avLst/>
          </a:prstGeom>
          <a:noFill/>
        </p:spPr>
        <p:txBody>
          <a:bodyPr wrap="square">
            <a:spAutoFit/>
          </a:bodyPr>
          <a:lstStyle/>
          <a:p>
            <a:pPr algn="l"/>
            <a:r>
              <a:rPr lang="es-CL" sz="2800" b="1" dirty="0"/>
              <a:t>ESTATUTOS UTA. DFL 16, 11 JULIO 2024</a:t>
            </a:r>
          </a:p>
          <a:p>
            <a:pPr algn="l"/>
            <a:endParaRPr lang="es-CL" sz="2800" b="1" dirty="0"/>
          </a:p>
          <a:p>
            <a:pPr algn="l"/>
            <a:r>
              <a:rPr lang="es-CL" sz="2800" b="1" dirty="0"/>
              <a:t>Artículo 64.- De la Propiedad Intelectual e Industrial. A través de un reglamento se establecerá una política de propiedad intelectual e industrial que permita fomentar las actividades de investigación, creación e innovación de sus académicos, resguardando los derechos de la institución. </a:t>
            </a:r>
            <a:r>
              <a:rPr lang="es-CL" sz="2800" b="1" u="sng" dirty="0"/>
              <a:t>Asimismo, dicho reglamento establecerá las formas de acceso público al conocimiento creado en la universidad</a:t>
            </a:r>
            <a:r>
              <a:rPr lang="es-CL" sz="2800" b="1" dirty="0"/>
              <a:t>, debiendo en todo caso respetar los derechos de terceros en virtud de la legislación vigente.</a:t>
            </a:r>
          </a:p>
        </p:txBody>
      </p:sp>
      <p:pic>
        <p:nvPicPr>
          <p:cNvPr id="4" name="Imagen 3">
            <a:extLst>
              <a:ext uri="{FF2B5EF4-FFF2-40B4-BE49-F238E27FC236}">
                <a16:creationId xmlns:a16="http://schemas.microsoft.com/office/drawing/2014/main" id="{DDD49F8E-7FA5-28B4-EB99-D5AE6725E386}"/>
              </a:ext>
            </a:extLst>
          </p:cNvPr>
          <p:cNvPicPr>
            <a:picLocks noChangeAspect="1"/>
          </p:cNvPicPr>
          <p:nvPr/>
        </p:nvPicPr>
        <p:blipFill>
          <a:blip r:embed="rId3"/>
          <a:stretch>
            <a:fillRect/>
          </a:stretch>
        </p:blipFill>
        <p:spPr>
          <a:xfrm>
            <a:off x="4014353" y="618931"/>
            <a:ext cx="7772400" cy="5898551"/>
          </a:xfrm>
          <a:prstGeom prst="rect">
            <a:avLst/>
          </a:prstGeom>
        </p:spPr>
      </p:pic>
      <p:pic>
        <p:nvPicPr>
          <p:cNvPr id="7" name="Imagen 6">
            <a:extLst>
              <a:ext uri="{FF2B5EF4-FFF2-40B4-BE49-F238E27FC236}">
                <a16:creationId xmlns:a16="http://schemas.microsoft.com/office/drawing/2014/main" id="{D91F0722-346C-0988-1C70-8776C60E4F6D}"/>
              </a:ext>
            </a:extLst>
          </p:cNvPr>
          <p:cNvPicPr>
            <a:picLocks noChangeAspect="1"/>
          </p:cNvPicPr>
          <p:nvPr/>
        </p:nvPicPr>
        <p:blipFill>
          <a:blip r:embed="rId4"/>
          <a:stretch>
            <a:fillRect/>
          </a:stretch>
        </p:blipFill>
        <p:spPr>
          <a:xfrm>
            <a:off x="0" y="0"/>
            <a:ext cx="12188952" cy="6857999"/>
          </a:xfrm>
          <a:prstGeom prst="rect">
            <a:avLst/>
          </a:prstGeom>
        </p:spPr>
      </p:pic>
    </p:spTree>
    <p:extLst>
      <p:ext uri="{BB962C8B-B14F-4D97-AF65-F5344CB8AC3E}">
        <p14:creationId xmlns:p14="http://schemas.microsoft.com/office/powerpoint/2010/main" val="1879387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F1DD1DF7-9D43-BCFA-B909-CCDABB20C2E9}"/>
              </a:ext>
            </a:extLst>
          </p:cNvPr>
          <p:cNvSpPr>
            <a:spLocks noGrp="1"/>
          </p:cNvSpPr>
          <p:nvPr>
            <p:ph type="subTitle" idx="1"/>
          </p:nvPr>
        </p:nvSpPr>
        <p:spPr>
          <a:xfrm>
            <a:off x="887768" y="840421"/>
            <a:ext cx="8840128" cy="911263"/>
          </a:xfrm>
        </p:spPr>
        <p:txBody>
          <a:bodyPr>
            <a:noAutofit/>
          </a:bodyPr>
          <a:lstStyle/>
          <a:p>
            <a:pPr marL="211661"/>
            <a:r>
              <a:rPr lang="es-CL" sz="1600" dirty="0"/>
              <a:t>CLÁUSULA DE PI SOBRE LICENCIAS EXCLUSIVAS CONVENIO UTA Y CONTRAPARTE EN PROYECTO DE I+D</a:t>
            </a:r>
          </a:p>
        </p:txBody>
      </p:sp>
      <p:pic>
        <p:nvPicPr>
          <p:cNvPr id="2" name="Imagen 1">
            <a:extLst>
              <a:ext uri="{FF2B5EF4-FFF2-40B4-BE49-F238E27FC236}">
                <a16:creationId xmlns:a16="http://schemas.microsoft.com/office/drawing/2014/main" id="{85DA4E26-1A2C-C58B-9BF8-575DE2557253}"/>
              </a:ext>
            </a:extLst>
          </p:cNvPr>
          <p:cNvPicPr>
            <a:picLocks noChangeAspect="1"/>
          </p:cNvPicPr>
          <p:nvPr/>
        </p:nvPicPr>
        <p:blipFill>
          <a:blip r:embed="rId2"/>
          <a:stretch>
            <a:fillRect/>
          </a:stretch>
        </p:blipFill>
        <p:spPr>
          <a:xfrm>
            <a:off x="1002761" y="1863525"/>
            <a:ext cx="10820091" cy="2847371"/>
          </a:xfrm>
          <a:prstGeom prst="rect">
            <a:avLst/>
          </a:prstGeom>
        </p:spPr>
      </p:pic>
    </p:spTree>
    <p:extLst>
      <p:ext uri="{BB962C8B-B14F-4D97-AF65-F5344CB8AC3E}">
        <p14:creationId xmlns:p14="http://schemas.microsoft.com/office/powerpoint/2010/main" val="297761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3700" b="1" kern="1200" dirty="0">
                <a:solidFill>
                  <a:srgbClr val="FFFFFF"/>
                </a:solidFill>
                <a:effectLst/>
                <a:latin typeface="+mj-lt"/>
                <a:ea typeface="+mj-ea"/>
                <a:cs typeface="+mj-cs"/>
              </a:rPr>
              <a:t> </a:t>
            </a:r>
            <a:r>
              <a:rPr lang="en-US" sz="3700" b="1" kern="1200" dirty="0" err="1">
                <a:solidFill>
                  <a:srgbClr val="FFFFFF"/>
                </a:solidFill>
                <a:effectLst/>
                <a:latin typeface="+mj-lt"/>
                <a:ea typeface="+mj-ea"/>
                <a:cs typeface="+mj-cs"/>
              </a:rPr>
              <a:t>Licenciamiento</a:t>
            </a:r>
            <a:r>
              <a:rPr lang="en-US" sz="3700" b="1" kern="1200" dirty="0">
                <a:solidFill>
                  <a:srgbClr val="FFFFFF"/>
                </a:solidFill>
                <a:effectLst/>
                <a:latin typeface="+mj-lt"/>
                <a:ea typeface="+mj-ea"/>
                <a:cs typeface="+mj-cs"/>
              </a:rPr>
              <a:t> </a:t>
            </a:r>
            <a:r>
              <a:rPr lang="en-US" sz="3700" b="1" kern="1200" dirty="0" err="1">
                <a:solidFill>
                  <a:srgbClr val="FFFFFF"/>
                </a:solidFill>
                <a:effectLst/>
                <a:latin typeface="+mj-lt"/>
                <a:ea typeface="+mj-ea"/>
                <a:cs typeface="+mj-cs"/>
              </a:rPr>
              <a:t>Socialmente</a:t>
            </a:r>
            <a:r>
              <a:rPr lang="en-US" sz="3700" b="1" kern="1200" dirty="0">
                <a:solidFill>
                  <a:srgbClr val="FFFFFF"/>
                </a:solidFill>
                <a:effectLst/>
                <a:latin typeface="+mj-lt"/>
                <a:ea typeface="+mj-ea"/>
                <a:cs typeface="+mj-cs"/>
              </a:rPr>
              <a:t> </a:t>
            </a:r>
            <a:r>
              <a:rPr lang="en-US" sz="3700" b="1" kern="1200" dirty="0" err="1">
                <a:solidFill>
                  <a:srgbClr val="FFFFFF"/>
                </a:solidFill>
                <a:effectLst/>
                <a:latin typeface="+mj-lt"/>
                <a:ea typeface="+mj-ea"/>
                <a:cs typeface="+mj-cs"/>
              </a:rPr>
              <a:t>Responsable</a:t>
            </a:r>
            <a:r>
              <a:rPr lang="en-US" sz="3700" b="1" kern="1200" dirty="0">
                <a:solidFill>
                  <a:srgbClr val="FFFFFF"/>
                </a:solidFill>
                <a:effectLst/>
                <a:latin typeface="+mj-lt"/>
                <a:ea typeface="+mj-ea"/>
                <a:cs typeface="+mj-cs"/>
              </a:rPr>
              <a:t> </a:t>
            </a:r>
            <a:r>
              <a:rPr lang="en-US" sz="3700" b="1" kern="1200" dirty="0" err="1">
                <a:solidFill>
                  <a:srgbClr val="FFFFFF"/>
                </a:solidFill>
                <a:effectLst/>
                <a:latin typeface="+mj-lt"/>
                <a:ea typeface="+mj-ea"/>
                <a:cs typeface="+mj-cs"/>
              </a:rPr>
              <a:t>en</a:t>
            </a:r>
            <a:r>
              <a:rPr lang="en-US" sz="3700" b="1" kern="1200" dirty="0">
                <a:solidFill>
                  <a:srgbClr val="FFFFFF"/>
                </a:solidFill>
                <a:effectLst/>
                <a:latin typeface="+mj-lt"/>
                <a:ea typeface="+mj-ea"/>
                <a:cs typeface="+mj-cs"/>
              </a:rPr>
              <a:t> la Universidad de Tarapacá</a:t>
            </a:r>
            <a:endParaRPr lang="en-US" sz="3700" kern="1200" dirty="0">
              <a:solidFill>
                <a:srgbClr val="FFFFFF"/>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indent="-228600" algn="l">
              <a:buFont typeface="Arial" panose="020B0604020202020204" pitchFamily="34" charset="0"/>
              <a:buChar char="•"/>
            </a:pPr>
            <a:endParaRPr lang="en-US" sz="1700" b="1" dirty="0">
              <a:effectLst/>
            </a:endParaRPr>
          </a:p>
          <a:p>
            <a:pPr indent="-228600" algn="l">
              <a:buFont typeface="Arial" panose="020B0604020202020204" pitchFamily="34" charset="0"/>
              <a:buChar char="•"/>
            </a:pPr>
            <a:endParaRPr lang="en-US" sz="1700" b="1" dirty="0"/>
          </a:p>
          <a:p>
            <a:pPr indent="-228600" algn="l">
              <a:buFont typeface="Arial" panose="020B0604020202020204" pitchFamily="34" charset="0"/>
              <a:buChar char="•"/>
            </a:pPr>
            <a:endParaRPr lang="en-US" sz="1700" b="1" dirty="0">
              <a:effectLst/>
            </a:endParaRPr>
          </a:p>
          <a:p>
            <a:pPr indent="-228600" algn="l">
              <a:buFont typeface="Arial" panose="020B0604020202020204" pitchFamily="34" charset="0"/>
              <a:buChar char="•"/>
            </a:pPr>
            <a:endParaRPr lang="en-US" sz="1700" b="1" dirty="0">
              <a:effectLst/>
            </a:endParaRPr>
          </a:p>
          <a:p>
            <a:pPr indent="-228600" algn="l">
              <a:buFont typeface="Arial" panose="020B0604020202020204" pitchFamily="34" charset="0"/>
              <a:buChar char="•"/>
            </a:pPr>
            <a:endParaRPr lang="en-US" sz="1700" dirty="0">
              <a:effectLst/>
            </a:endParaRPr>
          </a:p>
          <a:p>
            <a:pPr indent="-228600" algn="l">
              <a:buFont typeface="Arial" panose="020B0604020202020204" pitchFamily="34" charset="0"/>
              <a:buChar char="•"/>
            </a:pPr>
            <a:endParaRPr lang="en-US" sz="1700" dirty="0"/>
          </a:p>
          <a:p>
            <a:pPr indent="-228600" algn="l">
              <a:buFont typeface="Arial" panose="020B0604020202020204" pitchFamily="34" charset="0"/>
              <a:buChar char="•"/>
            </a:pPr>
            <a:endParaRPr lang="en-US" sz="1700" dirty="0">
              <a:effectLst/>
            </a:endParaRPr>
          </a:p>
          <a:p>
            <a:pPr indent="-228600" algn="l">
              <a:buFont typeface="Arial" panose="020B0604020202020204" pitchFamily="34" charset="0"/>
              <a:buChar char="•"/>
            </a:pPr>
            <a:endParaRPr lang="en-US" sz="1700" dirty="0">
              <a:effectLst/>
            </a:endParaRPr>
          </a:p>
          <a:p>
            <a:pPr indent="-228600" algn="l">
              <a:buFont typeface="Arial" panose="020B0604020202020204" pitchFamily="34" charset="0"/>
              <a:buChar char="•"/>
            </a:pPr>
            <a:endParaRPr lang="en-US" sz="1700" dirty="0"/>
          </a:p>
        </p:txBody>
      </p:sp>
      <p:sp>
        <p:nvSpPr>
          <p:cNvPr id="5" name="CuadroTexto 4">
            <a:extLst>
              <a:ext uri="{FF2B5EF4-FFF2-40B4-BE49-F238E27FC236}">
                <a16:creationId xmlns:a16="http://schemas.microsoft.com/office/drawing/2014/main" id="{1DD1FFA7-A867-992E-0981-9FF892F5F0A2}"/>
              </a:ext>
            </a:extLst>
          </p:cNvPr>
          <p:cNvSpPr txBox="1"/>
          <p:nvPr/>
        </p:nvSpPr>
        <p:spPr>
          <a:xfrm>
            <a:off x="128253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pic>
        <p:nvPicPr>
          <p:cNvPr id="7" name="Imagen 6">
            <a:extLst>
              <a:ext uri="{FF2B5EF4-FFF2-40B4-BE49-F238E27FC236}">
                <a16:creationId xmlns:a16="http://schemas.microsoft.com/office/drawing/2014/main" id="{502775C2-C963-055C-2E56-B42D77668D14}"/>
              </a:ext>
            </a:extLst>
          </p:cNvPr>
          <p:cNvPicPr>
            <a:picLocks noChangeAspect="1"/>
          </p:cNvPicPr>
          <p:nvPr/>
        </p:nvPicPr>
        <p:blipFill>
          <a:blip r:embed="rId3"/>
          <a:stretch>
            <a:fillRect/>
          </a:stretch>
        </p:blipFill>
        <p:spPr>
          <a:xfrm>
            <a:off x="4167272" y="0"/>
            <a:ext cx="8021679" cy="6858000"/>
          </a:xfrm>
          <a:prstGeom prst="rect">
            <a:avLst/>
          </a:prstGeom>
        </p:spPr>
      </p:pic>
    </p:spTree>
    <p:extLst>
      <p:ext uri="{BB962C8B-B14F-4D97-AF65-F5344CB8AC3E}">
        <p14:creationId xmlns:p14="http://schemas.microsoft.com/office/powerpoint/2010/main" val="2289692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2" name="Google Shape;1552;p143"/>
          <p:cNvSpPr txBox="1">
            <a:spLocks noGrp="1"/>
          </p:cNvSpPr>
          <p:nvPr>
            <p:ph type="title"/>
          </p:nvPr>
        </p:nvSpPr>
        <p:spPr>
          <a:xfrm>
            <a:off x="755000" y="1420426"/>
            <a:ext cx="5458000" cy="423340"/>
          </a:xfrm>
          <a:prstGeom prst="rect">
            <a:avLst/>
          </a:prstGeom>
        </p:spPr>
        <p:txBody>
          <a:bodyPr spcFirstLastPara="1" vert="horz" wrap="square" lIns="121900" tIns="121900" rIns="121900" bIns="121900" rtlCol="0" anchor="ctr" anchorCtr="0">
            <a:noAutofit/>
          </a:bodyPr>
          <a:lstStyle/>
          <a:p>
            <a:br>
              <a:rPr lang="es-419" dirty="0"/>
            </a:br>
            <a:br>
              <a:rPr lang="es-419" dirty="0"/>
            </a:br>
            <a:br>
              <a:rPr lang="es-419" dirty="0"/>
            </a:br>
            <a:br>
              <a:rPr lang="es-419" dirty="0"/>
            </a:br>
            <a:br>
              <a:rPr lang="es-419" dirty="0"/>
            </a:br>
            <a:br>
              <a:rPr lang="es-419" dirty="0"/>
            </a:br>
            <a:br>
              <a:rPr lang="es-419" dirty="0"/>
            </a:br>
            <a:br>
              <a:rPr lang="es-419" dirty="0"/>
            </a:br>
            <a:br>
              <a:rPr lang="es-419" dirty="0"/>
            </a:br>
            <a:br>
              <a:rPr lang="es-419" dirty="0"/>
            </a:br>
            <a:br>
              <a:rPr lang="es-CL" sz="1600" dirty="0">
                <a:solidFill>
                  <a:srgbClr val="333333"/>
                </a:solidFill>
                <a:latin typeface="Roboto" panose="02000000000000000000" pitchFamily="2" charset="0"/>
              </a:rPr>
            </a:br>
            <a:br>
              <a:rPr lang="es-CL" sz="1067" dirty="0">
                <a:solidFill>
                  <a:srgbClr val="333333"/>
                </a:solidFill>
                <a:latin typeface="Roboto" panose="02000000000000000000" pitchFamily="2" charset="0"/>
              </a:rPr>
            </a:br>
            <a:br>
              <a:rPr lang="es-CL" sz="1067" dirty="0">
                <a:solidFill>
                  <a:srgbClr val="333333"/>
                </a:solidFill>
                <a:latin typeface="Roboto" panose="02000000000000000000" pitchFamily="2" charset="0"/>
              </a:rPr>
            </a:br>
            <a:r>
              <a:rPr lang="es-CL" sz="1067" dirty="0">
                <a:solidFill>
                  <a:srgbClr val="383838"/>
                </a:solidFill>
                <a:latin typeface="Source Sans Pro" panose="020B0503030403020204" pitchFamily="34" charset="0"/>
              </a:rPr>
              <a:t> </a:t>
            </a:r>
            <a:br>
              <a:rPr lang="es-419" sz="1067" dirty="0"/>
            </a:br>
            <a:endParaRPr sz="1067" dirty="0"/>
          </a:p>
        </p:txBody>
      </p:sp>
      <p:sp>
        <p:nvSpPr>
          <p:cNvPr id="1553" name="Google Shape;1553;p143"/>
          <p:cNvSpPr txBox="1">
            <a:spLocks noGrp="1"/>
          </p:cNvSpPr>
          <p:nvPr>
            <p:ph type="body" idx="1"/>
          </p:nvPr>
        </p:nvSpPr>
        <p:spPr>
          <a:xfrm>
            <a:off x="1674563" y="561861"/>
            <a:ext cx="4799185" cy="5982158"/>
          </a:xfrm>
          <a:prstGeom prst="rect">
            <a:avLst/>
          </a:prstGeom>
        </p:spPr>
        <p:txBody>
          <a:bodyPr spcFirstLastPara="1" vert="horz" wrap="square" lIns="121900" tIns="121900" rIns="121900" bIns="121900" rtlCol="0" anchor="t" anchorCtr="0">
            <a:noAutofit/>
          </a:bodyPr>
          <a:lstStyle/>
          <a:p>
            <a:pPr marL="0" indent="0">
              <a:spcAft>
                <a:spcPts val="1600"/>
              </a:spcAft>
              <a:buNone/>
            </a:pPr>
            <a:endParaRPr lang="es-419" dirty="0"/>
          </a:p>
          <a:p>
            <a:pPr marL="0" indent="0">
              <a:spcAft>
                <a:spcPts val="1600"/>
              </a:spcAft>
              <a:buNone/>
            </a:pPr>
            <a:endParaRPr lang="es-419" dirty="0"/>
          </a:p>
          <a:p>
            <a:pPr marL="0" indent="0">
              <a:spcAft>
                <a:spcPts val="1600"/>
              </a:spcAft>
              <a:buNone/>
            </a:pPr>
            <a:endParaRPr lang="es-419" dirty="0"/>
          </a:p>
          <a:p>
            <a:pPr marL="0" indent="0">
              <a:spcAft>
                <a:spcPts val="1600"/>
              </a:spcAft>
              <a:buNone/>
            </a:pPr>
            <a:endParaRPr lang="es-CL" dirty="0"/>
          </a:p>
        </p:txBody>
      </p:sp>
      <p:pic>
        <p:nvPicPr>
          <p:cNvPr id="2" name="Imagen 1">
            <a:extLst>
              <a:ext uri="{FF2B5EF4-FFF2-40B4-BE49-F238E27FC236}">
                <a16:creationId xmlns:a16="http://schemas.microsoft.com/office/drawing/2014/main" id="{8F14D33C-6AC4-9F40-E987-2D05B3E5B212}"/>
              </a:ext>
            </a:extLst>
          </p:cNvPr>
          <p:cNvPicPr>
            <a:picLocks noChangeAspect="1"/>
          </p:cNvPicPr>
          <p:nvPr/>
        </p:nvPicPr>
        <p:blipFill>
          <a:blip r:embed="rId3"/>
          <a:stretch>
            <a:fillRect/>
          </a:stretch>
        </p:blipFill>
        <p:spPr>
          <a:xfrm>
            <a:off x="7380514" y="399495"/>
            <a:ext cx="3703849" cy="2559728"/>
          </a:xfrm>
          <a:prstGeom prst="rect">
            <a:avLst/>
          </a:prstGeom>
        </p:spPr>
      </p:pic>
      <p:pic>
        <p:nvPicPr>
          <p:cNvPr id="3" name="Imagen 2">
            <a:extLst>
              <a:ext uri="{FF2B5EF4-FFF2-40B4-BE49-F238E27FC236}">
                <a16:creationId xmlns:a16="http://schemas.microsoft.com/office/drawing/2014/main" id="{6F8BFC27-7004-4911-81B1-CF957FA26219}"/>
              </a:ext>
            </a:extLst>
          </p:cNvPr>
          <p:cNvPicPr>
            <a:picLocks noChangeAspect="1"/>
          </p:cNvPicPr>
          <p:nvPr/>
        </p:nvPicPr>
        <p:blipFill>
          <a:blip r:embed="rId4"/>
          <a:stretch>
            <a:fillRect/>
          </a:stretch>
        </p:blipFill>
        <p:spPr>
          <a:xfrm>
            <a:off x="6998564" y="3898779"/>
            <a:ext cx="4799185" cy="2033259"/>
          </a:xfrm>
          <a:prstGeom prst="rect">
            <a:avLst/>
          </a:prstGeom>
        </p:spPr>
      </p:pic>
      <p:sp>
        <p:nvSpPr>
          <p:cNvPr id="7" name="CuadroTexto 6">
            <a:extLst>
              <a:ext uri="{FF2B5EF4-FFF2-40B4-BE49-F238E27FC236}">
                <a16:creationId xmlns:a16="http://schemas.microsoft.com/office/drawing/2014/main" id="{78DDF75A-B6C5-9D9E-07C9-03E832299B17}"/>
              </a:ext>
            </a:extLst>
          </p:cNvPr>
          <p:cNvSpPr txBox="1"/>
          <p:nvPr/>
        </p:nvSpPr>
        <p:spPr>
          <a:xfrm>
            <a:off x="394251" y="246267"/>
            <a:ext cx="6079497" cy="6370975"/>
          </a:xfrm>
          <a:prstGeom prst="rect">
            <a:avLst/>
          </a:prstGeom>
          <a:noFill/>
        </p:spPr>
        <p:txBody>
          <a:bodyPr wrap="square">
            <a:spAutoFit/>
          </a:bodyPr>
          <a:lstStyle/>
          <a:p>
            <a:r>
              <a:rPr lang="es-419" sz="2800" dirty="0"/>
              <a:t>La Universidad de Tarapacá</a:t>
            </a:r>
            <a:br>
              <a:rPr lang="es-419" sz="2800" dirty="0"/>
            </a:br>
            <a:r>
              <a:rPr lang="es-419" sz="2800" dirty="0"/>
              <a:t>y el caso del tomate Poncho Negro.  Protección como variedad vegetal</a:t>
            </a:r>
            <a:r>
              <a:rPr lang="es-419" dirty="0"/>
              <a:t>.</a:t>
            </a:r>
            <a:br>
              <a:rPr lang="es-419" dirty="0"/>
            </a:br>
            <a:br>
              <a:rPr lang="es-419" sz="1800" dirty="0">
                <a:latin typeface="Aptos Narrow" panose="020B0004020202020204" pitchFamily="34" charset="0"/>
                <a:cs typeface="Apple Chancery" panose="03020702040506060504" pitchFamily="66" charset="-79"/>
              </a:rPr>
            </a:br>
            <a:br>
              <a:rPr lang="es-419" sz="1800" dirty="0">
                <a:latin typeface="Aptos Narrow" panose="020B0004020202020204" pitchFamily="34" charset="0"/>
                <a:cs typeface="Apple Chancery" panose="03020702040506060504" pitchFamily="66" charset="-79"/>
              </a:rPr>
            </a:br>
            <a:r>
              <a:rPr lang="es-CL" sz="1800" dirty="0">
                <a:solidFill>
                  <a:srgbClr val="383838"/>
                </a:solidFill>
                <a:latin typeface="Aptos Narrow" panose="020B0004020202020204" pitchFamily="34" charset="0"/>
                <a:cs typeface="Apple Chancery" panose="03020702040506060504" pitchFamily="66" charset="-79"/>
              </a:rPr>
              <a:t>Durante más de seis años un grupo de científicos de la Universidad de Tarapacá, liderados por la Profesora Dra.  Elizabeth Bastías,  trabajaron en el mejoramiento genético de una variedad de tomate ancestral del extremo norte de Chile y crearon el </a:t>
            </a:r>
            <a:r>
              <a:rPr lang="es-CL" sz="1800" dirty="0" err="1">
                <a:solidFill>
                  <a:srgbClr val="383838"/>
                </a:solidFill>
                <a:latin typeface="Aptos Narrow" panose="020B0004020202020204" pitchFamily="34" charset="0"/>
                <a:cs typeface="Apple Chancery" panose="03020702040506060504" pitchFamily="66" charset="-79"/>
              </a:rPr>
              <a:t>Tunka</a:t>
            </a:r>
            <a:r>
              <a:rPr lang="es-CL" sz="1800" dirty="0">
                <a:solidFill>
                  <a:srgbClr val="383838"/>
                </a:solidFill>
                <a:latin typeface="Aptos Narrow" panose="020B0004020202020204" pitchFamily="34" charset="0"/>
                <a:cs typeface="Apple Chancery" panose="03020702040506060504" pitchFamily="66" charset="-79"/>
              </a:rPr>
              <a:t> </a:t>
            </a:r>
            <a:r>
              <a:rPr lang="es-CL" sz="1800" dirty="0" err="1">
                <a:solidFill>
                  <a:srgbClr val="383838"/>
                </a:solidFill>
                <a:latin typeface="Aptos Narrow" panose="020B0004020202020204" pitchFamily="34" charset="0"/>
                <a:cs typeface="Apple Chancery" panose="03020702040506060504" pitchFamily="66" charset="-79"/>
              </a:rPr>
              <a:t>Payani</a:t>
            </a:r>
            <a:r>
              <a:rPr lang="es-CL" sz="1800" dirty="0">
                <a:solidFill>
                  <a:srgbClr val="383838"/>
                </a:solidFill>
                <a:latin typeface="Aptos Narrow" panose="020B0004020202020204" pitchFamily="34" charset="0"/>
                <a:cs typeface="Apple Chancery" panose="03020702040506060504" pitchFamily="66" charset="-79"/>
              </a:rPr>
              <a:t>, un tomate resistente al cambio climático y que fue trabajado en conjunto con los agricultores de la Región de Arica y Parinacota. </a:t>
            </a:r>
            <a:br>
              <a:rPr lang="es-CL" sz="1800" dirty="0">
                <a:solidFill>
                  <a:srgbClr val="383838"/>
                </a:solidFill>
                <a:latin typeface="Aptos Narrow" panose="020B0004020202020204" pitchFamily="34" charset="0"/>
                <a:cs typeface="Apple Chancery" panose="03020702040506060504" pitchFamily="66" charset="-79"/>
              </a:rPr>
            </a:br>
            <a:br>
              <a:rPr lang="es-CL" sz="1800" dirty="0">
                <a:solidFill>
                  <a:srgbClr val="383838"/>
                </a:solidFill>
                <a:latin typeface="Aptos Narrow" panose="020B0004020202020204" pitchFamily="34" charset="0"/>
                <a:cs typeface="Apple Chancery" panose="03020702040506060504" pitchFamily="66" charset="-79"/>
              </a:rPr>
            </a:br>
            <a:r>
              <a:rPr lang="es-CL" sz="1800" dirty="0">
                <a:solidFill>
                  <a:srgbClr val="333333"/>
                </a:solidFill>
                <a:latin typeface="Aptos Narrow" panose="020B0004020202020204" pitchFamily="34" charset="0"/>
                <a:cs typeface="Apple Chancery" panose="03020702040506060504" pitchFamily="66" charset="-79"/>
              </a:rPr>
              <a:t>En el proyecto participan también como asociados la comunidad indígena </a:t>
            </a:r>
            <a:r>
              <a:rPr lang="es-CL" sz="1800" dirty="0" err="1">
                <a:solidFill>
                  <a:srgbClr val="333333"/>
                </a:solidFill>
                <a:latin typeface="Aptos Narrow" panose="020B0004020202020204" pitchFamily="34" charset="0"/>
                <a:cs typeface="Apple Chancery" panose="03020702040506060504" pitchFamily="66" charset="-79"/>
              </a:rPr>
              <a:t>Chika</a:t>
            </a:r>
            <a:r>
              <a:rPr lang="es-CL" sz="1800" dirty="0">
                <a:solidFill>
                  <a:srgbClr val="333333"/>
                </a:solidFill>
                <a:latin typeface="Aptos Narrow" panose="020B0004020202020204" pitchFamily="34" charset="0"/>
                <a:cs typeface="Apple Chancery" panose="03020702040506060504" pitchFamily="66" charset="-79"/>
              </a:rPr>
              <a:t> Chapisca , lo que resulta fundamental en el enfoque de la UTA, para dar cumplimiento a la legislación nacional, y a los tratados internaciones suscritos por Chile en relación a reconocer la titularidad ancestral de los recursos genéticos y CT, </a:t>
            </a:r>
            <a:r>
              <a:rPr lang="es-CL" sz="1800" u="sng" dirty="0">
                <a:solidFill>
                  <a:srgbClr val="333333"/>
                </a:solidFill>
                <a:latin typeface="Aptos Narrow" panose="020B0004020202020204" pitchFamily="34" charset="0"/>
                <a:cs typeface="Apple Chancery" panose="03020702040506060504" pitchFamily="66" charset="-79"/>
              </a:rPr>
              <a:t>y compartir beneficios con las comunidades ancestrales.</a:t>
            </a:r>
            <a:br>
              <a:rPr lang="es-CL" sz="1800" dirty="0">
                <a:solidFill>
                  <a:srgbClr val="333333"/>
                </a:solidFill>
                <a:latin typeface="Aptos Narrow" panose="020B0004020202020204" pitchFamily="34" charset="0"/>
                <a:cs typeface="Apple Chancery" panose="03020702040506060504" pitchFamily="66" charset="-79"/>
              </a:rPr>
            </a:br>
            <a:endParaRPr lang="es-CL" dirty="0"/>
          </a:p>
        </p:txBody>
      </p:sp>
    </p:spTree>
    <p:extLst>
      <p:ext uri="{BB962C8B-B14F-4D97-AF65-F5344CB8AC3E}">
        <p14:creationId xmlns:p14="http://schemas.microsoft.com/office/powerpoint/2010/main" val="2596535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3700" b="1" kern="1200" dirty="0">
                <a:solidFill>
                  <a:srgbClr val="FFFFFF"/>
                </a:solidFill>
                <a:effectLst/>
                <a:latin typeface="+mj-lt"/>
                <a:ea typeface="+mj-ea"/>
                <a:cs typeface="+mj-cs"/>
              </a:rPr>
              <a:t> </a:t>
            </a:r>
            <a:r>
              <a:rPr lang="en-US" sz="3700" b="1" kern="1200" dirty="0" err="1">
                <a:solidFill>
                  <a:srgbClr val="FFFFFF"/>
                </a:solidFill>
                <a:effectLst/>
                <a:latin typeface="+mj-lt"/>
                <a:ea typeface="+mj-ea"/>
                <a:cs typeface="+mj-cs"/>
              </a:rPr>
              <a:t>Licenciamiento</a:t>
            </a:r>
            <a:r>
              <a:rPr lang="en-US" sz="3700" b="1" kern="1200" dirty="0">
                <a:solidFill>
                  <a:srgbClr val="FFFFFF"/>
                </a:solidFill>
                <a:effectLst/>
                <a:latin typeface="+mj-lt"/>
                <a:ea typeface="+mj-ea"/>
                <a:cs typeface="+mj-cs"/>
              </a:rPr>
              <a:t> </a:t>
            </a:r>
            <a:r>
              <a:rPr lang="en-US" sz="3700" b="1" kern="1200" dirty="0" err="1">
                <a:solidFill>
                  <a:srgbClr val="FFFFFF"/>
                </a:solidFill>
                <a:effectLst/>
                <a:latin typeface="+mj-lt"/>
                <a:ea typeface="+mj-ea"/>
                <a:cs typeface="+mj-cs"/>
              </a:rPr>
              <a:t>Socialmente</a:t>
            </a:r>
            <a:r>
              <a:rPr lang="en-US" sz="3700" b="1" kern="1200" dirty="0">
                <a:solidFill>
                  <a:srgbClr val="FFFFFF"/>
                </a:solidFill>
                <a:effectLst/>
                <a:latin typeface="+mj-lt"/>
                <a:ea typeface="+mj-ea"/>
                <a:cs typeface="+mj-cs"/>
              </a:rPr>
              <a:t> </a:t>
            </a:r>
            <a:r>
              <a:rPr lang="en-US" sz="3700" b="1" kern="1200" dirty="0" err="1">
                <a:solidFill>
                  <a:srgbClr val="FFFFFF"/>
                </a:solidFill>
                <a:effectLst/>
                <a:latin typeface="+mj-lt"/>
                <a:ea typeface="+mj-ea"/>
                <a:cs typeface="+mj-cs"/>
              </a:rPr>
              <a:t>Responsable</a:t>
            </a:r>
            <a:r>
              <a:rPr lang="en-US" sz="3700" b="1" kern="1200" dirty="0">
                <a:solidFill>
                  <a:srgbClr val="FFFFFF"/>
                </a:solidFill>
                <a:effectLst/>
                <a:latin typeface="+mj-lt"/>
                <a:ea typeface="+mj-ea"/>
                <a:cs typeface="+mj-cs"/>
              </a:rPr>
              <a:t> </a:t>
            </a:r>
            <a:r>
              <a:rPr lang="en-US" sz="3700" b="1" kern="1200" dirty="0" err="1">
                <a:solidFill>
                  <a:srgbClr val="FFFFFF"/>
                </a:solidFill>
                <a:effectLst/>
                <a:latin typeface="+mj-lt"/>
                <a:ea typeface="+mj-ea"/>
                <a:cs typeface="+mj-cs"/>
              </a:rPr>
              <a:t>en</a:t>
            </a:r>
            <a:r>
              <a:rPr lang="en-US" sz="3700" b="1" kern="1200" dirty="0">
                <a:solidFill>
                  <a:srgbClr val="FFFFFF"/>
                </a:solidFill>
                <a:effectLst/>
                <a:latin typeface="+mj-lt"/>
                <a:ea typeface="+mj-ea"/>
                <a:cs typeface="+mj-cs"/>
              </a:rPr>
              <a:t> la Universidad de Tarapacá</a:t>
            </a:r>
            <a:endParaRPr lang="en-US" sz="3700" kern="1200" dirty="0">
              <a:solidFill>
                <a:srgbClr val="FFFFFF"/>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indent="-228600" algn="l">
              <a:buFont typeface="Arial" panose="020B0604020202020204" pitchFamily="34" charset="0"/>
              <a:buChar char="•"/>
            </a:pPr>
            <a:endParaRPr lang="en-US" sz="1700" b="1" dirty="0">
              <a:effectLst/>
            </a:endParaRPr>
          </a:p>
          <a:p>
            <a:pPr indent="-228600" algn="l">
              <a:buFont typeface="Arial" panose="020B0604020202020204" pitchFamily="34" charset="0"/>
              <a:buChar char="•"/>
            </a:pPr>
            <a:endParaRPr lang="en-US" sz="1700" b="1" dirty="0"/>
          </a:p>
          <a:p>
            <a:pPr indent="-228600" algn="l">
              <a:buFont typeface="Arial" panose="020B0604020202020204" pitchFamily="34" charset="0"/>
              <a:buChar char="•"/>
            </a:pPr>
            <a:endParaRPr lang="en-US" sz="1700" b="1" dirty="0">
              <a:effectLst/>
            </a:endParaRPr>
          </a:p>
          <a:p>
            <a:pPr indent="-228600" algn="l">
              <a:buFont typeface="Arial" panose="020B0604020202020204" pitchFamily="34" charset="0"/>
              <a:buChar char="•"/>
            </a:pPr>
            <a:endParaRPr lang="en-US" sz="1700" b="1" dirty="0">
              <a:effectLst/>
            </a:endParaRPr>
          </a:p>
          <a:p>
            <a:pPr indent="-228600" algn="l">
              <a:buFont typeface="Arial" panose="020B0604020202020204" pitchFamily="34" charset="0"/>
              <a:buChar char="•"/>
            </a:pPr>
            <a:endParaRPr lang="en-US" sz="1700" dirty="0">
              <a:effectLst/>
            </a:endParaRPr>
          </a:p>
          <a:p>
            <a:pPr indent="-228600" algn="l">
              <a:buFont typeface="Arial" panose="020B0604020202020204" pitchFamily="34" charset="0"/>
              <a:buChar char="•"/>
            </a:pPr>
            <a:endParaRPr lang="en-US" sz="1700" dirty="0"/>
          </a:p>
          <a:p>
            <a:pPr indent="-228600" algn="l">
              <a:buFont typeface="Arial" panose="020B0604020202020204" pitchFamily="34" charset="0"/>
              <a:buChar char="•"/>
            </a:pPr>
            <a:endParaRPr lang="en-US" sz="1700" dirty="0">
              <a:effectLst/>
            </a:endParaRPr>
          </a:p>
          <a:p>
            <a:pPr indent="-228600" algn="l">
              <a:buFont typeface="Arial" panose="020B0604020202020204" pitchFamily="34" charset="0"/>
              <a:buChar char="•"/>
            </a:pPr>
            <a:endParaRPr lang="en-US" sz="1700" dirty="0">
              <a:effectLst/>
            </a:endParaRPr>
          </a:p>
          <a:p>
            <a:pPr indent="-228600" algn="l">
              <a:buFont typeface="Arial" panose="020B0604020202020204" pitchFamily="34" charset="0"/>
              <a:buChar char="•"/>
            </a:pPr>
            <a:endParaRPr lang="en-US" sz="1700" dirty="0"/>
          </a:p>
        </p:txBody>
      </p:sp>
      <p:sp>
        <p:nvSpPr>
          <p:cNvPr id="5" name="CuadroTexto 4">
            <a:extLst>
              <a:ext uri="{FF2B5EF4-FFF2-40B4-BE49-F238E27FC236}">
                <a16:creationId xmlns:a16="http://schemas.microsoft.com/office/drawing/2014/main" id="{1DD1FFA7-A867-992E-0981-9FF892F5F0A2}"/>
              </a:ext>
            </a:extLst>
          </p:cNvPr>
          <p:cNvSpPr txBox="1"/>
          <p:nvPr/>
        </p:nvSpPr>
        <p:spPr>
          <a:xfrm>
            <a:off x="128253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pic>
        <p:nvPicPr>
          <p:cNvPr id="4" name="Imagen 3">
            <a:extLst>
              <a:ext uri="{FF2B5EF4-FFF2-40B4-BE49-F238E27FC236}">
                <a16:creationId xmlns:a16="http://schemas.microsoft.com/office/drawing/2014/main" id="{3D727723-20FF-31BF-AAEE-F3EA592676CD}"/>
              </a:ext>
            </a:extLst>
          </p:cNvPr>
          <p:cNvPicPr>
            <a:picLocks noChangeAspect="1"/>
          </p:cNvPicPr>
          <p:nvPr/>
        </p:nvPicPr>
        <p:blipFill>
          <a:blip r:embed="rId3"/>
          <a:stretch>
            <a:fillRect/>
          </a:stretch>
        </p:blipFill>
        <p:spPr>
          <a:xfrm>
            <a:off x="3796543" y="-44847"/>
            <a:ext cx="3700519" cy="6858000"/>
          </a:xfrm>
          <a:prstGeom prst="rect">
            <a:avLst/>
          </a:prstGeom>
        </p:spPr>
      </p:pic>
      <p:pic>
        <p:nvPicPr>
          <p:cNvPr id="9" name="Imagen 8">
            <a:extLst>
              <a:ext uri="{FF2B5EF4-FFF2-40B4-BE49-F238E27FC236}">
                <a16:creationId xmlns:a16="http://schemas.microsoft.com/office/drawing/2014/main" id="{6038F71E-633A-FBE0-DA4D-51772F99978F}"/>
              </a:ext>
            </a:extLst>
          </p:cNvPr>
          <p:cNvPicPr>
            <a:picLocks noChangeAspect="1"/>
          </p:cNvPicPr>
          <p:nvPr/>
        </p:nvPicPr>
        <p:blipFill>
          <a:blip r:embed="rId4"/>
          <a:stretch>
            <a:fillRect/>
          </a:stretch>
        </p:blipFill>
        <p:spPr>
          <a:xfrm>
            <a:off x="7160963" y="0"/>
            <a:ext cx="4737254" cy="6858000"/>
          </a:xfrm>
          <a:prstGeom prst="rect">
            <a:avLst/>
          </a:prstGeom>
        </p:spPr>
      </p:pic>
    </p:spTree>
    <p:extLst>
      <p:ext uri="{BB962C8B-B14F-4D97-AF65-F5344CB8AC3E}">
        <p14:creationId xmlns:p14="http://schemas.microsoft.com/office/powerpoint/2010/main" val="1967459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b="1" kern="1200">
                <a:solidFill>
                  <a:srgbClr val="FFFFFF"/>
                </a:solidFill>
                <a:effectLst/>
                <a:latin typeface="+mj-lt"/>
                <a:ea typeface="+mj-ea"/>
                <a:cs typeface="+mj-cs"/>
              </a:rPr>
              <a:t>Desafíos Clave para Chile:</a:t>
            </a:r>
            <a:endParaRPr lang="en-US" sz="4400" kern="1200">
              <a:solidFill>
                <a:srgbClr val="FFFFFF"/>
              </a:solidFill>
              <a:effectLst/>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4167272" y="591344"/>
            <a:ext cx="7914800" cy="5947568"/>
          </a:xfrm>
        </p:spPr>
        <p:txBody>
          <a:bodyPr vert="horz" lIns="91440" tIns="45720" rIns="91440" bIns="45720" rtlCol="0" anchor="ctr">
            <a:normAutofit fontScale="25000" lnSpcReduction="20000"/>
          </a:bodyPr>
          <a:lstStyle/>
          <a:p>
            <a:pPr indent="-228600" algn="l">
              <a:buFont typeface="Arial" panose="020B0604020202020204" pitchFamily="34" charset="0"/>
              <a:buChar char="•"/>
            </a:pPr>
            <a:endParaRPr lang="en-US" sz="1900" dirty="0">
              <a:effectLst/>
            </a:endParaRPr>
          </a:p>
          <a:p>
            <a:pPr indent="-228600" algn="l">
              <a:buFont typeface="Arial" panose="020B0604020202020204" pitchFamily="34" charset="0"/>
              <a:buChar char="•"/>
            </a:pPr>
            <a:endParaRPr lang="en-US" sz="1900" b="1" dirty="0">
              <a:effectLst/>
            </a:endParaRPr>
          </a:p>
          <a:p>
            <a:pPr indent="-228600" algn="l">
              <a:buFont typeface="Arial" panose="020B0604020202020204" pitchFamily="34" charset="0"/>
              <a:buChar char="•"/>
            </a:pPr>
            <a:endParaRPr lang="en-US" sz="1900" b="1" dirty="0"/>
          </a:p>
          <a:p>
            <a:pPr indent="-228600" algn="l">
              <a:buFont typeface="Arial" panose="020B0604020202020204" pitchFamily="34" charset="0"/>
              <a:buChar char="•"/>
            </a:pPr>
            <a:endParaRPr lang="en-US" sz="1900" b="1" dirty="0">
              <a:effectLst/>
            </a:endParaRPr>
          </a:p>
          <a:p>
            <a:pPr indent="-228600" algn="l">
              <a:buFont typeface="Arial" panose="020B0604020202020204" pitchFamily="34" charset="0"/>
              <a:buChar char="•"/>
            </a:pPr>
            <a:r>
              <a:rPr lang="en-US" sz="10100" b="1" dirty="0" err="1">
                <a:effectLst/>
              </a:rPr>
              <a:t>Aumentar</a:t>
            </a:r>
            <a:r>
              <a:rPr lang="en-US" sz="10100" b="1" dirty="0">
                <a:effectLst/>
              </a:rPr>
              <a:t> la </a:t>
            </a:r>
            <a:r>
              <a:rPr lang="en-US" sz="10100" b="1" dirty="0" err="1">
                <a:effectLst/>
              </a:rPr>
              <a:t>Inversión</a:t>
            </a:r>
            <a:r>
              <a:rPr lang="en-US" sz="10100" b="1" dirty="0">
                <a:effectLst/>
              </a:rPr>
              <a:t> </a:t>
            </a:r>
            <a:r>
              <a:rPr lang="en-US" sz="10100" b="1" dirty="0" err="1">
                <a:effectLst/>
              </a:rPr>
              <a:t>en</a:t>
            </a:r>
            <a:r>
              <a:rPr lang="en-US" sz="10100" b="1" dirty="0">
                <a:effectLst/>
              </a:rPr>
              <a:t> </a:t>
            </a:r>
            <a:r>
              <a:rPr lang="en-US" sz="10100" b="1" dirty="0" err="1">
                <a:effectLst/>
              </a:rPr>
              <a:t>I+D+i</a:t>
            </a:r>
            <a:r>
              <a:rPr lang="en-US" sz="10100" b="1" dirty="0">
                <a:effectLst/>
              </a:rPr>
              <a:t>:</a:t>
            </a:r>
            <a:r>
              <a:rPr lang="en-US" sz="10100" dirty="0">
                <a:effectLst/>
              </a:rPr>
              <a:t> Un mayor </a:t>
            </a:r>
            <a:r>
              <a:rPr lang="en-US" sz="10100" dirty="0" err="1">
                <a:effectLst/>
              </a:rPr>
              <a:t>financiamiento</a:t>
            </a:r>
            <a:r>
              <a:rPr lang="en-US" sz="10100" dirty="0">
                <a:effectLst/>
              </a:rPr>
              <a:t> </a:t>
            </a:r>
            <a:r>
              <a:rPr lang="en-US" sz="10100" dirty="0" err="1">
                <a:effectLst/>
              </a:rPr>
              <a:t>público</a:t>
            </a:r>
            <a:r>
              <a:rPr lang="en-US" sz="10100" dirty="0">
                <a:effectLst/>
              </a:rPr>
              <a:t> y privado es fundamental para </a:t>
            </a:r>
            <a:r>
              <a:rPr lang="en-US" sz="10100" dirty="0" err="1">
                <a:effectLst/>
              </a:rPr>
              <a:t>generar</a:t>
            </a:r>
            <a:r>
              <a:rPr lang="en-US" sz="10100" dirty="0">
                <a:effectLst/>
              </a:rPr>
              <a:t> </a:t>
            </a:r>
            <a:r>
              <a:rPr lang="en-US" sz="10100" dirty="0" err="1">
                <a:effectLst/>
              </a:rPr>
              <a:t>resultados</a:t>
            </a:r>
            <a:r>
              <a:rPr lang="en-US" sz="10100" dirty="0">
                <a:effectLst/>
              </a:rPr>
              <a:t> </a:t>
            </a:r>
            <a:r>
              <a:rPr lang="en-US" sz="10100" dirty="0" err="1">
                <a:effectLst/>
              </a:rPr>
              <a:t>transferibles</a:t>
            </a:r>
            <a:endParaRPr lang="en-US" sz="10100" dirty="0">
              <a:effectLst/>
            </a:endParaRPr>
          </a:p>
          <a:p>
            <a:pPr indent="-228600" algn="l">
              <a:buFont typeface="Arial" panose="020B0604020202020204" pitchFamily="34" charset="0"/>
              <a:buChar char="•"/>
            </a:pPr>
            <a:endParaRPr lang="en-US" sz="10100" dirty="0">
              <a:effectLst/>
            </a:endParaRPr>
          </a:p>
          <a:p>
            <a:pPr indent="-228600" algn="l">
              <a:buFont typeface="Arial" panose="020B0604020202020204" pitchFamily="34" charset="0"/>
              <a:buChar char="•"/>
            </a:pPr>
            <a:r>
              <a:rPr lang="en-US" sz="10100" b="1" dirty="0" err="1">
                <a:effectLst/>
              </a:rPr>
              <a:t>Evitar</a:t>
            </a:r>
            <a:r>
              <a:rPr lang="en-US" sz="10100" b="1" dirty="0">
                <a:effectLst/>
              </a:rPr>
              <a:t> la </a:t>
            </a:r>
            <a:r>
              <a:rPr lang="en-US" sz="10100" b="1" dirty="0" err="1">
                <a:effectLst/>
              </a:rPr>
              <a:t>Adopción</a:t>
            </a:r>
            <a:r>
              <a:rPr lang="en-US" sz="10100" b="1" dirty="0">
                <a:effectLst/>
              </a:rPr>
              <a:t> </a:t>
            </a:r>
            <a:r>
              <a:rPr lang="en-US" sz="10100" b="1" dirty="0" err="1">
                <a:effectLst/>
              </a:rPr>
              <a:t>Acrítica</a:t>
            </a:r>
            <a:r>
              <a:rPr lang="en-US" sz="10100" b="1" dirty="0">
                <a:effectLst/>
              </a:rPr>
              <a:t>:</a:t>
            </a:r>
            <a:r>
              <a:rPr lang="en-US" sz="10100" dirty="0">
                <a:effectLst/>
              </a:rPr>
              <a:t> No </a:t>
            </a:r>
            <a:r>
              <a:rPr lang="en-US" sz="10100" dirty="0" err="1">
                <a:effectLst/>
              </a:rPr>
              <a:t>copiar</a:t>
            </a:r>
            <a:r>
              <a:rPr lang="en-US" sz="10100" dirty="0">
                <a:effectLst/>
              </a:rPr>
              <a:t> </a:t>
            </a:r>
            <a:r>
              <a:rPr lang="en-US" sz="10100" dirty="0" err="1">
                <a:effectLst/>
              </a:rPr>
              <a:t>modelos</a:t>
            </a:r>
            <a:r>
              <a:rPr lang="en-US" sz="10100" dirty="0">
                <a:effectLst/>
              </a:rPr>
              <a:t> </a:t>
            </a:r>
            <a:r>
              <a:rPr lang="en-US" sz="10100" dirty="0" err="1">
                <a:effectLst/>
              </a:rPr>
              <a:t>extranjeros</a:t>
            </a:r>
            <a:r>
              <a:rPr lang="en-US" sz="10100" dirty="0">
                <a:effectLst/>
              </a:rPr>
              <a:t> </a:t>
            </a:r>
            <a:r>
              <a:rPr lang="en-US" sz="10100" dirty="0" err="1">
                <a:effectLst/>
              </a:rPr>
              <a:t>como</a:t>
            </a:r>
            <a:r>
              <a:rPr lang="en-US" sz="10100" dirty="0">
                <a:effectLst/>
              </a:rPr>
              <a:t> Bayh-Dole sin </a:t>
            </a:r>
            <a:r>
              <a:rPr lang="en-US" sz="10100" dirty="0" err="1">
                <a:effectLst/>
              </a:rPr>
              <a:t>evaluar</a:t>
            </a:r>
            <a:r>
              <a:rPr lang="en-US" sz="10100" dirty="0">
                <a:effectLst/>
              </a:rPr>
              <a:t> sus </a:t>
            </a:r>
            <a:r>
              <a:rPr lang="en-US" sz="10100" dirty="0" err="1">
                <a:effectLst/>
              </a:rPr>
              <a:t>debilidades</a:t>
            </a:r>
            <a:r>
              <a:rPr lang="en-US" sz="10100" dirty="0">
                <a:effectLst/>
              </a:rPr>
              <a:t> y </a:t>
            </a:r>
            <a:r>
              <a:rPr lang="en-US" sz="10100" dirty="0" err="1">
                <a:effectLst/>
              </a:rPr>
              <a:t>adaptar</a:t>
            </a:r>
            <a:r>
              <a:rPr lang="en-US" sz="10100" dirty="0">
                <a:effectLst/>
              </a:rPr>
              <a:t> la </a:t>
            </a:r>
            <a:r>
              <a:rPr lang="en-US" sz="10100" dirty="0" err="1">
                <a:effectLst/>
              </a:rPr>
              <a:t>legislación</a:t>
            </a:r>
            <a:r>
              <a:rPr lang="en-US" sz="10100" dirty="0">
                <a:effectLst/>
              </a:rPr>
              <a:t> (</a:t>
            </a:r>
            <a:r>
              <a:rPr lang="en-US" sz="10100" dirty="0" err="1">
                <a:effectLst/>
              </a:rPr>
              <a:t>ej</a:t>
            </a:r>
            <a:r>
              <a:rPr lang="en-US" sz="10100" dirty="0">
                <a:effectLst/>
              </a:rPr>
              <a:t>., "TRIPS plus" clauses) a la </a:t>
            </a:r>
            <a:r>
              <a:rPr lang="en-US" sz="10100" dirty="0" err="1">
                <a:effectLst/>
              </a:rPr>
              <a:t>realidad</a:t>
            </a:r>
            <a:r>
              <a:rPr lang="en-US" sz="10100" dirty="0">
                <a:effectLst/>
              </a:rPr>
              <a:t> </a:t>
            </a:r>
            <a:r>
              <a:rPr lang="en-US" sz="10100" dirty="0" err="1">
                <a:effectLst/>
              </a:rPr>
              <a:t>chilena</a:t>
            </a:r>
            <a:r>
              <a:rPr lang="en-US" sz="10100" dirty="0">
                <a:effectLst/>
              </a:rPr>
              <a:t> y sus </a:t>
            </a:r>
            <a:r>
              <a:rPr lang="en-US" sz="10100" dirty="0" err="1">
                <a:effectLst/>
              </a:rPr>
              <a:t>flexibilidades</a:t>
            </a:r>
            <a:endParaRPr lang="en-US" sz="10100" dirty="0">
              <a:effectLst/>
            </a:endParaRPr>
          </a:p>
          <a:p>
            <a:pPr indent="-228600" algn="l">
              <a:buFont typeface="Arial" panose="020B0604020202020204" pitchFamily="34" charset="0"/>
              <a:buChar char="•"/>
            </a:pPr>
            <a:endParaRPr lang="en-US" sz="10100" dirty="0">
              <a:effectLst/>
            </a:endParaRPr>
          </a:p>
          <a:p>
            <a:pPr indent="-228600" algn="l">
              <a:buFont typeface="Arial" panose="020B0604020202020204" pitchFamily="34" charset="0"/>
              <a:buChar char="•"/>
            </a:pPr>
            <a:r>
              <a:rPr lang="en-US" sz="10100" b="1" dirty="0" err="1">
                <a:effectLst/>
              </a:rPr>
              <a:t>Fortalecer</a:t>
            </a:r>
            <a:r>
              <a:rPr lang="en-US" sz="10100" b="1" dirty="0">
                <a:effectLst/>
              </a:rPr>
              <a:t> </a:t>
            </a:r>
            <a:r>
              <a:rPr lang="en-US" sz="10100" b="1" dirty="0" err="1">
                <a:effectLst/>
              </a:rPr>
              <a:t>Capacidades</a:t>
            </a:r>
            <a:r>
              <a:rPr lang="en-US" sz="10100" b="1" dirty="0">
                <a:effectLst/>
              </a:rPr>
              <a:t> </a:t>
            </a:r>
            <a:r>
              <a:rPr lang="en-US" sz="10100" b="1" dirty="0" err="1">
                <a:effectLst/>
              </a:rPr>
              <a:t>Institucionales</a:t>
            </a:r>
            <a:r>
              <a:rPr lang="en-US" sz="10100" b="1" dirty="0">
                <a:effectLst/>
              </a:rPr>
              <a:t>:</a:t>
            </a:r>
            <a:r>
              <a:rPr lang="en-US" sz="10100" dirty="0">
                <a:effectLst/>
              </a:rPr>
              <a:t> </a:t>
            </a:r>
            <a:r>
              <a:rPr lang="en-US" sz="10100" dirty="0" err="1">
                <a:effectLst/>
              </a:rPr>
              <a:t>Desarrollar</a:t>
            </a:r>
            <a:r>
              <a:rPr lang="en-US" sz="10100" dirty="0">
                <a:effectLst/>
              </a:rPr>
              <a:t> </a:t>
            </a:r>
            <a:r>
              <a:rPr lang="en-US" sz="10100" dirty="0" err="1">
                <a:effectLst/>
              </a:rPr>
              <a:t>profesionales</a:t>
            </a:r>
            <a:r>
              <a:rPr lang="en-US" sz="10100" dirty="0">
                <a:effectLst/>
              </a:rPr>
              <a:t> </a:t>
            </a:r>
            <a:r>
              <a:rPr lang="en-US" sz="10100" dirty="0" err="1">
                <a:effectLst/>
              </a:rPr>
              <a:t>especializados</a:t>
            </a:r>
            <a:r>
              <a:rPr lang="en-US" sz="10100" dirty="0">
                <a:effectLst/>
              </a:rPr>
              <a:t> </a:t>
            </a:r>
            <a:r>
              <a:rPr lang="en-US" sz="10100" dirty="0" err="1">
                <a:effectLst/>
              </a:rPr>
              <a:t>en</a:t>
            </a:r>
            <a:r>
              <a:rPr lang="en-US" sz="10100" dirty="0">
                <a:effectLst/>
              </a:rPr>
              <a:t> </a:t>
            </a:r>
            <a:r>
              <a:rPr lang="en-US" sz="10100" dirty="0" err="1">
                <a:effectLst/>
              </a:rPr>
              <a:t>gestión</a:t>
            </a:r>
            <a:r>
              <a:rPr lang="en-US" sz="10100" dirty="0">
                <a:effectLst/>
              </a:rPr>
              <a:t> de PI y TT que </a:t>
            </a:r>
            <a:r>
              <a:rPr lang="en-US" sz="10100" dirty="0" err="1">
                <a:effectLst/>
              </a:rPr>
              <a:t>trabajen</a:t>
            </a:r>
            <a:r>
              <a:rPr lang="en-US" sz="10100" dirty="0">
                <a:effectLst/>
              </a:rPr>
              <a:t> de forma </a:t>
            </a:r>
            <a:r>
              <a:rPr lang="en-US" sz="10100" dirty="0" err="1">
                <a:effectLst/>
              </a:rPr>
              <a:t>coordinada</a:t>
            </a:r>
            <a:r>
              <a:rPr lang="en-US" sz="10100" dirty="0">
                <a:effectLst/>
              </a:rPr>
              <a:t> con </a:t>
            </a:r>
            <a:r>
              <a:rPr lang="en-US" sz="10100" dirty="0" err="1">
                <a:effectLst/>
              </a:rPr>
              <a:t>investigadores</a:t>
            </a:r>
            <a:endParaRPr lang="en-US" sz="10100" dirty="0">
              <a:effectLst/>
            </a:endParaRPr>
          </a:p>
          <a:p>
            <a:pPr indent="-228600" algn="l">
              <a:buFont typeface="Arial" panose="020B0604020202020204" pitchFamily="34" charset="0"/>
              <a:buChar char="•"/>
            </a:pPr>
            <a:endParaRPr lang="en-US" sz="10100" dirty="0">
              <a:effectLst/>
            </a:endParaRPr>
          </a:p>
          <a:p>
            <a:pPr indent="-228600" algn="l">
              <a:buFont typeface="Arial" panose="020B0604020202020204" pitchFamily="34" charset="0"/>
              <a:buChar char="•"/>
            </a:pPr>
            <a:r>
              <a:rPr lang="en-US" sz="10100" b="1" dirty="0" err="1">
                <a:effectLst/>
              </a:rPr>
              <a:t>Fomentar</a:t>
            </a:r>
            <a:r>
              <a:rPr lang="en-US" sz="10100" b="1" dirty="0">
                <a:effectLst/>
              </a:rPr>
              <a:t> </a:t>
            </a:r>
            <a:r>
              <a:rPr lang="en-US" sz="10100" b="1" dirty="0" err="1">
                <a:effectLst/>
              </a:rPr>
              <a:t>el</a:t>
            </a:r>
            <a:r>
              <a:rPr lang="en-US" sz="10100" b="1" dirty="0">
                <a:effectLst/>
              </a:rPr>
              <a:t> </a:t>
            </a:r>
            <a:r>
              <a:rPr lang="en-US" sz="10100" b="1" dirty="0" err="1">
                <a:effectLst/>
              </a:rPr>
              <a:t>Rol</a:t>
            </a:r>
            <a:r>
              <a:rPr lang="en-US" sz="10100" b="1" dirty="0">
                <a:effectLst/>
              </a:rPr>
              <a:t> del </a:t>
            </a:r>
            <a:r>
              <a:rPr lang="en-US" sz="10100" b="1" dirty="0" err="1">
                <a:effectLst/>
              </a:rPr>
              <a:t>Investigador</a:t>
            </a:r>
            <a:r>
              <a:rPr lang="en-US" sz="10100" b="1" dirty="0">
                <a:effectLst/>
              </a:rPr>
              <a:t> </a:t>
            </a:r>
            <a:r>
              <a:rPr lang="en-US" sz="10100" b="1" dirty="0" err="1">
                <a:effectLst/>
              </a:rPr>
              <a:t>Emprendedor</a:t>
            </a:r>
            <a:r>
              <a:rPr lang="en-US" sz="10100" b="1" dirty="0">
                <a:effectLst/>
              </a:rPr>
              <a:t>:</a:t>
            </a:r>
            <a:r>
              <a:rPr lang="en-US" sz="10100" dirty="0">
                <a:effectLst/>
              </a:rPr>
              <a:t> Los </a:t>
            </a:r>
            <a:r>
              <a:rPr lang="en-US" sz="10100" dirty="0" err="1">
                <a:effectLst/>
              </a:rPr>
              <a:t>académicos</a:t>
            </a:r>
            <a:r>
              <a:rPr lang="en-US" sz="10100" dirty="0">
                <a:effectLst/>
              </a:rPr>
              <a:t> son clave </a:t>
            </a:r>
            <a:r>
              <a:rPr lang="en-US" sz="10100" dirty="0" err="1">
                <a:effectLst/>
              </a:rPr>
              <a:t>en</a:t>
            </a:r>
            <a:r>
              <a:rPr lang="en-US" sz="10100" dirty="0">
                <a:effectLst/>
              </a:rPr>
              <a:t> </a:t>
            </a:r>
            <a:r>
              <a:rPr lang="en-US" sz="10100" dirty="0" err="1">
                <a:effectLst/>
              </a:rPr>
              <a:t>el</a:t>
            </a:r>
            <a:r>
              <a:rPr lang="en-US" sz="10100" dirty="0">
                <a:effectLst/>
              </a:rPr>
              <a:t> </a:t>
            </a:r>
            <a:r>
              <a:rPr lang="en-US" sz="10100" dirty="0" err="1">
                <a:effectLst/>
              </a:rPr>
              <a:t>proceso</a:t>
            </a:r>
            <a:r>
              <a:rPr lang="en-US" sz="10100" dirty="0">
                <a:effectLst/>
              </a:rPr>
              <a:t> de </a:t>
            </a:r>
            <a:r>
              <a:rPr lang="en-US" sz="10100" dirty="0" err="1">
                <a:effectLst/>
              </a:rPr>
              <a:t>transferencia</a:t>
            </a:r>
            <a:r>
              <a:rPr lang="en-US" sz="10100" dirty="0">
                <a:effectLst/>
              </a:rPr>
              <a:t> y </a:t>
            </a:r>
            <a:r>
              <a:rPr lang="en-US" sz="10100" dirty="0" err="1">
                <a:effectLst/>
              </a:rPr>
              <a:t>deben</a:t>
            </a:r>
            <a:r>
              <a:rPr lang="en-US" sz="10100" dirty="0">
                <a:effectLst/>
              </a:rPr>
              <a:t> </a:t>
            </a:r>
            <a:r>
              <a:rPr lang="en-US" sz="10100" dirty="0" err="1">
                <a:effectLst/>
              </a:rPr>
              <a:t>contar</a:t>
            </a:r>
            <a:r>
              <a:rPr lang="en-US" sz="10100" dirty="0">
                <a:effectLst/>
              </a:rPr>
              <a:t> con </a:t>
            </a:r>
            <a:r>
              <a:rPr lang="en-US" sz="10100" dirty="0" err="1">
                <a:effectLst/>
              </a:rPr>
              <a:t>incentivos</a:t>
            </a:r>
            <a:r>
              <a:rPr lang="en-US" sz="10100" dirty="0">
                <a:effectLst/>
              </a:rPr>
              <a:t> </a:t>
            </a:r>
            <a:r>
              <a:rPr lang="en-US" sz="10100" dirty="0" err="1">
                <a:effectLst/>
              </a:rPr>
              <a:t>adecuados</a:t>
            </a:r>
            <a:r>
              <a:rPr lang="en-US" sz="10100" dirty="0">
                <a:effectLst/>
              </a:rPr>
              <a:t> (</a:t>
            </a:r>
            <a:r>
              <a:rPr lang="en-US" sz="10100" b="1" dirty="0" err="1">
                <a:effectLst/>
              </a:rPr>
              <a:t>académicos</a:t>
            </a:r>
            <a:r>
              <a:rPr lang="en-US" sz="10100" dirty="0">
                <a:effectLst/>
              </a:rPr>
              <a:t> y </a:t>
            </a:r>
            <a:r>
              <a:rPr lang="en-US" sz="10100" dirty="0" err="1">
                <a:effectLst/>
              </a:rPr>
              <a:t>financieros</a:t>
            </a:r>
            <a:r>
              <a:rPr lang="en-US" sz="10100" dirty="0">
                <a:effectLst/>
              </a:rPr>
              <a:t>) para </a:t>
            </a:r>
            <a:r>
              <a:rPr lang="en-US" sz="10100" dirty="0" err="1">
                <a:effectLst/>
              </a:rPr>
              <a:t>explorar</a:t>
            </a:r>
            <a:r>
              <a:rPr lang="en-US" sz="10100" dirty="0">
                <a:effectLst/>
              </a:rPr>
              <a:t> la </a:t>
            </a:r>
            <a:r>
              <a:rPr lang="en-US" sz="10100" dirty="0" err="1">
                <a:effectLst/>
              </a:rPr>
              <a:t>explotación</a:t>
            </a:r>
            <a:r>
              <a:rPr lang="en-US" sz="10100" dirty="0">
                <a:effectLst/>
              </a:rPr>
              <a:t> </a:t>
            </a:r>
            <a:r>
              <a:rPr lang="en-US" sz="10100" dirty="0" err="1">
                <a:effectLst/>
              </a:rPr>
              <a:t>comercial</a:t>
            </a:r>
            <a:r>
              <a:rPr lang="en-US" sz="10100" dirty="0">
                <a:effectLst/>
              </a:rPr>
              <a:t> de sus </a:t>
            </a:r>
            <a:r>
              <a:rPr lang="en-US" sz="10100" dirty="0" err="1">
                <a:effectLst/>
              </a:rPr>
              <a:t>investigaciones</a:t>
            </a:r>
            <a:endParaRPr lang="en-US" sz="10100" dirty="0">
              <a:effectLst/>
            </a:endParaRPr>
          </a:p>
          <a:p>
            <a:pPr indent="-228600" algn="l">
              <a:buFont typeface="Arial" panose="020B0604020202020204" pitchFamily="34" charset="0"/>
              <a:buChar char="•"/>
            </a:pPr>
            <a:endParaRPr lang="en-US" sz="10100" dirty="0">
              <a:effectLst/>
            </a:endParaRPr>
          </a:p>
          <a:p>
            <a:pPr indent="-228600" algn="l">
              <a:buFont typeface="Arial" panose="020B0604020202020204" pitchFamily="34" charset="0"/>
              <a:buChar char="•"/>
            </a:pPr>
            <a:endParaRPr lang="en-US" sz="1900" dirty="0"/>
          </a:p>
          <a:p>
            <a:pPr indent="-228600" algn="l">
              <a:buFont typeface="Arial" panose="020B0604020202020204" pitchFamily="34" charset="0"/>
              <a:buChar char="•"/>
            </a:pPr>
            <a:endParaRPr lang="en-US" sz="1900" dirty="0">
              <a:effectLst/>
            </a:endParaRPr>
          </a:p>
          <a:p>
            <a:pPr indent="-228600" algn="l">
              <a:buFont typeface="Arial" panose="020B0604020202020204" pitchFamily="34" charset="0"/>
              <a:buChar char="•"/>
            </a:pPr>
            <a:endParaRPr lang="en-US" sz="1900" dirty="0">
              <a:effectLst/>
            </a:endParaRPr>
          </a:p>
          <a:p>
            <a:pPr indent="-228600" algn="l">
              <a:buFont typeface="Arial" panose="020B0604020202020204" pitchFamily="34" charset="0"/>
              <a:buChar char="•"/>
            </a:pPr>
            <a:endParaRPr lang="en-US" sz="1900" dirty="0"/>
          </a:p>
        </p:txBody>
      </p:sp>
      <p:sp>
        <p:nvSpPr>
          <p:cNvPr id="5" name="CuadroTexto 4">
            <a:extLst>
              <a:ext uri="{FF2B5EF4-FFF2-40B4-BE49-F238E27FC236}">
                <a16:creationId xmlns:a16="http://schemas.microsoft.com/office/drawing/2014/main" id="{1DD1FFA7-A867-992E-0981-9FF892F5F0A2}"/>
              </a:ext>
            </a:extLst>
          </p:cNvPr>
          <p:cNvSpPr txBox="1"/>
          <p:nvPr/>
        </p:nvSpPr>
        <p:spPr>
          <a:xfrm>
            <a:off x="128253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566149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838200" y="365125"/>
            <a:ext cx="5558489" cy="1325563"/>
          </a:xfrm>
        </p:spPr>
        <p:txBody>
          <a:bodyPr vert="horz" lIns="91440" tIns="45720" rIns="91440" bIns="45720" rtlCol="0" anchor="ctr">
            <a:normAutofit/>
          </a:bodyPr>
          <a:lstStyle/>
          <a:p>
            <a:pPr lvl="0" algn="l"/>
            <a:br>
              <a:rPr lang="en-US" sz="1400" kern="1200">
                <a:solidFill>
                  <a:schemeClr val="tx1"/>
                </a:solidFill>
                <a:effectLst/>
                <a:latin typeface="+mj-lt"/>
                <a:ea typeface="+mj-ea"/>
                <a:cs typeface="+mj-cs"/>
              </a:rPr>
            </a:br>
            <a:br>
              <a:rPr lang="en-US" sz="1400" kern="1200">
                <a:solidFill>
                  <a:schemeClr val="tx1"/>
                </a:solidFill>
                <a:effectLst/>
                <a:latin typeface="+mj-lt"/>
                <a:ea typeface="+mj-ea"/>
                <a:cs typeface="+mj-cs"/>
              </a:rPr>
            </a:br>
            <a:br>
              <a:rPr lang="en-US" sz="1400" kern="1200">
                <a:solidFill>
                  <a:schemeClr val="tx1"/>
                </a:solidFill>
                <a:latin typeface="+mj-lt"/>
                <a:ea typeface="+mj-ea"/>
                <a:cs typeface="+mj-cs"/>
              </a:rPr>
            </a:br>
            <a:r>
              <a:rPr lang="en-US" sz="1400" b="1" kern="1200">
                <a:solidFill>
                  <a:schemeClr val="tx1"/>
                </a:solidFill>
                <a:effectLst/>
                <a:latin typeface="+mj-lt"/>
                <a:ea typeface="+mj-ea"/>
                <a:cs typeface="+mj-cs"/>
              </a:rPr>
              <a:t>Hay elementos de las tres posibles hipótesis.</a:t>
            </a:r>
            <a:br>
              <a:rPr lang="en-US" sz="1400" b="1" kern="1200">
                <a:solidFill>
                  <a:schemeClr val="tx1"/>
                </a:solidFill>
                <a:effectLst/>
                <a:latin typeface="+mj-lt"/>
                <a:ea typeface="+mj-ea"/>
                <a:cs typeface="+mj-cs"/>
              </a:rPr>
            </a:br>
            <a:r>
              <a:rPr lang="en-US" sz="1400" b="1" kern="1200">
                <a:solidFill>
                  <a:schemeClr val="tx1"/>
                </a:solidFill>
                <a:latin typeface="+mj-lt"/>
                <a:ea typeface="+mj-ea"/>
                <a:cs typeface="+mj-cs"/>
              </a:rPr>
              <a:t>Mandato legal</a:t>
            </a:r>
          </a:p>
        </p:txBody>
      </p:sp>
      <p:sp>
        <p:nvSpPr>
          <p:cNvPr id="21" name="Freeform: Shape 2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838200" y="1825625"/>
            <a:ext cx="5558489" cy="4351338"/>
          </a:xfrm>
        </p:spPr>
        <p:txBody>
          <a:bodyPr vert="horz" lIns="91440" tIns="45720" rIns="91440" bIns="45720" rtlCol="0">
            <a:normAutofit/>
          </a:bodyPr>
          <a:lstStyle/>
          <a:p>
            <a:pPr marL="514350" indent="-228600" algn="l">
              <a:buFont typeface="Arial" panose="020B0604020202020204" pitchFamily="34" charset="0"/>
              <a:buChar char="•"/>
            </a:pPr>
            <a:endParaRPr lang="en-US" sz="1900" b="0" i="0">
              <a:effectLst/>
            </a:endParaRPr>
          </a:p>
          <a:p>
            <a:pPr marL="514350" indent="-228600" algn="l">
              <a:buFont typeface="Arial" panose="020B0604020202020204" pitchFamily="34" charset="0"/>
              <a:buChar char="•"/>
            </a:pPr>
            <a:endParaRPr lang="en-US" sz="1900"/>
          </a:p>
          <a:p>
            <a:pPr marL="514350" indent="-228600" algn="l">
              <a:buFont typeface="Arial" panose="020B0604020202020204" pitchFamily="34" charset="0"/>
              <a:buChar char="•"/>
            </a:pPr>
            <a:endParaRPr lang="en-US" sz="1900"/>
          </a:p>
          <a:p>
            <a:pPr marL="514350" indent="-228600" algn="l">
              <a:buFont typeface="Arial" panose="020B0604020202020204" pitchFamily="34" charset="0"/>
              <a:buChar char="•"/>
            </a:pPr>
            <a:r>
              <a:rPr lang="en-US" sz="1900"/>
              <a:t>Artículo 1: D</a:t>
            </a:r>
            <a:r>
              <a:rPr lang="en-US" sz="1900" b="0" i="0">
                <a:effectLst/>
              </a:rPr>
              <a:t>efinición y naturaleza jurídica. Las universidades del Estado son instituciones de Educación Superior de carácter estatal, creadas por ley para el cumplimiento de las funciones </a:t>
            </a:r>
            <a:r>
              <a:rPr lang="en-US" sz="1900" b="1" i="0">
                <a:effectLst/>
              </a:rPr>
              <a:t>de docencia, investigación, creación artística, innovación, extensión, vinculación con el medio y el territorio, con la finalidad de contribuir al fortalecimiento de la democracia, al desarrollo sustentable e integral del país y al progreso de la sociedad en las diversas áreas del conocimiento y dominios de la cultura. </a:t>
            </a:r>
          </a:p>
          <a:p>
            <a:pPr indent="-228600" algn="l">
              <a:buFont typeface="Arial" panose="020B0604020202020204" pitchFamily="34" charset="0"/>
              <a:buChar char="•"/>
            </a:pPr>
            <a:endParaRPr lang="en-US" sz="1900" b="0" i="0">
              <a:effectLst/>
            </a:endParaRPr>
          </a:p>
          <a:p>
            <a:pPr marL="514350" indent="-228600" algn="l">
              <a:buFont typeface="Arial" panose="020B0604020202020204" pitchFamily="34" charset="0"/>
              <a:buChar char="•"/>
            </a:pPr>
            <a:endParaRPr lang="en-US" sz="1900"/>
          </a:p>
          <a:p>
            <a:pPr lvl="0" indent="-228600" algn="l">
              <a:buFont typeface="Arial" panose="020B0604020202020204" pitchFamily="34" charset="0"/>
              <a:buChar char="•"/>
            </a:pPr>
            <a:endParaRPr lang="en-US" sz="1900">
              <a:effectLst/>
            </a:endParaRPr>
          </a:p>
          <a:p>
            <a:pPr lvl="0" indent="-228600" algn="l">
              <a:buFont typeface="Arial" panose="020B0604020202020204" pitchFamily="34" charset="0"/>
              <a:buChar char="•"/>
            </a:pPr>
            <a:endParaRPr lang="en-US" sz="1900">
              <a:effectLst/>
            </a:endParaRPr>
          </a:p>
          <a:p>
            <a:pPr indent="-228600" algn="l">
              <a:buFont typeface="Arial" panose="020B0604020202020204" pitchFamily="34" charset="0"/>
              <a:buChar char="•"/>
            </a:pPr>
            <a:endParaRPr lang="en-US" sz="1900"/>
          </a:p>
        </p:txBody>
      </p:sp>
      <p:sp>
        <p:nvSpPr>
          <p:cNvPr id="23" name="Oval 2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Block Arc 2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eeform: Shape 2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9" name="Straight Connector 2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3" name="Arc 3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1DD1FFA7-A867-992E-0981-9FF892F5F0A2}"/>
              </a:ext>
            </a:extLst>
          </p:cNvPr>
          <p:cNvSpPr txBox="1"/>
          <p:nvPr/>
        </p:nvSpPr>
        <p:spPr>
          <a:xfrm>
            <a:off x="220836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600999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838200" y="365125"/>
            <a:ext cx="5558489" cy="1325563"/>
          </a:xfrm>
        </p:spPr>
        <p:txBody>
          <a:bodyPr vert="horz" lIns="91440" tIns="45720" rIns="91440" bIns="45720" rtlCol="0" anchor="ctr">
            <a:normAutofit/>
          </a:bodyPr>
          <a:lstStyle/>
          <a:p>
            <a:pPr lvl="0" algn="l"/>
            <a:br>
              <a:rPr lang="en-US" sz="1400" kern="1200">
                <a:solidFill>
                  <a:schemeClr val="tx1"/>
                </a:solidFill>
                <a:effectLst/>
                <a:latin typeface="+mj-lt"/>
                <a:ea typeface="+mj-ea"/>
                <a:cs typeface="+mj-cs"/>
              </a:rPr>
            </a:br>
            <a:br>
              <a:rPr lang="en-US" sz="1400" kern="1200">
                <a:solidFill>
                  <a:schemeClr val="tx1"/>
                </a:solidFill>
                <a:effectLst/>
                <a:latin typeface="+mj-lt"/>
                <a:ea typeface="+mj-ea"/>
                <a:cs typeface="+mj-cs"/>
              </a:rPr>
            </a:br>
            <a:br>
              <a:rPr lang="en-US" sz="1400" kern="1200">
                <a:solidFill>
                  <a:schemeClr val="tx1"/>
                </a:solidFill>
                <a:latin typeface="+mj-lt"/>
                <a:ea typeface="+mj-ea"/>
                <a:cs typeface="+mj-cs"/>
              </a:rPr>
            </a:br>
            <a:r>
              <a:rPr lang="en-US" sz="1400" b="1" kern="1200">
                <a:solidFill>
                  <a:schemeClr val="tx1"/>
                </a:solidFill>
                <a:effectLst/>
                <a:latin typeface="+mj-lt"/>
                <a:ea typeface="+mj-ea"/>
                <a:cs typeface="+mj-cs"/>
              </a:rPr>
              <a:t>Hay elementos de las tres posibles hipótesis.</a:t>
            </a:r>
            <a:br>
              <a:rPr lang="en-US" sz="1400" b="1" kern="1200">
                <a:solidFill>
                  <a:schemeClr val="tx1"/>
                </a:solidFill>
                <a:effectLst/>
                <a:latin typeface="+mj-lt"/>
                <a:ea typeface="+mj-ea"/>
                <a:cs typeface="+mj-cs"/>
              </a:rPr>
            </a:br>
            <a:r>
              <a:rPr lang="en-US" sz="1400" b="1" kern="1200">
                <a:solidFill>
                  <a:schemeClr val="tx1"/>
                </a:solidFill>
                <a:latin typeface="+mj-lt"/>
                <a:ea typeface="+mj-ea"/>
                <a:cs typeface="+mj-cs"/>
              </a:rPr>
              <a:t>Mandato legal</a:t>
            </a:r>
          </a:p>
        </p:txBody>
      </p:sp>
      <p:sp>
        <p:nvSpPr>
          <p:cNvPr id="21" name="Freeform: Shape 2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838200" y="1825625"/>
            <a:ext cx="5558489" cy="4351338"/>
          </a:xfrm>
        </p:spPr>
        <p:txBody>
          <a:bodyPr vert="horz" lIns="91440" tIns="45720" rIns="91440" bIns="45720" rtlCol="0">
            <a:normAutofit/>
          </a:bodyPr>
          <a:lstStyle/>
          <a:p>
            <a:pPr marL="514350" indent="-228600" algn="l">
              <a:buFont typeface="Arial" panose="020B0604020202020204" pitchFamily="34" charset="0"/>
              <a:buChar char="•"/>
            </a:pPr>
            <a:endParaRPr lang="en-US" b="0" i="0">
              <a:effectLst/>
            </a:endParaRPr>
          </a:p>
          <a:p>
            <a:pPr marL="514350" indent="-228600" algn="l">
              <a:buFont typeface="Arial" panose="020B0604020202020204" pitchFamily="34" charset="0"/>
              <a:buChar char="•"/>
            </a:pPr>
            <a:endParaRPr lang="en-US"/>
          </a:p>
          <a:p>
            <a:pPr marL="514350" indent="-228600" algn="l">
              <a:buFont typeface="Arial" panose="020B0604020202020204" pitchFamily="34" charset="0"/>
              <a:buChar char="•"/>
            </a:pPr>
            <a:r>
              <a:rPr lang="en-US" b="0" i="0">
                <a:effectLst/>
              </a:rPr>
              <a:t>Estas instituciones universitarias son </a:t>
            </a:r>
            <a:r>
              <a:rPr lang="en-US" b="1" i="0">
                <a:effectLst/>
              </a:rPr>
              <a:t>organismos autónomos, dotados de personalidad jurídica de derecho público y patrimonio propio, que forman parte de la Administración del Estado y se relacionan con el Presidente de la República a través del Ministerio de Educación</a:t>
            </a:r>
            <a:r>
              <a:rPr lang="en-US" b="0" i="0">
                <a:effectLst/>
              </a:rPr>
              <a:t>. Tendrán su o sus domicilios en la o las regiones que señalen sus estatutos</a:t>
            </a:r>
          </a:p>
          <a:p>
            <a:pPr marL="514350" indent="-228600" algn="l">
              <a:buFont typeface="Arial" panose="020B0604020202020204" pitchFamily="34" charset="0"/>
              <a:buChar char="•"/>
            </a:pPr>
            <a:endParaRPr lang="en-US"/>
          </a:p>
          <a:p>
            <a:pPr lvl="0" indent="-228600" algn="l">
              <a:buFont typeface="Arial" panose="020B0604020202020204" pitchFamily="34" charset="0"/>
              <a:buChar char="•"/>
            </a:pPr>
            <a:endParaRPr lang="en-US">
              <a:effectLst/>
            </a:endParaRPr>
          </a:p>
          <a:p>
            <a:pPr lvl="0" indent="-228600" algn="l">
              <a:buFont typeface="Arial" panose="020B0604020202020204" pitchFamily="34" charset="0"/>
              <a:buChar char="•"/>
            </a:pPr>
            <a:endParaRPr lang="en-US">
              <a:effectLst/>
            </a:endParaRPr>
          </a:p>
          <a:p>
            <a:pPr indent="-228600" algn="l">
              <a:buFont typeface="Arial" panose="020B0604020202020204" pitchFamily="34" charset="0"/>
              <a:buChar char="•"/>
            </a:pPr>
            <a:endParaRPr lang="en-US"/>
          </a:p>
        </p:txBody>
      </p:sp>
      <p:sp>
        <p:nvSpPr>
          <p:cNvPr id="23" name="Oval 2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Block Arc 2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eeform: Shape 2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9" name="Straight Connector 2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3" name="Arc 3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1DD1FFA7-A867-992E-0981-9FF892F5F0A2}"/>
              </a:ext>
            </a:extLst>
          </p:cNvPr>
          <p:cNvSpPr txBox="1"/>
          <p:nvPr/>
        </p:nvSpPr>
        <p:spPr>
          <a:xfrm>
            <a:off x="220836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553402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838200" y="365125"/>
            <a:ext cx="5558489" cy="1325563"/>
          </a:xfrm>
        </p:spPr>
        <p:txBody>
          <a:bodyPr vert="horz" lIns="91440" tIns="45720" rIns="91440" bIns="45720" rtlCol="0" anchor="ctr">
            <a:normAutofit/>
          </a:bodyPr>
          <a:lstStyle/>
          <a:p>
            <a:pPr lvl="0" algn="l"/>
            <a:br>
              <a:rPr lang="en-US" sz="1400" kern="1200">
                <a:solidFill>
                  <a:schemeClr val="tx1"/>
                </a:solidFill>
                <a:effectLst/>
                <a:latin typeface="+mj-lt"/>
                <a:ea typeface="+mj-ea"/>
                <a:cs typeface="+mj-cs"/>
              </a:rPr>
            </a:br>
            <a:br>
              <a:rPr lang="en-US" sz="1400" kern="1200">
                <a:solidFill>
                  <a:schemeClr val="tx1"/>
                </a:solidFill>
                <a:effectLst/>
                <a:latin typeface="+mj-lt"/>
                <a:ea typeface="+mj-ea"/>
                <a:cs typeface="+mj-cs"/>
              </a:rPr>
            </a:br>
            <a:br>
              <a:rPr lang="en-US" sz="1400" kern="1200">
                <a:solidFill>
                  <a:schemeClr val="tx1"/>
                </a:solidFill>
                <a:latin typeface="+mj-lt"/>
                <a:ea typeface="+mj-ea"/>
                <a:cs typeface="+mj-cs"/>
              </a:rPr>
            </a:br>
            <a:r>
              <a:rPr lang="en-US" sz="1400" b="1" kern="1200">
                <a:solidFill>
                  <a:schemeClr val="tx1"/>
                </a:solidFill>
                <a:effectLst/>
                <a:latin typeface="+mj-lt"/>
                <a:ea typeface="+mj-ea"/>
                <a:cs typeface="+mj-cs"/>
              </a:rPr>
              <a:t>Hay elementos de las tres posibles hipótesis.</a:t>
            </a:r>
            <a:br>
              <a:rPr lang="en-US" sz="1400" b="1" kern="1200">
                <a:solidFill>
                  <a:schemeClr val="tx1"/>
                </a:solidFill>
                <a:effectLst/>
                <a:latin typeface="+mj-lt"/>
                <a:ea typeface="+mj-ea"/>
                <a:cs typeface="+mj-cs"/>
              </a:rPr>
            </a:br>
            <a:r>
              <a:rPr lang="en-US" sz="1400" b="1" kern="1200">
                <a:solidFill>
                  <a:schemeClr val="tx1"/>
                </a:solidFill>
                <a:latin typeface="+mj-lt"/>
                <a:ea typeface="+mj-ea"/>
                <a:cs typeface="+mj-cs"/>
              </a:rPr>
              <a:t>Mandato legal</a:t>
            </a:r>
          </a:p>
        </p:txBody>
      </p:sp>
      <p:sp>
        <p:nvSpPr>
          <p:cNvPr id="42" name="Freeform: Shape 4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838200" y="1825625"/>
            <a:ext cx="5558489" cy="4351338"/>
          </a:xfrm>
        </p:spPr>
        <p:txBody>
          <a:bodyPr vert="horz" lIns="91440" tIns="45720" rIns="91440" bIns="45720" rtlCol="0">
            <a:normAutofit/>
          </a:bodyPr>
          <a:lstStyle/>
          <a:p>
            <a:pPr indent="-228600" algn="l">
              <a:buFont typeface="Arial" panose="020B0604020202020204" pitchFamily="34" charset="0"/>
              <a:buChar char="•"/>
            </a:pPr>
            <a:endParaRPr lang="en-US" sz="2000"/>
          </a:p>
          <a:p>
            <a:pPr marL="514350" indent="-228600" algn="l">
              <a:buFont typeface="Arial" panose="020B0604020202020204" pitchFamily="34" charset="0"/>
              <a:buChar char="•"/>
            </a:pPr>
            <a:r>
              <a:rPr lang="en-US" sz="2000" b="0" i="0">
                <a:effectLst/>
              </a:rPr>
              <a:t>Para el cumplimiento de sus funciones, las </a:t>
            </a:r>
            <a:r>
              <a:rPr lang="en-US" sz="2000" b="1" i="0">
                <a:effectLst/>
              </a:rPr>
              <a:t>universidades del Estado deben orientar su quehacer institucional de conformidad a la misión, principios y normas establecidas en la presente ley y en sus respectivos estatutos.</a:t>
            </a:r>
          </a:p>
          <a:p>
            <a:pPr indent="-228600" algn="l">
              <a:buFont typeface="Arial" panose="020B0604020202020204" pitchFamily="34" charset="0"/>
              <a:buChar char="•"/>
            </a:pPr>
            <a:endParaRPr lang="en-US" sz="2000" b="1"/>
          </a:p>
          <a:p>
            <a:pPr indent="-228600" algn="l">
              <a:buFont typeface="Arial" panose="020B0604020202020204" pitchFamily="34" charset="0"/>
              <a:buChar char="•"/>
            </a:pPr>
            <a:endParaRPr lang="en-US" sz="2000" b="1" i="0">
              <a:effectLst/>
            </a:endParaRPr>
          </a:p>
          <a:p>
            <a:pPr marL="514350" indent="-228600" algn="l">
              <a:buFont typeface="Arial" panose="020B0604020202020204" pitchFamily="34" charset="0"/>
              <a:buChar char="•"/>
            </a:pPr>
            <a:r>
              <a:rPr lang="en-US" sz="2000" b="0" i="0">
                <a:effectLst/>
              </a:rPr>
              <a:t>Los</a:t>
            </a:r>
            <a:r>
              <a:rPr lang="en-US" sz="2000"/>
              <a:t> </a:t>
            </a:r>
            <a:r>
              <a:rPr lang="en-US" sz="2000" b="1" i="0">
                <a:effectLst/>
              </a:rPr>
              <a:t>estatutos de cada universidad podrán establecer un ámbito territorial preferente de su quehacer institucional</a:t>
            </a:r>
            <a:r>
              <a:rPr lang="en-US" sz="2000" b="0" i="0">
                <a:effectLst/>
              </a:rPr>
              <a:t>, en razón de su domicilio y la misión específica de estas instituciones. </a:t>
            </a:r>
            <a:endParaRPr lang="en-US" sz="2000"/>
          </a:p>
          <a:p>
            <a:pPr lvl="0" indent="-228600" algn="l">
              <a:buFont typeface="Arial" panose="020B0604020202020204" pitchFamily="34" charset="0"/>
              <a:buChar char="•"/>
            </a:pPr>
            <a:endParaRPr lang="en-US" sz="2000">
              <a:effectLst/>
            </a:endParaRPr>
          </a:p>
          <a:p>
            <a:pPr lvl="0" indent="-228600" algn="l">
              <a:buFont typeface="Arial" panose="020B0604020202020204" pitchFamily="34" charset="0"/>
              <a:buChar char="•"/>
            </a:pPr>
            <a:endParaRPr lang="en-US" sz="2000">
              <a:effectLst/>
            </a:endParaRPr>
          </a:p>
          <a:p>
            <a:pPr indent="-228600" algn="l">
              <a:buFont typeface="Arial" panose="020B0604020202020204" pitchFamily="34" charset="0"/>
              <a:buChar char="•"/>
            </a:pPr>
            <a:endParaRPr lang="en-US" sz="2000"/>
          </a:p>
        </p:txBody>
      </p:sp>
      <p:sp>
        <p:nvSpPr>
          <p:cNvPr id="44" name="Oval 4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Block Arc 4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eeform: Shape 4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50" name="Straight Connector 4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4" name="Arc 5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1DD1FFA7-A867-992E-0981-9FF892F5F0A2}"/>
              </a:ext>
            </a:extLst>
          </p:cNvPr>
          <p:cNvSpPr txBox="1"/>
          <p:nvPr/>
        </p:nvSpPr>
        <p:spPr>
          <a:xfrm>
            <a:off x="220836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868291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838200" y="365125"/>
            <a:ext cx="5558489" cy="1325563"/>
          </a:xfrm>
        </p:spPr>
        <p:txBody>
          <a:bodyPr vert="horz" lIns="91440" tIns="45720" rIns="91440" bIns="45720" rtlCol="0" anchor="ctr">
            <a:normAutofit/>
          </a:bodyPr>
          <a:lstStyle/>
          <a:p>
            <a:pPr lvl="0" algn="l"/>
            <a:br>
              <a:rPr lang="en-US" sz="1400" kern="1200">
                <a:solidFill>
                  <a:schemeClr val="tx1"/>
                </a:solidFill>
                <a:effectLst/>
                <a:latin typeface="+mj-lt"/>
                <a:ea typeface="+mj-ea"/>
                <a:cs typeface="+mj-cs"/>
              </a:rPr>
            </a:br>
            <a:br>
              <a:rPr lang="en-US" sz="1400" kern="1200">
                <a:solidFill>
                  <a:schemeClr val="tx1"/>
                </a:solidFill>
                <a:effectLst/>
                <a:latin typeface="+mj-lt"/>
                <a:ea typeface="+mj-ea"/>
                <a:cs typeface="+mj-cs"/>
              </a:rPr>
            </a:br>
            <a:br>
              <a:rPr lang="en-US" sz="1400" kern="1200">
                <a:solidFill>
                  <a:schemeClr val="tx1"/>
                </a:solidFill>
                <a:latin typeface="+mj-lt"/>
                <a:ea typeface="+mj-ea"/>
                <a:cs typeface="+mj-cs"/>
              </a:rPr>
            </a:br>
            <a:r>
              <a:rPr lang="en-US" sz="1400" b="1" kern="1200">
                <a:solidFill>
                  <a:schemeClr val="tx1"/>
                </a:solidFill>
                <a:effectLst/>
                <a:latin typeface="+mj-lt"/>
                <a:ea typeface="+mj-ea"/>
                <a:cs typeface="+mj-cs"/>
              </a:rPr>
              <a:t>Hay elementos de las tres posibles hipótesis.</a:t>
            </a:r>
            <a:br>
              <a:rPr lang="en-US" sz="1400" b="1" kern="1200">
                <a:solidFill>
                  <a:schemeClr val="tx1"/>
                </a:solidFill>
                <a:effectLst/>
                <a:latin typeface="+mj-lt"/>
                <a:ea typeface="+mj-ea"/>
                <a:cs typeface="+mj-cs"/>
              </a:rPr>
            </a:br>
            <a:r>
              <a:rPr lang="en-US" sz="1400" b="1" kern="1200">
                <a:solidFill>
                  <a:schemeClr val="tx1"/>
                </a:solidFill>
                <a:latin typeface="+mj-lt"/>
                <a:ea typeface="+mj-ea"/>
                <a:cs typeface="+mj-cs"/>
              </a:rPr>
              <a:t>Mandato legal</a:t>
            </a:r>
          </a:p>
        </p:txBody>
      </p:sp>
      <p:sp>
        <p:nvSpPr>
          <p:cNvPr id="12"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838200" y="1825625"/>
            <a:ext cx="5558489" cy="4351338"/>
          </a:xfrm>
        </p:spPr>
        <p:txBody>
          <a:bodyPr vert="horz" lIns="91440" tIns="45720" rIns="91440" bIns="45720" rtlCol="0">
            <a:normAutofit/>
          </a:bodyPr>
          <a:lstStyle/>
          <a:p>
            <a:pPr indent="-228600" algn="l">
              <a:buFont typeface="Arial" panose="020B0604020202020204" pitchFamily="34" charset="0"/>
              <a:buChar char="•"/>
            </a:pPr>
            <a:endParaRPr lang="en-US" sz="2000"/>
          </a:p>
          <a:p>
            <a:pPr marL="514350" indent="-228600" algn="l">
              <a:buFont typeface="Arial" panose="020B0604020202020204" pitchFamily="34" charset="0"/>
              <a:buChar char="•"/>
            </a:pPr>
            <a:r>
              <a:rPr lang="en-US" sz="2000"/>
              <a:t>El </a:t>
            </a:r>
            <a:r>
              <a:rPr lang="en-US" sz="2000" b="1"/>
              <a:t>Artículo 4° de la Ley 21.094</a:t>
            </a:r>
            <a:r>
              <a:rPr lang="en-US" sz="2000"/>
              <a:t> establece </a:t>
            </a:r>
            <a:r>
              <a:rPr lang="en-US" sz="2000" b="1"/>
              <a:t>la misión de las universidades del Estado, que incluye explícitamente "cultivar, generar, desarrollar y transmitir el saber superior en las diversas áreas del conocimiento y dominios de la cultura, por medio de la investigación, la creación, la innovación</a:t>
            </a:r>
            <a:r>
              <a:rPr lang="en-US" sz="2000"/>
              <a:t>, y de las demás funciones de estas instituciones". </a:t>
            </a:r>
          </a:p>
          <a:p>
            <a:pPr marL="514350" indent="-228600" algn="l">
              <a:buFont typeface="Arial" panose="020B0604020202020204" pitchFamily="34" charset="0"/>
              <a:buChar char="•"/>
            </a:pPr>
            <a:endParaRPr lang="en-US" sz="2000" b="1"/>
          </a:p>
          <a:p>
            <a:pPr marL="514350" indent="-228600" algn="l">
              <a:buFont typeface="Arial" panose="020B0604020202020204" pitchFamily="34" charset="0"/>
              <a:buChar char="•"/>
            </a:pPr>
            <a:r>
              <a:rPr lang="en-US" sz="2000" b="1"/>
              <a:t>Esta mención directa a la "innovación" y la "creación" </a:t>
            </a:r>
            <a:r>
              <a:rPr lang="en-US" sz="2000"/>
              <a:t>implica intrínsecamente la </a:t>
            </a:r>
            <a:r>
              <a:rPr lang="en-US" sz="2000" b="1"/>
              <a:t>generación de activos de Propiedad Intelectual.</a:t>
            </a:r>
            <a:r>
              <a:rPr lang="en-US" sz="2000"/>
              <a:t> </a:t>
            </a:r>
          </a:p>
          <a:p>
            <a:pPr lvl="0" indent="-228600" algn="l">
              <a:buFont typeface="Arial" panose="020B0604020202020204" pitchFamily="34" charset="0"/>
              <a:buChar char="•"/>
            </a:pPr>
            <a:endParaRPr lang="en-US" sz="2000"/>
          </a:p>
          <a:p>
            <a:pPr lvl="0" indent="-228600" algn="l">
              <a:buFont typeface="Arial" panose="020B0604020202020204" pitchFamily="34" charset="0"/>
              <a:buChar char="•"/>
            </a:pPr>
            <a:endParaRPr lang="en-US" sz="2000">
              <a:effectLst/>
            </a:endParaRPr>
          </a:p>
          <a:p>
            <a:pPr lvl="0" indent="-228600" algn="l">
              <a:buFont typeface="Arial" panose="020B0604020202020204" pitchFamily="34" charset="0"/>
              <a:buChar char="•"/>
            </a:pPr>
            <a:endParaRPr lang="en-US" sz="2000">
              <a:effectLst/>
            </a:endParaRPr>
          </a:p>
          <a:p>
            <a:pPr indent="-228600" algn="l">
              <a:buFont typeface="Arial" panose="020B0604020202020204" pitchFamily="34" charset="0"/>
              <a:buChar char="•"/>
            </a:pPr>
            <a:endParaRPr lang="en-US" sz="2000"/>
          </a:p>
        </p:txBody>
      </p:sp>
      <p:sp>
        <p:nvSpPr>
          <p:cNvPr id="14"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1DD1FFA7-A867-992E-0981-9FF892F5F0A2}"/>
              </a:ext>
            </a:extLst>
          </p:cNvPr>
          <p:cNvSpPr txBox="1"/>
          <p:nvPr/>
        </p:nvSpPr>
        <p:spPr>
          <a:xfrm>
            <a:off x="220836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233550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838200" y="365125"/>
            <a:ext cx="5558489" cy="1325563"/>
          </a:xfrm>
        </p:spPr>
        <p:txBody>
          <a:bodyPr vert="horz" lIns="91440" tIns="45720" rIns="91440" bIns="45720" rtlCol="0" anchor="ctr">
            <a:normAutofit/>
          </a:bodyPr>
          <a:lstStyle/>
          <a:p>
            <a:pPr lvl="0" algn="l"/>
            <a:br>
              <a:rPr lang="en-US" sz="1400" kern="1200">
                <a:solidFill>
                  <a:schemeClr val="tx1"/>
                </a:solidFill>
                <a:effectLst/>
                <a:latin typeface="+mj-lt"/>
                <a:ea typeface="+mj-ea"/>
                <a:cs typeface="+mj-cs"/>
              </a:rPr>
            </a:br>
            <a:br>
              <a:rPr lang="en-US" sz="1400" kern="1200">
                <a:solidFill>
                  <a:schemeClr val="tx1"/>
                </a:solidFill>
                <a:effectLst/>
                <a:latin typeface="+mj-lt"/>
                <a:ea typeface="+mj-ea"/>
                <a:cs typeface="+mj-cs"/>
              </a:rPr>
            </a:br>
            <a:br>
              <a:rPr lang="en-US" sz="1400" kern="1200">
                <a:solidFill>
                  <a:schemeClr val="tx1"/>
                </a:solidFill>
                <a:latin typeface="+mj-lt"/>
                <a:ea typeface="+mj-ea"/>
                <a:cs typeface="+mj-cs"/>
              </a:rPr>
            </a:br>
            <a:r>
              <a:rPr lang="en-US" sz="1400" b="1" kern="1200">
                <a:solidFill>
                  <a:schemeClr val="tx1"/>
                </a:solidFill>
                <a:effectLst/>
                <a:latin typeface="+mj-lt"/>
                <a:ea typeface="+mj-ea"/>
                <a:cs typeface="+mj-cs"/>
              </a:rPr>
              <a:t>Hay elementos de las tres posibles hipótesis.</a:t>
            </a:r>
            <a:br>
              <a:rPr lang="en-US" sz="1400" b="1" kern="1200">
                <a:solidFill>
                  <a:schemeClr val="tx1"/>
                </a:solidFill>
                <a:effectLst/>
                <a:latin typeface="+mj-lt"/>
                <a:ea typeface="+mj-ea"/>
                <a:cs typeface="+mj-cs"/>
              </a:rPr>
            </a:br>
            <a:r>
              <a:rPr lang="en-US" sz="1400" b="1" kern="1200">
                <a:solidFill>
                  <a:schemeClr val="tx1"/>
                </a:solidFill>
                <a:latin typeface="+mj-lt"/>
                <a:ea typeface="+mj-ea"/>
                <a:cs typeface="+mj-cs"/>
              </a:rPr>
              <a:t>Mandato legal</a:t>
            </a:r>
          </a:p>
        </p:txBody>
      </p:sp>
      <p:sp>
        <p:nvSpPr>
          <p:cNvPr id="28"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838200" y="1825625"/>
            <a:ext cx="5558489" cy="4351338"/>
          </a:xfrm>
        </p:spPr>
        <p:txBody>
          <a:bodyPr vert="horz" lIns="91440" tIns="45720" rIns="91440" bIns="45720" rtlCol="0">
            <a:normAutofit/>
          </a:bodyPr>
          <a:lstStyle/>
          <a:p>
            <a:pPr marL="514350" indent="-228600" algn="l">
              <a:buFont typeface="Arial" panose="020B0604020202020204" pitchFamily="34" charset="0"/>
              <a:buChar char="•"/>
            </a:pPr>
            <a:endParaRPr lang="en-US"/>
          </a:p>
          <a:p>
            <a:pPr marL="514350" indent="-228600" algn="l">
              <a:buFont typeface="Arial" panose="020B0604020202020204" pitchFamily="34" charset="0"/>
              <a:buChar char="•"/>
            </a:pPr>
            <a:endParaRPr lang="en-US"/>
          </a:p>
          <a:p>
            <a:pPr marL="514350" indent="-228600" algn="l">
              <a:buFont typeface="Arial" panose="020B0604020202020204" pitchFamily="34" charset="0"/>
              <a:buChar char="•"/>
            </a:pPr>
            <a:r>
              <a:rPr lang="en-US"/>
              <a:t>Asimismo, el </a:t>
            </a:r>
            <a:r>
              <a:rPr lang="en-US" b="1"/>
              <a:t>Artículo 11°</a:t>
            </a:r>
            <a:r>
              <a:rPr lang="en-US"/>
              <a:t> de la misma ley subraya que "</a:t>
            </a:r>
            <a:r>
              <a:rPr lang="en-US" b="1"/>
              <a:t>El Estado debe promover el acceso al conocimiento que se genera en el interior de sus instituciones con el objeto de contribuir al desarrollo social, económico, deportivo, artístico, tecnológico, científico y cultural del país". </a:t>
            </a:r>
          </a:p>
          <a:p>
            <a:pPr lvl="0" indent="-228600" algn="l">
              <a:buFont typeface="Arial" panose="020B0604020202020204" pitchFamily="34" charset="0"/>
              <a:buChar char="•"/>
            </a:pPr>
            <a:endParaRPr lang="en-US"/>
          </a:p>
          <a:p>
            <a:pPr lvl="0" indent="-228600" algn="l">
              <a:buFont typeface="Arial" panose="020B0604020202020204" pitchFamily="34" charset="0"/>
              <a:buChar char="•"/>
            </a:pPr>
            <a:endParaRPr lang="en-US">
              <a:effectLst/>
            </a:endParaRPr>
          </a:p>
          <a:p>
            <a:pPr lvl="0" indent="-228600" algn="l">
              <a:buFont typeface="Arial" panose="020B0604020202020204" pitchFamily="34" charset="0"/>
              <a:buChar char="•"/>
            </a:pPr>
            <a:endParaRPr lang="en-US">
              <a:effectLst/>
            </a:endParaRPr>
          </a:p>
          <a:p>
            <a:pPr indent="-228600" algn="l">
              <a:buFont typeface="Arial" panose="020B0604020202020204" pitchFamily="34" charset="0"/>
              <a:buChar char="•"/>
            </a:pPr>
            <a:endParaRPr lang="en-US"/>
          </a:p>
        </p:txBody>
      </p:sp>
      <p:sp>
        <p:nvSpPr>
          <p:cNvPr id="29"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2"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3"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1DD1FFA7-A867-992E-0981-9FF892F5F0A2}"/>
              </a:ext>
            </a:extLst>
          </p:cNvPr>
          <p:cNvSpPr txBox="1"/>
          <p:nvPr/>
        </p:nvSpPr>
        <p:spPr>
          <a:xfrm>
            <a:off x="220836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091829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225C0C-48A2-C866-5CC7-07D537207437}"/>
              </a:ext>
            </a:extLst>
          </p:cNvPr>
          <p:cNvSpPr>
            <a:spLocks noGrp="1"/>
          </p:cNvSpPr>
          <p:nvPr>
            <p:ph type="ctrTitle"/>
          </p:nvPr>
        </p:nvSpPr>
        <p:spPr>
          <a:xfrm>
            <a:off x="838200" y="365125"/>
            <a:ext cx="5558489" cy="1325563"/>
          </a:xfrm>
        </p:spPr>
        <p:txBody>
          <a:bodyPr vert="horz" lIns="91440" tIns="45720" rIns="91440" bIns="45720" rtlCol="0" anchor="ctr">
            <a:normAutofit/>
          </a:bodyPr>
          <a:lstStyle/>
          <a:p>
            <a:pPr lvl="0" algn="l"/>
            <a:br>
              <a:rPr lang="en-US" sz="1400" kern="1200">
                <a:solidFill>
                  <a:schemeClr val="tx1"/>
                </a:solidFill>
                <a:effectLst/>
                <a:latin typeface="+mj-lt"/>
                <a:ea typeface="+mj-ea"/>
                <a:cs typeface="+mj-cs"/>
              </a:rPr>
            </a:br>
            <a:br>
              <a:rPr lang="en-US" sz="1400" kern="1200">
                <a:solidFill>
                  <a:schemeClr val="tx1"/>
                </a:solidFill>
                <a:effectLst/>
                <a:latin typeface="+mj-lt"/>
                <a:ea typeface="+mj-ea"/>
                <a:cs typeface="+mj-cs"/>
              </a:rPr>
            </a:br>
            <a:br>
              <a:rPr lang="en-US" sz="1400" kern="1200">
                <a:solidFill>
                  <a:schemeClr val="tx1"/>
                </a:solidFill>
                <a:latin typeface="+mj-lt"/>
                <a:ea typeface="+mj-ea"/>
                <a:cs typeface="+mj-cs"/>
              </a:rPr>
            </a:br>
            <a:r>
              <a:rPr lang="en-US" sz="1400" b="1" kern="1200">
                <a:solidFill>
                  <a:schemeClr val="tx1"/>
                </a:solidFill>
                <a:effectLst/>
                <a:latin typeface="+mj-lt"/>
                <a:ea typeface="+mj-ea"/>
                <a:cs typeface="+mj-cs"/>
              </a:rPr>
              <a:t>Hay elementos de las tres posibles hipótesis.</a:t>
            </a:r>
            <a:br>
              <a:rPr lang="en-US" sz="1400" b="1" kern="1200">
                <a:solidFill>
                  <a:schemeClr val="tx1"/>
                </a:solidFill>
                <a:effectLst/>
                <a:latin typeface="+mj-lt"/>
                <a:ea typeface="+mj-ea"/>
                <a:cs typeface="+mj-cs"/>
              </a:rPr>
            </a:br>
            <a:r>
              <a:rPr lang="en-US" sz="1400" b="1" kern="1200">
                <a:solidFill>
                  <a:schemeClr val="tx1"/>
                </a:solidFill>
                <a:latin typeface="+mj-lt"/>
                <a:ea typeface="+mj-ea"/>
                <a:cs typeface="+mj-cs"/>
              </a:rPr>
              <a:t>Mandato legal</a:t>
            </a:r>
          </a:p>
        </p:txBody>
      </p:sp>
      <p:sp>
        <p:nvSpPr>
          <p:cNvPr id="12"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900B6C73-6019-D4B1-9601-D85BBC96E698}"/>
              </a:ext>
            </a:extLst>
          </p:cNvPr>
          <p:cNvSpPr>
            <a:spLocks noGrp="1"/>
          </p:cNvSpPr>
          <p:nvPr>
            <p:ph type="subTitle" idx="1"/>
          </p:nvPr>
        </p:nvSpPr>
        <p:spPr>
          <a:xfrm>
            <a:off x="838200" y="1825625"/>
            <a:ext cx="5558489" cy="4351338"/>
          </a:xfrm>
        </p:spPr>
        <p:txBody>
          <a:bodyPr vert="horz" lIns="91440" tIns="45720" rIns="91440" bIns="45720" rtlCol="0">
            <a:normAutofit/>
          </a:bodyPr>
          <a:lstStyle/>
          <a:p>
            <a:pPr indent="-228600" algn="l">
              <a:buFont typeface="Arial" panose="020B0604020202020204" pitchFamily="34" charset="0"/>
              <a:buChar char="•"/>
            </a:pPr>
            <a:endParaRPr lang="en-US" b="1"/>
          </a:p>
          <a:p>
            <a:pPr indent="-228600" algn="l">
              <a:buFont typeface="Arial" panose="020B0604020202020204" pitchFamily="34" charset="0"/>
              <a:buChar char="•"/>
            </a:pPr>
            <a:r>
              <a:rPr lang="en-US" b="1"/>
              <a:t>Este mandato de promoción del acceso al conocimiento generado con fondos públicos es fundamental y establece un marco para la gestión de la PI que va más allá de la mera protección, orientándose hacia el beneficio social.</a:t>
            </a:r>
          </a:p>
          <a:p>
            <a:pPr indent="-228600" algn="l">
              <a:buFont typeface="Arial" panose="020B0604020202020204" pitchFamily="34" charset="0"/>
              <a:buChar char="•"/>
            </a:pPr>
            <a:endParaRPr lang="en-US" b="1"/>
          </a:p>
          <a:p>
            <a:pPr lvl="0" indent="-228600" algn="l">
              <a:buFont typeface="Arial" panose="020B0604020202020204" pitchFamily="34" charset="0"/>
              <a:buChar char="•"/>
            </a:pPr>
            <a:endParaRPr lang="en-US"/>
          </a:p>
          <a:p>
            <a:pPr lvl="0" indent="-228600" algn="l">
              <a:buFont typeface="Arial" panose="020B0604020202020204" pitchFamily="34" charset="0"/>
              <a:buChar char="•"/>
            </a:pPr>
            <a:endParaRPr lang="en-US">
              <a:effectLst/>
            </a:endParaRPr>
          </a:p>
          <a:p>
            <a:pPr lvl="0" indent="-228600" algn="l">
              <a:buFont typeface="Arial" panose="020B0604020202020204" pitchFamily="34" charset="0"/>
              <a:buChar char="•"/>
            </a:pPr>
            <a:endParaRPr lang="en-US">
              <a:effectLst/>
            </a:endParaRPr>
          </a:p>
          <a:p>
            <a:pPr indent="-228600" algn="l">
              <a:buFont typeface="Arial" panose="020B0604020202020204" pitchFamily="34" charset="0"/>
              <a:buChar char="•"/>
            </a:pPr>
            <a:endParaRPr lang="en-US"/>
          </a:p>
        </p:txBody>
      </p:sp>
      <p:sp>
        <p:nvSpPr>
          <p:cNvPr id="14"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1DD1FFA7-A867-992E-0981-9FF892F5F0A2}"/>
              </a:ext>
            </a:extLst>
          </p:cNvPr>
          <p:cNvSpPr txBox="1"/>
          <p:nvPr/>
        </p:nvSpPr>
        <p:spPr>
          <a:xfrm>
            <a:off x="2208365" y="2139308"/>
            <a:ext cx="8490857" cy="369332"/>
          </a:xfrm>
          <a:prstGeom prst="rect">
            <a:avLst/>
          </a:prstGeom>
          <a:noFill/>
        </p:spPr>
        <p:txBody>
          <a:bodyPr wrap="square">
            <a:spAutoFit/>
          </a:bodyPr>
          <a:lstStyle/>
          <a:p>
            <a:pPr marL="228600">
              <a:spcAft>
                <a:spcPts val="600"/>
              </a:spcAft>
            </a:pPr>
            <a:r>
              <a:rPr lang="es-C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30747946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8271</TotalTime>
  <Words>11070</Words>
  <Application>Microsoft Macintosh PowerPoint</Application>
  <PresentationFormat>Panorámica</PresentationFormat>
  <Paragraphs>560</Paragraphs>
  <Slides>36</Slides>
  <Notes>14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36</vt:i4>
      </vt:variant>
    </vt:vector>
  </HeadingPairs>
  <TitlesOfParts>
    <vt:vector size="43" baseType="lpstr">
      <vt:lpstr>Aptos Narrow</vt:lpstr>
      <vt:lpstr>Arial</vt:lpstr>
      <vt:lpstr>Calibri</vt:lpstr>
      <vt:lpstr>Calibri Light</vt:lpstr>
      <vt:lpstr>Roboto</vt:lpstr>
      <vt:lpstr>Source Sans Pro</vt:lpstr>
      <vt:lpstr>Tema de Office</vt:lpstr>
      <vt:lpstr>Presentación de PowerPoint</vt:lpstr>
      <vt:lpstr>Presentación de PowerPoint</vt:lpstr>
      <vt:lpstr>   Hay elementos de las tres posibles hipótesis. Mandato legal</vt:lpstr>
      <vt:lpstr>   Hay elementos de las tres posibles hipótesis. Mandato legal</vt:lpstr>
      <vt:lpstr>   Hay elementos de las tres posibles hipótesis. Mandato legal</vt:lpstr>
      <vt:lpstr>   Hay elementos de las tres posibles hipótesis. Mandato legal</vt:lpstr>
      <vt:lpstr>   Hay elementos de las tres posibles hipótesis. Mandato legal</vt:lpstr>
      <vt:lpstr>   Hay elementos de las tres posibles hipótesis. Mandato legal</vt:lpstr>
      <vt:lpstr>   Hay elementos de las tres posibles hipótesis. Mandato legal</vt:lpstr>
      <vt:lpstr>   Hay elementos de las tres posibles hipótesis. Mandato legal</vt:lpstr>
      <vt:lpstr>   Hay elementos de las tres posibles hipótesis. Mandato legal</vt:lpstr>
      <vt:lpstr>   Hay elementos de las tres posibles hipótesis. Dimensión estratégica fundamental para su misión</vt:lpstr>
      <vt:lpstr>   Hay elementos de las tres posibles hipótesis. Dimensión estratégica fundamental para su misión</vt:lpstr>
      <vt:lpstr>   Hay elementos de las tres posibles hipótesis. Dimensión estratégica fundamental para su misión</vt:lpstr>
      <vt:lpstr>   Hay elementos de las tres posibles hipótesis. Dimensión estratégica fundamental para su misión</vt:lpstr>
      <vt:lpstr>   Hay elementos de las tres posibles hipótesis. Evitar Free Riding</vt:lpstr>
      <vt:lpstr>   Hay elementos de las tres posibles hipótesis. Evitar Free Riding</vt:lpstr>
      <vt:lpstr>   Hay elementos de las tres posibles hipótesis. Evitar Free Riding</vt:lpstr>
      <vt:lpstr>Presentación de PowerPoint</vt:lpstr>
      <vt:lpstr> El Proceso de Transferencia Tecnológica y el Rol de la PI: </vt:lpstr>
      <vt:lpstr>El Proceso de Transferencia Tecnológica y el Rol de la PI: </vt:lpstr>
      <vt:lpstr> El Proceso de Transferencia Tecnológica y el Rol de la PI: </vt:lpstr>
      <vt:lpstr>El Proceso de Transferencia Tecnológica y el Rol de la PI: </vt:lpstr>
      <vt:lpstr>3. El Proceso de Transferencia Tecnológica y el Rol de la PI: </vt:lpstr>
      <vt:lpstr>Presentación de PowerPoint</vt:lpstr>
      <vt:lpstr>Modelos de Licenciamiento para Universidades Complejas:</vt:lpstr>
      <vt:lpstr>Modelos de Licenciamiento para Universidades Complejas:</vt:lpstr>
      <vt:lpstr>Modelos de Licenciamiento para Universidades Complejas:</vt:lpstr>
      <vt:lpstr> Licenciamiento Socialmente Responsable en la Universidad de Tarapacá</vt:lpstr>
      <vt:lpstr> Licenciamiento Socialmente Responsable en la Universidad de Tarapacá</vt:lpstr>
      <vt:lpstr> Licenciamiento Socialmente Responsable en la Universidad de Tarapacá</vt:lpstr>
      <vt:lpstr>Presentación de PowerPoint</vt:lpstr>
      <vt:lpstr> Licenciamiento Socialmente Responsable en la Universidad de Tarapacá</vt:lpstr>
      <vt:lpstr>               </vt:lpstr>
      <vt:lpstr> Licenciamiento Socialmente Responsable en la Universidad de Tarapacá</vt:lpstr>
      <vt:lpstr>Desafíos Clave para Chile: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CLIPP</dc:title>
  <dc:creator>Jorge Rojas</dc:creator>
  <cp:lastModifiedBy>Jorge Rojas</cp:lastModifiedBy>
  <cp:revision>23</cp:revision>
  <dcterms:created xsi:type="dcterms:W3CDTF">2025-07-05T15:54:29Z</dcterms:created>
  <dcterms:modified xsi:type="dcterms:W3CDTF">2025-08-22T16:41:34Z</dcterms:modified>
</cp:coreProperties>
</file>