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44"/>
  </p:notesMasterIdLst>
  <p:sldIdLst>
    <p:sldId id="266" r:id="rId5"/>
    <p:sldId id="405" r:id="rId6"/>
    <p:sldId id="440" r:id="rId7"/>
    <p:sldId id="263" r:id="rId8"/>
    <p:sldId id="262" r:id="rId9"/>
    <p:sldId id="450" r:id="rId10"/>
    <p:sldId id="407" r:id="rId11"/>
    <p:sldId id="409" r:id="rId12"/>
    <p:sldId id="451" r:id="rId13"/>
    <p:sldId id="411" r:id="rId14"/>
    <p:sldId id="420" r:id="rId15"/>
    <p:sldId id="358" r:id="rId16"/>
    <p:sldId id="256" r:id="rId17"/>
    <p:sldId id="257" r:id="rId18"/>
    <p:sldId id="435" r:id="rId19"/>
    <p:sldId id="436" r:id="rId20"/>
    <p:sldId id="258" r:id="rId21"/>
    <p:sldId id="259" r:id="rId22"/>
    <p:sldId id="424" r:id="rId23"/>
    <p:sldId id="425" r:id="rId24"/>
    <p:sldId id="432" r:id="rId25"/>
    <p:sldId id="441" r:id="rId26"/>
    <p:sldId id="414" r:id="rId27"/>
    <p:sldId id="449" r:id="rId28"/>
    <p:sldId id="430" r:id="rId29"/>
    <p:sldId id="431" r:id="rId30"/>
    <p:sldId id="412" r:id="rId31"/>
    <p:sldId id="267" r:id="rId32"/>
    <p:sldId id="406" r:id="rId33"/>
    <p:sldId id="442" r:id="rId34"/>
    <p:sldId id="443" r:id="rId35"/>
    <p:sldId id="452" r:id="rId36"/>
    <p:sldId id="458" r:id="rId37"/>
    <p:sldId id="453" r:id="rId38"/>
    <p:sldId id="454" r:id="rId39"/>
    <p:sldId id="455" r:id="rId40"/>
    <p:sldId id="456" r:id="rId41"/>
    <p:sldId id="457" r:id="rId42"/>
    <p:sldId id="44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C0C4A-4C1C-4935-B44E-7FF5D393BCB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E4EA58-5601-4D62-9E79-6ACD6004E03A}">
      <dgm:prSet/>
      <dgm:spPr/>
      <dgm:t>
        <a:bodyPr/>
        <a:lstStyle/>
        <a:p>
          <a:r>
            <a:rPr lang="en-US" dirty="0"/>
            <a:t>✅ </a:t>
          </a:r>
          <a:r>
            <a:rPr lang="en-US" dirty="0" err="1"/>
            <a:t>Reserva</a:t>
          </a:r>
          <a:r>
            <a:rPr lang="en-US" dirty="0"/>
            <a:t> de derechos para </a:t>
          </a:r>
          <a:r>
            <a:rPr lang="en-US" dirty="0" err="1"/>
            <a:t>investigación</a:t>
          </a:r>
          <a:r>
            <a:rPr lang="en-US" dirty="0"/>
            <a:t> y </a:t>
          </a:r>
          <a:r>
            <a:rPr lang="en-US" dirty="0" err="1"/>
            <a:t>educación</a:t>
          </a:r>
          <a:r>
            <a:rPr lang="en-US" dirty="0"/>
            <a:t>: Las </a:t>
          </a:r>
          <a:r>
            <a:rPr lang="en-US" dirty="0" err="1"/>
            <a:t>universidades</a:t>
          </a:r>
          <a:r>
            <a:rPr lang="en-US" dirty="0"/>
            <a:t> </a:t>
          </a:r>
          <a:r>
            <a:rPr lang="en-US" dirty="0" err="1"/>
            <a:t>deben</a:t>
          </a:r>
          <a:r>
            <a:rPr lang="en-US" dirty="0"/>
            <a:t> </a:t>
          </a:r>
          <a:r>
            <a:rPr lang="en-US" dirty="0" err="1"/>
            <a:t>conservar</a:t>
          </a:r>
          <a:r>
            <a:rPr lang="en-US" dirty="0"/>
            <a:t> </a:t>
          </a:r>
          <a:r>
            <a:rPr lang="en-US" dirty="0" err="1"/>
            <a:t>siempre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derecho de usar las </a:t>
          </a:r>
          <a:r>
            <a:rPr lang="en-US" dirty="0" err="1"/>
            <a:t>invenciones</a:t>
          </a:r>
          <a:r>
            <a:rPr lang="en-US" dirty="0"/>
            <a:t> con fines </a:t>
          </a:r>
          <a:r>
            <a:rPr lang="en-US" dirty="0" err="1"/>
            <a:t>académicos</a:t>
          </a:r>
          <a:r>
            <a:rPr lang="en-US" dirty="0"/>
            <a:t> y </a:t>
          </a:r>
          <a:r>
            <a:rPr lang="en-US" dirty="0" err="1"/>
            <a:t>públicos</a:t>
          </a:r>
          <a:r>
            <a:rPr lang="en-US" dirty="0"/>
            <a:t>.</a:t>
          </a:r>
        </a:p>
      </dgm:t>
    </dgm:pt>
    <dgm:pt modelId="{9647239F-64BF-493A-B351-C99635A0AA61}" type="parTrans" cxnId="{D0646327-720C-4C4F-A393-B4192F9C96DF}">
      <dgm:prSet/>
      <dgm:spPr/>
      <dgm:t>
        <a:bodyPr/>
        <a:lstStyle/>
        <a:p>
          <a:endParaRPr lang="en-US"/>
        </a:p>
      </dgm:t>
    </dgm:pt>
    <dgm:pt modelId="{E016E272-612B-49BD-8DDD-425CA15AC37E}" type="sibTrans" cxnId="{D0646327-720C-4C4F-A393-B4192F9C96DF}">
      <dgm:prSet/>
      <dgm:spPr/>
      <dgm:t>
        <a:bodyPr/>
        <a:lstStyle/>
        <a:p>
          <a:endParaRPr lang="en-US"/>
        </a:p>
      </dgm:t>
    </dgm:pt>
    <dgm:pt modelId="{E96E10FB-A9A9-4A4E-86AC-CE6EC330C783}">
      <dgm:prSet/>
      <dgm:spPr/>
      <dgm:t>
        <a:bodyPr/>
        <a:lstStyle/>
        <a:p>
          <a:r>
            <a:rPr lang="en-US"/>
            <a:t>✅ Hitos de desarrollo diligente: Las licencias deben incluir compromisos que aseguren un progreso real en el desarrollo y aplicación de la tecnología.</a:t>
          </a:r>
        </a:p>
      </dgm:t>
    </dgm:pt>
    <dgm:pt modelId="{B3F90D2F-1440-446E-842C-FAC3ECC27348}" type="parTrans" cxnId="{06A31B4F-0D9A-4D73-B95B-EDE94DC8B6FC}">
      <dgm:prSet/>
      <dgm:spPr/>
      <dgm:t>
        <a:bodyPr/>
        <a:lstStyle/>
        <a:p>
          <a:endParaRPr lang="en-US"/>
        </a:p>
      </dgm:t>
    </dgm:pt>
    <dgm:pt modelId="{CAC7E48F-2EB9-4334-A53B-8D6A63E3E81F}" type="sibTrans" cxnId="{06A31B4F-0D9A-4D73-B95B-EDE94DC8B6FC}">
      <dgm:prSet/>
      <dgm:spPr/>
      <dgm:t>
        <a:bodyPr/>
        <a:lstStyle/>
        <a:p>
          <a:endParaRPr lang="en-US"/>
        </a:p>
      </dgm:t>
    </dgm:pt>
    <dgm:pt modelId="{7FEDCE3C-CF55-4686-B1C3-2506AAA7625C}">
      <dgm:prSet/>
      <dgm:spPr/>
      <dgm:t>
        <a:bodyPr/>
        <a:lstStyle/>
        <a:p>
          <a:r>
            <a:rPr lang="en-US"/>
            <a:t>✅ Limitación sobre mejoras futuras: Evitar que una licencia exclusiva bloquee el acceso a innovaciones o mejoras derivadas de la tecnología original.</a:t>
          </a:r>
        </a:p>
      </dgm:t>
    </dgm:pt>
    <dgm:pt modelId="{A4285F8A-6F5F-4105-9397-D20F42C9A5CC}" type="parTrans" cxnId="{B8F21D4C-31A3-41A1-8370-B83CCFBFB78E}">
      <dgm:prSet/>
      <dgm:spPr/>
      <dgm:t>
        <a:bodyPr/>
        <a:lstStyle/>
        <a:p>
          <a:endParaRPr lang="en-US"/>
        </a:p>
      </dgm:t>
    </dgm:pt>
    <dgm:pt modelId="{C35E278F-F6D5-44A2-B270-8AC405478AEB}" type="sibTrans" cxnId="{B8F21D4C-31A3-41A1-8370-B83CCFBFB78E}">
      <dgm:prSet/>
      <dgm:spPr/>
      <dgm:t>
        <a:bodyPr/>
        <a:lstStyle/>
        <a:p>
          <a:endParaRPr lang="en-US"/>
        </a:p>
      </dgm:t>
    </dgm:pt>
    <dgm:pt modelId="{CE893AC1-1BA1-4192-B576-708B6AA2026C}">
      <dgm:prSet/>
      <dgm:spPr/>
      <dgm:t>
        <a:bodyPr/>
        <a:lstStyle/>
        <a:p>
          <a:r>
            <a:rPr lang="en-US"/>
            <a:t>✅ Gestión de conflictos de interés: Establecer mecanismos para identificar y manejar posibles conflictos entre investigadores, instituciones y licenciatarios.</a:t>
          </a:r>
        </a:p>
      </dgm:t>
    </dgm:pt>
    <dgm:pt modelId="{C0076CB8-5516-423E-AD78-69168F679328}" type="parTrans" cxnId="{5AB6632E-9F87-4A6A-8E71-0792DB13588A}">
      <dgm:prSet/>
      <dgm:spPr/>
      <dgm:t>
        <a:bodyPr/>
        <a:lstStyle/>
        <a:p>
          <a:endParaRPr lang="en-US"/>
        </a:p>
      </dgm:t>
    </dgm:pt>
    <dgm:pt modelId="{2324FBA5-ECD2-44FA-8FAA-F54B258785BC}" type="sibTrans" cxnId="{5AB6632E-9F87-4A6A-8E71-0792DB13588A}">
      <dgm:prSet/>
      <dgm:spPr/>
      <dgm:t>
        <a:bodyPr/>
        <a:lstStyle/>
        <a:p>
          <a:endParaRPr lang="en-US"/>
        </a:p>
      </dgm:t>
    </dgm:pt>
    <dgm:pt modelId="{A341D9F3-DCB4-4238-823C-D34BD337079D}">
      <dgm:prSet/>
      <dgm:spPr/>
      <dgm:t>
        <a:bodyPr/>
        <a:lstStyle/>
        <a:p>
          <a:r>
            <a:rPr lang="en-US"/>
            <a:t>✅ Acceso amplio a herramientas de investigación: Promover licencias abiertas para tecnologías básicas que faciliten el avance científico.</a:t>
          </a:r>
        </a:p>
      </dgm:t>
    </dgm:pt>
    <dgm:pt modelId="{E17B830F-8D8A-4680-B483-3ABDAA4B2E9F}" type="parTrans" cxnId="{7EEAEAEF-738D-45CD-A170-F1F453BFE22C}">
      <dgm:prSet/>
      <dgm:spPr/>
      <dgm:t>
        <a:bodyPr/>
        <a:lstStyle/>
        <a:p>
          <a:endParaRPr lang="en-US"/>
        </a:p>
      </dgm:t>
    </dgm:pt>
    <dgm:pt modelId="{403998F4-DB73-4C56-B83A-1A019594F053}" type="sibTrans" cxnId="{7EEAEAEF-738D-45CD-A170-F1F453BFE22C}">
      <dgm:prSet/>
      <dgm:spPr/>
      <dgm:t>
        <a:bodyPr/>
        <a:lstStyle/>
        <a:p>
          <a:endParaRPr lang="en-US"/>
        </a:p>
      </dgm:t>
    </dgm:pt>
    <dgm:pt modelId="{68F2E069-B2E0-4A33-B1F9-9C9BECC3048C}">
      <dgm:prSet/>
      <dgm:spPr/>
      <dgm:t>
        <a:bodyPr/>
        <a:lstStyle/>
        <a:p>
          <a:r>
            <a:rPr lang="en-US"/>
            <a:t>✅ Aplicación ética de derechos: Evaluar cuidadosamente cómo aplicar los derechos de PI para no obstaculizar el acceso socialmente relevante.</a:t>
          </a:r>
        </a:p>
      </dgm:t>
    </dgm:pt>
    <dgm:pt modelId="{C5BDEBD5-1736-4A67-94FD-DB5F9D467F60}" type="parTrans" cxnId="{D95CF258-422A-40DE-BE99-8D9264AC768E}">
      <dgm:prSet/>
      <dgm:spPr/>
      <dgm:t>
        <a:bodyPr/>
        <a:lstStyle/>
        <a:p>
          <a:endParaRPr lang="en-US"/>
        </a:p>
      </dgm:t>
    </dgm:pt>
    <dgm:pt modelId="{563CCF8A-8022-49A6-9698-8A19BC712A82}" type="sibTrans" cxnId="{D95CF258-422A-40DE-BE99-8D9264AC768E}">
      <dgm:prSet/>
      <dgm:spPr/>
      <dgm:t>
        <a:bodyPr/>
        <a:lstStyle/>
        <a:p>
          <a:endParaRPr lang="en-US"/>
        </a:p>
      </dgm:t>
    </dgm:pt>
    <dgm:pt modelId="{7437AFA1-DA10-4A56-9F4A-F8C894514D40}">
      <dgm:prSet/>
      <dgm:spPr/>
      <dgm:t>
        <a:bodyPr/>
        <a:lstStyle/>
        <a:p>
          <a:r>
            <a:rPr lang="en-US"/>
            <a:t>✅ Cumplimiento de regulaciones de exportación: Asegurar que toda licencia respete las normativas de exportación y comercio internacional.</a:t>
          </a:r>
        </a:p>
      </dgm:t>
    </dgm:pt>
    <dgm:pt modelId="{8912C3D4-1882-4EE5-B6D2-7650A59594C4}" type="parTrans" cxnId="{F95D2E30-D8C6-49F0-B993-AF4971029DCF}">
      <dgm:prSet/>
      <dgm:spPr/>
      <dgm:t>
        <a:bodyPr/>
        <a:lstStyle/>
        <a:p>
          <a:endParaRPr lang="en-US"/>
        </a:p>
      </dgm:t>
    </dgm:pt>
    <dgm:pt modelId="{0700D514-7E11-431F-9F92-A70988B1472E}" type="sibTrans" cxnId="{F95D2E30-D8C6-49F0-B993-AF4971029DCF}">
      <dgm:prSet/>
      <dgm:spPr/>
      <dgm:t>
        <a:bodyPr/>
        <a:lstStyle/>
        <a:p>
          <a:endParaRPr lang="en-US"/>
        </a:p>
      </dgm:t>
    </dgm:pt>
    <dgm:pt modelId="{316E3F4E-3B5A-496B-9E62-961FBCD49D5A}">
      <dgm:prSet/>
      <dgm:spPr/>
      <dgm:t>
        <a:bodyPr/>
        <a:lstStyle/>
        <a:p>
          <a:r>
            <a:rPr lang="en-US"/>
            <a:t>✅ Evitar agregadores de patentes: No licenciar a entidades que acumulen patentes sin intención de desarrollar productos.</a:t>
          </a:r>
        </a:p>
      </dgm:t>
    </dgm:pt>
    <dgm:pt modelId="{4FB7CE4E-6152-4065-A8EE-9CC5071C78E0}" type="parTrans" cxnId="{6A7E9A40-7537-4BCD-B5FA-3210D8646660}">
      <dgm:prSet/>
      <dgm:spPr/>
      <dgm:t>
        <a:bodyPr/>
        <a:lstStyle/>
        <a:p>
          <a:endParaRPr lang="en-US"/>
        </a:p>
      </dgm:t>
    </dgm:pt>
    <dgm:pt modelId="{D1FE171E-7192-47C7-873A-F35A27A9A14E}" type="sibTrans" cxnId="{6A7E9A40-7537-4BCD-B5FA-3210D8646660}">
      <dgm:prSet/>
      <dgm:spPr/>
      <dgm:t>
        <a:bodyPr/>
        <a:lstStyle/>
        <a:p>
          <a:endParaRPr lang="en-US"/>
        </a:p>
      </dgm:t>
    </dgm:pt>
    <dgm:pt modelId="{705AA0E9-E6E0-4B11-989C-AD04DF0327A3}">
      <dgm:prSet/>
      <dgm:spPr/>
      <dgm:t>
        <a:bodyPr/>
        <a:lstStyle/>
        <a:p>
          <a:r>
            <a:rPr lang="en-US"/>
            <a:t>✅ Consideración de necesidades no cubiertas: Incluir cláusulas que promuevan el acceso a mercados desatendidos y países de ingresos bajos y medios.</a:t>
          </a:r>
        </a:p>
      </dgm:t>
    </dgm:pt>
    <dgm:pt modelId="{9094C9CE-E6B0-4AB5-A635-0487A8832200}" type="parTrans" cxnId="{1348B699-6890-4AE8-AFCA-1C53F43DBF28}">
      <dgm:prSet/>
      <dgm:spPr/>
      <dgm:t>
        <a:bodyPr/>
        <a:lstStyle/>
        <a:p>
          <a:endParaRPr lang="en-US"/>
        </a:p>
      </dgm:t>
    </dgm:pt>
    <dgm:pt modelId="{85674C40-9B70-4B90-880D-3323A0E7D622}" type="sibTrans" cxnId="{1348B699-6890-4AE8-AFCA-1C53F43DBF28}">
      <dgm:prSet/>
      <dgm:spPr/>
      <dgm:t>
        <a:bodyPr/>
        <a:lstStyle/>
        <a:p>
          <a:endParaRPr lang="en-US"/>
        </a:p>
      </dgm:t>
    </dgm:pt>
    <dgm:pt modelId="{906EAA7A-B6B3-40BF-AE5F-F665FEB7D23C}" type="pres">
      <dgm:prSet presAssocID="{2EAC0C4A-4C1C-4935-B44E-7FF5D393BCB5}" presName="diagram" presStyleCnt="0">
        <dgm:presLayoutVars>
          <dgm:dir/>
          <dgm:resizeHandles val="exact"/>
        </dgm:presLayoutVars>
      </dgm:prSet>
      <dgm:spPr/>
    </dgm:pt>
    <dgm:pt modelId="{EAC9E6CC-A065-4F36-B550-18B4C7F903AD}" type="pres">
      <dgm:prSet presAssocID="{46E4EA58-5601-4D62-9E79-6ACD6004E03A}" presName="node" presStyleLbl="node1" presStyleIdx="0" presStyleCnt="9">
        <dgm:presLayoutVars>
          <dgm:bulletEnabled val="1"/>
        </dgm:presLayoutVars>
      </dgm:prSet>
      <dgm:spPr/>
    </dgm:pt>
    <dgm:pt modelId="{599689F2-FAE2-4BCA-B446-112B2E1AEF3A}" type="pres">
      <dgm:prSet presAssocID="{E016E272-612B-49BD-8DDD-425CA15AC37E}" presName="sibTrans" presStyleCnt="0"/>
      <dgm:spPr/>
    </dgm:pt>
    <dgm:pt modelId="{B1542046-E810-46C7-A132-48AF18A96D41}" type="pres">
      <dgm:prSet presAssocID="{E96E10FB-A9A9-4A4E-86AC-CE6EC330C783}" presName="node" presStyleLbl="node1" presStyleIdx="1" presStyleCnt="9">
        <dgm:presLayoutVars>
          <dgm:bulletEnabled val="1"/>
        </dgm:presLayoutVars>
      </dgm:prSet>
      <dgm:spPr/>
    </dgm:pt>
    <dgm:pt modelId="{DA340CB8-DB9D-46D9-B198-C653F2B07538}" type="pres">
      <dgm:prSet presAssocID="{CAC7E48F-2EB9-4334-A53B-8D6A63E3E81F}" presName="sibTrans" presStyleCnt="0"/>
      <dgm:spPr/>
    </dgm:pt>
    <dgm:pt modelId="{8391517F-DA27-497D-A803-856038CEAACB}" type="pres">
      <dgm:prSet presAssocID="{7FEDCE3C-CF55-4686-B1C3-2506AAA7625C}" presName="node" presStyleLbl="node1" presStyleIdx="2" presStyleCnt="9">
        <dgm:presLayoutVars>
          <dgm:bulletEnabled val="1"/>
        </dgm:presLayoutVars>
      </dgm:prSet>
      <dgm:spPr/>
    </dgm:pt>
    <dgm:pt modelId="{888514FC-7B44-451B-8250-3EFFF97B4810}" type="pres">
      <dgm:prSet presAssocID="{C35E278F-F6D5-44A2-B270-8AC405478AEB}" presName="sibTrans" presStyleCnt="0"/>
      <dgm:spPr/>
    </dgm:pt>
    <dgm:pt modelId="{051B359A-4451-40B9-A7E3-366B9093EFC0}" type="pres">
      <dgm:prSet presAssocID="{CE893AC1-1BA1-4192-B576-708B6AA2026C}" presName="node" presStyleLbl="node1" presStyleIdx="3" presStyleCnt="9">
        <dgm:presLayoutVars>
          <dgm:bulletEnabled val="1"/>
        </dgm:presLayoutVars>
      </dgm:prSet>
      <dgm:spPr/>
    </dgm:pt>
    <dgm:pt modelId="{BB51590F-0021-41B5-971A-D2316D9B4007}" type="pres">
      <dgm:prSet presAssocID="{2324FBA5-ECD2-44FA-8FAA-F54B258785BC}" presName="sibTrans" presStyleCnt="0"/>
      <dgm:spPr/>
    </dgm:pt>
    <dgm:pt modelId="{D7A327AB-A739-4305-87ED-1CA174515C25}" type="pres">
      <dgm:prSet presAssocID="{A341D9F3-DCB4-4238-823C-D34BD337079D}" presName="node" presStyleLbl="node1" presStyleIdx="4" presStyleCnt="9">
        <dgm:presLayoutVars>
          <dgm:bulletEnabled val="1"/>
        </dgm:presLayoutVars>
      </dgm:prSet>
      <dgm:spPr/>
    </dgm:pt>
    <dgm:pt modelId="{BDE7C4A7-B7F8-4F18-BE5D-A71AFC4D8EC5}" type="pres">
      <dgm:prSet presAssocID="{403998F4-DB73-4C56-B83A-1A019594F053}" presName="sibTrans" presStyleCnt="0"/>
      <dgm:spPr/>
    </dgm:pt>
    <dgm:pt modelId="{4A8909C5-A47E-4EE2-AB16-9D53706B5920}" type="pres">
      <dgm:prSet presAssocID="{68F2E069-B2E0-4A33-B1F9-9C9BECC3048C}" presName="node" presStyleLbl="node1" presStyleIdx="5" presStyleCnt="9">
        <dgm:presLayoutVars>
          <dgm:bulletEnabled val="1"/>
        </dgm:presLayoutVars>
      </dgm:prSet>
      <dgm:spPr/>
    </dgm:pt>
    <dgm:pt modelId="{D004AE8B-E814-47A8-BB54-D35340403B5C}" type="pres">
      <dgm:prSet presAssocID="{563CCF8A-8022-49A6-9698-8A19BC712A82}" presName="sibTrans" presStyleCnt="0"/>
      <dgm:spPr/>
    </dgm:pt>
    <dgm:pt modelId="{F00D9B21-29DC-4B49-9632-AC01E8EA051C}" type="pres">
      <dgm:prSet presAssocID="{7437AFA1-DA10-4A56-9F4A-F8C894514D40}" presName="node" presStyleLbl="node1" presStyleIdx="6" presStyleCnt="9">
        <dgm:presLayoutVars>
          <dgm:bulletEnabled val="1"/>
        </dgm:presLayoutVars>
      </dgm:prSet>
      <dgm:spPr/>
    </dgm:pt>
    <dgm:pt modelId="{F5928F47-53EB-4BE4-83F4-8530039271EA}" type="pres">
      <dgm:prSet presAssocID="{0700D514-7E11-431F-9F92-A70988B1472E}" presName="sibTrans" presStyleCnt="0"/>
      <dgm:spPr/>
    </dgm:pt>
    <dgm:pt modelId="{2833D4DA-3048-41D6-BFFE-5E22A3F0103B}" type="pres">
      <dgm:prSet presAssocID="{316E3F4E-3B5A-496B-9E62-961FBCD49D5A}" presName="node" presStyleLbl="node1" presStyleIdx="7" presStyleCnt="9">
        <dgm:presLayoutVars>
          <dgm:bulletEnabled val="1"/>
        </dgm:presLayoutVars>
      </dgm:prSet>
      <dgm:spPr/>
    </dgm:pt>
    <dgm:pt modelId="{A5EFAF45-0C63-4B4E-A4A2-44F422EF3028}" type="pres">
      <dgm:prSet presAssocID="{D1FE171E-7192-47C7-873A-F35A27A9A14E}" presName="sibTrans" presStyleCnt="0"/>
      <dgm:spPr/>
    </dgm:pt>
    <dgm:pt modelId="{51F52239-36CE-4D61-A6D8-2A8634EC0EC7}" type="pres">
      <dgm:prSet presAssocID="{705AA0E9-E6E0-4B11-989C-AD04DF0327A3}" presName="node" presStyleLbl="node1" presStyleIdx="8" presStyleCnt="9">
        <dgm:presLayoutVars>
          <dgm:bulletEnabled val="1"/>
        </dgm:presLayoutVars>
      </dgm:prSet>
      <dgm:spPr/>
    </dgm:pt>
  </dgm:ptLst>
  <dgm:cxnLst>
    <dgm:cxn modelId="{66A28323-5215-4C83-8269-841BFC2A1802}" type="presOf" srcId="{CE893AC1-1BA1-4192-B576-708B6AA2026C}" destId="{051B359A-4451-40B9-A7E3-366B9093EFC0}" srcOrd="0" destOrd="0" presId="urn:microsoft.com/office/officeart/2005/8/layout/default"/>
    <dgm:cxn modelId="{D0646327-720C-4C4F-A393-B4192F9C96DF}" srcId="{2EAC0C4A-4C1C-4935-B44E-7FF5D393BCB5}" destId="{46E4EA58-5601-4D62-9E79-6ACD6004E03A}" srcOrd="0" destOrd="0" parTransId="{9647239F-64BF-493A-B351-C99635A0AA61}" sibTransId="{E016E272-612B-49BD-8DDD-425CA15AC37E}"/>
    <dgm:cxn modelId="{5AB6632E-9F87-4A6A-8E71-0792DB13588A}" srcId="{2EAC0C4A-4C1C-4935-B44E-7FF5D393BCB5}" destId="{CE893AC1-1BA1-4192-B576-708B6AA2026C}" srcOrd="3" destOrd="0" parTransId="{C0076CB8-5516-423E-AD78-69168F679328}" sibTransId="{2324FBA5-ECD2-44FA-8FAA-F54B258785BC}"/>
    <dgm:cxn modelId="{F95D2E30-D8C6-49F0-B993-AF4971029DCF}" srcId="{2EAC0C4A-4C1C-4935-B44E-7FF5D393BCB5}" destId="{7437AFA1-DA10-4A56-9F4A-F8C894514D40}" srcOrd="6" destOrd="0" parTransId="{8912C3D4-1882-4EE5-B6D2-7650A59594C4}" sibTransId="{0700D514-7E11-431F-9F92-A70988B1472E}"/>
    <dgm:cxn modelId="{6A7E9A40-7537-4BCD-B5FA-3210D8646660}" srcId="{2EAC0C4A-4C1C-4935-B44E-7FF5D393BCB5}" destId="{316E3F4E-3B5A-496B-9E62-961FBCD49D5A}" srcOrd="7" destOrd="0" parTransId="{4FB7CE4E-6152-4065-A8EE-9CC5071C78E0}" sibTransId="{D1FE171E-7192-47C7-873A-F35A27A9A14E}"/>
    <dgm:cxn modelId="{42B30265-3662-4350-909C-77570F57F644}" type="presOf" srcId="{68F2E069-B2E0-4A33-B1F9-9C9BECC3048C}" destId="{4A8909C5-A47E-4EE2-AB16-9D53706B5920}" srcOrd="0" destOrd="0" presId="urn:microsoft.com/office/officeart/2005/8/layout/default"/>
    <dgm:cxn modelId="{B8F21D4C-31A3-41A1-8370-B83CCFBFB78E}" srcId="{2EAC0C4A-4C1C-4935-B44E-7FF5D393BCB5}" destId="{7FEDCE3C-CF55-4686-B1C3-2506AAA7625C}" srcOrd="2" destOrd="0" parTransId="{A4285F8A-6F5F-4105-9397-D20F42C9A5CC}" sibTransId="{C35E278F-F6D5-44A2-B270-8AC405478AEB}"/>
    <dgm:cxn modelId="{B5E08E4C-D3D1-4B1D-B74F-1CAD2FDD83A0}" type="presOf" srcId="{705AA0E9-E6E0-4B11-989C-AD04DF0327A3}" destId="{51F52239-36CE-4D61-A6D8-2A8634EC0EC7}" srcOrd="0" destOrd="0" presId="urn:microsoft.com/office/officeart/2005/8/layout/default"/>
    <dgm:cxn modelId="{06A31B4F-0D9A-4D73-B95B-EDE94DC8B6FC}" srcId="{2EAC0C4A-4C1C-4935-B44E-7FF5D393BCB5}" destId="{E96E10FB-A9A9-4A4E-86AC-CE6EC330C783}" srcOrd="1" destOrd="0" parTransId="{B3F90D2F-1440-446E-842C-FAC3ECC27348}" sibTransId="{CAC7E48F-2EB9-4334-A53B-8D6A63E3E81F}"/>
    <dgm:cxn modelId="{D95CF258-422A-40DE-BE99-8D9264AC768E}" srcId="{2EAC0C4A-4C1C-4935-B44E-7FF5D393BCB5}" destId="{68F2E069-B2E0-4A33-B1F9-9C9BECC3048C}" srcOrd="5" destOrd="0" parTransId="{C5BDEBD5-1736-4A67-94FD-DB5F9D467F60}" sibTransId="{563CCF8A-8022-49A6-9698-8A19BC712A82}"/>
    <dgm:cxn modelId="{96DA7D8B-320E-4888-9136-A1C23FAE6888}" type="presOf" srcId="{46E4EA58-5601-4D62-9E79-6ACD6004E03A}" destId="{EAC9E6CC-A065-4F36-B550-18B4C7F903AD}" srcOrd="0" destOrd="0" presId="urn:microsoft.com/office/officeart/2005/8/layout/default"/>
    <dgm:cxn modelId="{C78B1D91-8437-4702-9E60-4DD159AE20CB}" type="presOf" srcId="{2EAC0C4A-4C1C-4935-B44E-7FF5D393BCB5}" destId="{906EAA7A-B6B3-40BF-AE5F-F665FEB7D23C}" srcOrd="0" destOrd="0" presId="urn:microsoft.com/office/officeart/2005/8/layout/default"/>
    <dgm:cxn modelId="{1348B699-6890-4AE8-AFCA-1C53F43DBF28}" srcId="{2EAC0C4A-4C1C-4935-B44E-7FF5D393BCB5}" destId="{705AA0E9-E6E0-4B11-989C-AD04DF0327A3}" srcOrd="8" destOrd="0" parTransId="{9094C9CE-E6B0-4AB5-A635-0487A8832200}" sibTransId="{85674C40-9B70-4B90-880D-3323A0E7D622}"/>
    <dgm:cxn modelId="{6450109D-212B-4555-9784-DB4223515A9F}" type="presOf" srcId="{316E3F4E-3B5A-496B-9E62-961FBCD49D5A}" destId="{2833D4DA-3048-41D6-BFFE-5E22A3F0103B}" srcOrd="0" destOrd="0" presId="urn:microsoft.com/office/officeart/2005/8/layout/default"/>
    <dgm:cxn modelId="{9468C3BD-6230-4149-9291-D46749F3B9EB}" type="presOf" srcId="{A341D9F3-DCB4-4238-823C-D34BD337079D}" destId="{D7A327AB-A739-4305-87ED-1CA174515C25}" srcOrd="0" destOrd="0" presId="urn:microsoft.com/office/officeart/2005/8/layout/default"/>
    <dgm:cxn modelId="{A1814DC4-7989-478E-8956-76F84C123D91}" type="presOf" srcId="{E96E10FB-A9A9-4A4E-86AC-CE6EC330C783}" destId="{B1542046-E810-46C7-A132-48AF18A96D41}" srcOrd="0" destOrd="0" presId="urn:microsoft.com/office/officeart/2005/8/layout/default"/>
    <dgm:cxn modelId="{9E5D19E3-5E32-438C-9B09-03DAE8EF1025}" type="presOf" srcId="{7437AFA1-DA10-4A56-9F4A-F8C894514D40}" destId="{F00D9B21-29DC-4B49-9632-AC01E8EA051C}" srcOrd="0" destOrd="0" presId="urn:microsoft.com/office/officeart/2005/8/layout/default"/>
    <dgm:cxn modelId="{7EEAEAEF-738D-45CD-A170-F1F453BFE22C}" srcId="{2EAC0C4A-4C1C-4935-B44E-7FF5D393BCB5}" destId="{A341D9F3-DCB4-4238-823C-D34BD337079D}" srcOrd="4" destOrd="0" parTransId="{E17B830F-8D8A-4680-B483-3ABDAA4B2E9F}" sibTransId="{403998F4-DB73-4C56-B83A-1A019594F053}"/>
    <dgm:cxn modelId="{18274EF1-8C3B-44C0-A8E1-19E25F8C2B44}" type="presOf" srcId="{7FEDCE3C-CF55-4686-B1C3-2506AAA7625C}" destId="{8391517F-DA27-497D-A803-856038CEAACB}" srcOrd="0" destOrd="0" presId="urn:microsoft.com/office/officeart/2005/8/layout/default"/>
    <dgm:cxn modelId="{11D97A2A-2776-46A3-B49E-A464FD486190}" type="presParOf" srcId="{906EAA7A-B6B3-40BF-AE5F-F665FEB7D23C}" destId="{EAC9E6CC-A065-4F36-B550-18B4C7F903AD}" srcOrd="0" destOrd="0" presId="urn:microsoft.com/office/officeart/2005/8/layout/default"/>
    <dgm:cxn modelId="{41E66BC4-FE54-477D-AFCC-88A78CF7B470}" type="presParOf" srcId="{906EAA7A-B6B3-40BF-AE5F-F665FEB7D23C}" destId="{599689F2-FAE2-4BCA-B446-112B2E1AEF3A}" srcOrd="1" destOrd="0" presId="urn:microsoft.com/office/officeart/2005/8/layout/default"/>
    <dgm:cxn modelId="{A3D6ECF5-C4E1-4D92-9262-BB4B443B94E1}" type="presParOf" srcId="{906EAA7A-B6B3-40BF-AE5F-F665FEB7D23C}" destId="{B1542046-E810-46C7-A132-48AF18A96D41}" srcOrd="2" destOrd="0" presId="urn:microsoft.com/office/officeart/2005/8/layout/default"/>
    <dgm:cxn modelId="{D48A2CE7-F252-40CF-A904-83AB59D5D194}" type="presParOf" srcId="{906EAA7A-B6B3-40BF-AE5F-F665FEB7D23C}" destId="{DA340CB8-DB9D-46D9-B198-C653F2B07538}" srcOrd="3" destOrd="0" presId="urn:microsoft.com/office/officeart/2005/8/layout/default"/>
    <dgm:cxn modelId="{0940461E-22AE-46F0-9D6B-6FB1E1CE491A}" type="presParOf" srcId="{906EAA7A-B6B3-40BF-AE5F-F665FEB7D23C}" destId="{8391517F-DA27-497D-A803-856038CEAACB}" srcOrd="4" destOrd="0" presId="urn:microsoft.com/office/officeart/2005/8/layout/default"/>
    <dgm:cxn modelId="{FB6F0082-1F17-40FF-91A4-37A3E1CA3672}" type="presParOf" srcId="{906EAA7A-B6B3-40BF-AE5F-F665FEB7D23C}" destId="{888514FC-7B44-451B-8250-3EFFF97B4810}" srcOrd="5" destOrd="0" presId="urn:microsoft.com/office/officeart/2005/8/layout/default"/>
    <dgm:cxn modelId="{E6A00273-C1BA-4A29-937E-77A6D34D9616}" type="presParOf" srcId="{906EAA7A-B6B3-40BF-AE5F-F665FEB7D23C}" destId="{051B359A-4451-40B9-A7E3-366B9093EFC0}" srcOrd="6" destOrd="0" presId="urn:microsoft.com/office/officeart/2005/8/layout/default"/>
    <dgm:cxn modelId="{DFB9A4E2-8EB9-4C0D-BA62-40BB3AA22FBE}" type="presParOf" srcId="{906EAA7A-B6B3-40BF-AE5F-F665FEB7D23C}" destId="{BB51590F-0021-41B5-971A-D2316D9B4007}" srcOrd="7" destOrd="0" presId="urn:microsoft.com/office/officeart/2005/8/layout/default"/>
    <dgm:cxn modelId="{44042DE3-A482-42AD-94C8-E16025521E32}" type="presParOf" srcId="{906EAA7A-B6B3-40BF-AE5F-F665FEB7D23C}" destId="{D7A327AB-A739-4305-87ED-1CA174515C25}" srcOrd="8" destOrd="0" presId="urn:microsoft.com/office/officeart/2005/8/layout/default"/>
    <dgm:cxn modelId="{FF7CA8E9-890F-44C2-8663-BBE182F8B819}" type="presParOf" srcId="{906EAA7A-B6B3-40BF-AE5F-F665FEB7D23C}" destId="{BDE7C4A7-B7F8-4F18-BE5D-A71AFC4D8EC5}" srcOrd="9" destOrd="0" presId="urn:microsoft.com/office/officeart/2005/8/layout/default"/>
    <dgm:cxn modelId="{ABEA1B65-15D7-426A-A9B7-7F531E80BA7D}" type="presParOf" srcId="{906EAA7A-B6B3-40BF-AE5F-F665FEB7D23C}" destId="{4A8909C5-A47E-4EE2-AB16-9D53706B5920}" srcOrd="10" destOrd="0" presId="urn:microsoft.com/office/officeart/2005/8/layout/default"/>
    <dgm:cxn modelId="{4E43C51C-DA3D-4935-B370-890EDD91D38B}" type="presParOf" srcId="{906EAA7A-B6B3-40BF-AE5F-F665FEB7D23C}" destId="{D004AE8B-E814-47A8-BB54-D35340403B5C}" srcOrd="11" destOrd="0" presId="urn:microsoft.com/office/officeart/2005/8/layout/default"/>
    <dgm:cxn modelId="{B75F4E3B-1A4D-471D-813C-971613B71398}" type="presParOf" srcId="{906EAA7A-B6B3-40BF-AE5F-F665FEB7D23C}" destId="{F00D9B21-29DC-4B49-9632-AC01E8EA051C}" srcOrd="12" destOrd="0" presId="urn:microsoft.com/office/officeart/2005/8/layout/default"/>
    <dgm:cxn modelId="{EDF3B94D-5B13-4912-8446-A39F379B17E4}" type="presParOf" srcId="{906EAA7A-B6B3-40BF-AE5F-F665FEB7D23C}" destId="{F5928F47-53EB-4BE4-83F4-8530039271EA}" srcOrd="13" destOrd="0" presId="urn:microsoft.com/office/officeart/2005/8/layout/default"/>
    <dgm:cxn modelId="{8399C627-FE0B-448D-9C10-7C523C81D3E1}" type="presParOf" srcId="{906EAA7A-B6B3-40BF-AE5F-F665FEB7D23C}" destId="{2833D4DA-3048-41D6-BFFE-5E22A3F0103B}" srcOrd="14" destOrd="0" presId="urn:microsoft.com/office/officeart/2005/8/layout/default"/>
    <dgm:cxn modelId="{C1A3E6B4-FA88-4629-A80E-C9FD342ECF14}" type="presParOf" srcId="{906EAA7A-B6B3-40BF-AE5F-F665FEB7D23C}" destId="{A5EFAF45-0C63-4B4E-A4A2-44F422EF3028}" srcOrd="15" destOrd="0" presId="urn:microsoft.com/office/officeart/2005/8/layout/default"/>
    <dgm:cxn modelId="{61B49D23-C911-485B-9840-ACA0FEA78060}" type="presParOf" srcId="{906EAA7A-B6B3-40BF-AE5F-F665FEB7D23C}" destId="{51F52239-36CE-4D61-A6D8-2A8634EC0EC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9E6CC-A065-4F36-B550-18B4C7F903AD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✅ </a:t>
          </a:r>
          <a:r>
            <a:rPr lang="en-US" sz="1200" kern="1200" dirty="0" err="1"/>
            <a:t>Reserva</a:t>
          </a:r>
          <a:r>
            <a:rPr lang="en-US" sz="1200" kern="1200" dirty="0"/>
            <a:t> de derechos para </a:t>
          </a:r>
          <a:r>
            <a:rPr lang="en-US" sz="1200" kern="1200" dirty="0" err="1"/>
            <a:t>investigación</a:t>
          </a:r>
          <a:r>
            <a:rPr lang="en-US" sz="1200" kern="1200" dirty="0"/>
            <a:t> y </a:t>
          </a:r>
          <a:r>
            <a:rPr lang="en-US" sz="1200" kern="1200" dirty="0" err="1"/>
            <a:t>educación</a:t>
          </a:r>
          <a:r>
            <a:rPr lang="en-US" sz="1200" kern="1200" dirty="0"/>
            <a:t>: Las </a:t>
          </a:r>
          <a:r>
            <a:rPr lang="en-US" sz="1200" kern="1200" dirty="0" err="1"/>
            <a:t>universidades</a:t>
          </a:r>
          <a:r>
            <a:rPr lang="en-US" sz="1200" kern="1200" dirty="0"/>
            <a:t> </a:t>
          </a:r>
          <a:r>
            <a:rPr lang="en-US" sz="1200" kern="1200" dirty="0" err="1"/>
            <a:t>deben</a:t>
          </a:r>
          <a:r>
            <a:rPr lang="en-US" sz="1200" kern="1200" dirty="0"/>
            <a:t> </a:t>
          </a:r>
          <a:r>
            <a:rPr lang="en-US" sz="1200" kern="1200" dirty="0" err="1"/>
            <a:t>conservar</a:t>
          </a:r>
          <a:r>
            <a:rPr lang="en-US" sz="1200" kern="1200" dirty="0"/>
            <a:t> </a:t>
          </a:r>
          <a:r>
            <a:rPr lang="en-US" sz="1200" kern="1200" dirty="0" err="1"/>
            <a:t>siempre</a:t>
          </a:r>
          <a:r>
            <a:rPr lang="en-US" sz="1200" kern="1200" dirty="0"/>
            <a:t> </a:t>
          </a:r>
          <a:r>
            <a:rPr lang="en-US" sz="1200" kern="1200" dirty="0" err="1"/>
            <a:t>el</a:t>
          </a:r>
          <a:r>
            <a:rPr lang="en-US" sz="1200" kern="1200" dirty="0"/>
            <a:t> derecho de usar las </a:t>
          </a:r>
          <a:r>
            <a:rPr lang="en-US" sz="1200" kern="1200" dirty="0" err="1"/>
            <a:t>invenciones</a:t>
          </a:r>
          <a:r>
            <a:rPr lang="en-US" sz="1200" kern="1200" dirty="0"/>
            <a:t> con fines </a:t>
          </a:r>
          <a:r>
            <a:rPr lang="en-US" sz="1200" kern="1200" dirty="0" err="1"/>
            <a:t>académicos</a:t>
          </a:r>
          <a:r>
            <a:rPr lang="en-US" sz="1200" kern="1200" dirty="0"/>
            <a:t> y </a:t>
          </a:r>
          <a:r>
            <a:rPr lang="en-US" sz="1200" kern="1200" dirty="0" err="1"/>
            <a:t>públicos</a:t>
          </a:r>
          <a:r>
            <a:rPr lang="en-US" sz="1200" kern="1200" dirty="0"/>
            <a:t>.</a:t>
          </a:r>
        </a:p>
      </dsp:txBody>
      <dsp:txXfrm>
        <a:off x="468272" y="3745"/>
        <a:ext cx="2171923" cy="1303153"/>
      </dsp:txXfrm>
    </dsp:sp>
    <dsp:sp modelId="{B1542046-E810-46C7-A132-48AF18A96D41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✅ Hitos de desarrollo diligente: Las licencias deben incluir compromisos que aseguren un progreso real en el desarrollo y aplicación de la tecnología.</a:t>
          </a:r>
        </a:p>
      </dsp:txBody>
      <dsp:txXfrm>
        <a:off x="2857388" y="3745"/>
        <a:ext cx="2171923" cy="1303153"/>
      </dsp:txXfrm>
    </dsp:sp>
    <dsp:sp modelId="{8391517F-DA27-497D-A803-856038CEAACB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✅ Limitación sobre mejoras futuras: Evitar que una licencia exclusiva bloquee el acceso a innovaciones o mejoras derivadas de la tecnología original.</a:t>
          </a:r>
        </a:p>
      </dsp:txBody>
      <dsp:txXfrm>
        <a:off x="5246503" y="3745"/>
        <a:ext cx="2171923" cy="1303153"/>
      </dsp:txXfrm>
    </dsp:sp>
    <dsp:sp modelId="{051B359A-4451-40B9-A7E3-366B9093EFC0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✅ Gestión de conflictos de interés: Establecer mecanismos para identificar y manejar posibles conflictos entre investigadores, instituciones y licenciatarios.</a:t>
          </a:r>
        </a:p>
      </dsp:txBody>
      <dsp:txXfrm>
        <a:off x="468272" y="1524092"/>
        <a:ext cx="2171923" cy="1303153"/>
      </dsp:txXfrm>
    </dsp:sp>
    <dsp:sp modelId="{D7A327AB-A739-4305-87ED-1CA174515C25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✅ Acceso amplio a herramientas de investigación: Promover licencias abiertas para tecnologías básicas que faciliten el avance científico.</a:t>
          </a:r>
        </a:p>
      </dsp:txBody>
      <dsp:txXfrm>
        <a:off x="2857388" y="1524092"/>
        <a:ext cx="2171923" cy="1303153"/>
      </dsp:txXfrm>
    </dsp:sp>
    <dsp:sp modelId="{4A8909C5-A47E-4EE2-AB16-9D53706B5920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✅ Aplicación ética de derechos: Evaluar cuidadosamente cómo aplicar los derechos de PI para no obstaculizar el acceso socialmente relevante.</a:t>
          </a:r>
        </a:p>
      </dsp:txBody>
      <dsp:txXfrm>
        <a:off x="5246503" y="1524092"/>
        <a:ext cx="2171923" cy="1303153"/>
      </dsp:txXfrm>
    </dsp:sp>
    <dsp:sp modelId="{F00D9B21-29DC-4B49-9632-AC01E8EA051C}">
      <dsp:nvSpPr>
        <dsp:cNvPr id="0" name=""/>
        <dsp:cNvSpPr/>
      </dsp:nvSpPr>
      <dsp:spPr>
        <a:xfrm>
          <a:off x="468272" y="3044438"/>
          <a:ext cx="2171923" cy="1303153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✅ Cumplimiento de regulaciones de exportación: Asegurar que toda licencia respete las normativas de exportación y comercio internacional.</a:t>
          </a:r>
        </a:p>
      </dsp:txBody>
      <dsp:txXfrm>
        <a:off x="468272" y="3044438"/>
        <a:ext cx="2171923" cy="1303153"/>
      </dsp:txXfrm>
    </dsp:sp>
    <dsp:sp modelId="{2833D4DA-3048-41D6-BFFE-5E22A3F0103B}">
      <dsp:nvSpPr>
        <dsp:cNvPr id="0" name=""/>
        <dsp:cNvSpPr/>
      </dsp:nvSpPr>
      <dsp:spPr>
        <a:xfrm>
          <a:off x="2857388" y="3044438"/>
          <a:ext cx="2171923" cy="1303153"/>
        </a:xfrm>
        <a:prstGeom prst="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✅ Evitar agregadores de patentes: No licenciar a entidades que acumulen patentes sin intención de desarrollar productos.</a:t>
          </a:r>
        </a:p>
      </dsp:txBody>
      <dsp:txXfrm>
        <a:off x="2857388" y="3044438"/>
        <a:ext cx="2171923" cy="1303153"/>
      </dsp:txXfrm>
    </dsp:sp>
    <dsp:sp modelId="{51F52239-36CE-4D61-A6D8-2A8634EC0EC7}">
      <dsp:nvSpPr>
        <dsp:cNvPr id="0" name=""/>
        <dsp:cNvSpPr/>
      </dsp:nvSpPr>
      <dsp:spPr>
        <a:xfrm>
          <a:off x="5246503" y="3044438"/>
          <a:ext cx="2171923" cy="130315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✅ Consideración de necesidades no cubiertas: Incluir cláusulas que promuevan el acceso a mercados desatendidos y países de ingresos bajos y medios.</a:t>
          </a:r>
        </a:p>
      </dsp:txBody>
      <dsp:txXfrm>
        <a:off x="5246503" y="3044438"/>
        <a:ext cx="2171923" cy="130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D58F2-1760-4F6F-8E20-59A1D7880AF0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D24DA-EFF3-47FC-BB20-14EC8A2CED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1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Origen de imagen: biblioteca de contenido de Microsoft 365
Para resguardar el valor social de la innovación universitaria, existen mecanismos clave: 1) Los March in Rights otorgan al Estado derechos sobre innovaciones, garantizando su uso público; 2) Las Licencias Obligatorias permiten la explotación de patentes en beneficio social; 3) El Licenciamiento Socialmente Responsable promueve acceso equitativo y maximiza el impacto colectivo.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24DA-EFF3-47FC-BB20-14EC8A2CE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Origen de imagen: biblioteca de contenido de Microsoft 365
El licenciamiento socialmente responsable implica otorgar permisos de uso o explotación de tecnologías considerando el bienestar social y ético. Busca garantizar beneficios equitativos para todas las partes involucradas. Esta práctica promueve la transparencia, el acceso justo y el respeto a los derechos humanos y ambientales.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24DA-EFF3-47FC-BB20-14EC8A2CE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1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24DA-EFF3-47FC-BB20-14EC8A2CED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2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Roughly these SRL approaches can be categorized into three categories</a:t>
            </a:r>
          </a:p>
        </p:txBody>
      </p:sp>
      <p:sp>
        <p:nvSpPr>
          <p:cNvPr id="400" name="Google Shape;4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4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2CD4-CBC4-0C46-B644-688BF18CA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1B11A-C79F-B890-F29B-DA9B81603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BB084-86F2-CB73-43B8-855A0A71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ABEE-9827-CB59-6F40-4085A722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F9AEB-3D72-C525-4881-49B06F03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5789-86F7-5436-22F7-AA8AB9F7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FDB8A-6C82-2989-CD2E-38A0DB28A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EBE84-6229-B12F-E1DF-CE980898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56B3-B14C-6B4A-5C77-AE25A11C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BAFC4-6CA2-6967-2C85-758BAE2C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3CA2B-6C7A-8F09-2981-4950D8FD3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B9E36-BAD7-C8BB-53DE-2566DBA40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11D0A-454A-2C26-ACA9-6A5C95C9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C171C-5DB0-43B5-A7F4-5AAB6EE8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BBB4A-00BC-C173-71AF-AA59F770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4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5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3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8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5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7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10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9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C9CA-5D6C-DF84-852F-3444B248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EDDA-BDE5-12AE-E44E-9EF1E400D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1A77-0498-3029-EB2C-5C80C5B9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93676-AFBE-AAD0-AA29-3C2A89D9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6C06A-8DDC-AB41-9340-77D42C4C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6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8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55C34-5B6F-5F6C-66E7-B34415C96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D468DE-160E-06ED-E4E9-52186B029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DCC8FF-2E37-64A5-72DA-B88FB6C7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8A13C9-A0A8-A663-0B73-86FC4E14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F0E53B-2B22-BE90-3606-9AFCC0D0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460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236DE-0453-2D61-A934-D6D1EA58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79A4B-11F8-5EC4-A8CC-D84271A87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580310-E781-8CF2-C287-7CCC53F7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BF9D22-B69F-BDBF-3C16-FA68492D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63E9C-DD54-DFC6-03AD-81344544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7224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D1F71-2807-6B0F-4453-D32D025D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E8F661-B0AA-9936-3C51-C0C7EEE52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C5C21-7893-0401-DA26-BDEAA005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BC85D-0D7B-962B-B07E-ED04F339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483FDD-7633-5AA1-19A3-B0A6446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7327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38857-43D7-FDAF-EE3E-81DB3C13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4821AC-F137-FAB8-F54D-3EBD22381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5F55AE-63C8-F6B4-559B-D1FFDADF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A69464-5B15-B55F-C716-13B6DBC9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3B949-FCC3-2018-EF1E-173DF26F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A45E2B-D8FA-9779-52F6-042E6D64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7546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283F0-90D5-0F5D-8CBE-8A8B3297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19860B-C5AC-62D3-F0F1-499970A8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FCF29A-649C-BE68-F4A2-EBBF3F89C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0F004B-CCE1-EB22-8CFF-F39C7A8BC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555D66-0655-7663-79A8-BD8F6D325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9F99EA-5E41-5E91-93A5-95B53983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143642-F061-F7B8-FE98-65DB9C7A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59A478-05BB-4B4B-8A0B-8A152D30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773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B7DC6-2198-D671-9632-93FE54FB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3B72A8-5533-D265-0A66-47E10B99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5CC159-E72B-B230-0F7A-7E66C39E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888A64-ACC1-D402-70C3-C654F2C4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9465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65A4AF-65C3-3648-AF50-3034C7BB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46BFAB-2613-85B8-C2BB-CAABFCD2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2A6368-6A4F-3DAE-41A5-787B7714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378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7F11-1541-429F-7333-F814602B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03504-0110-BB25-D9D4-1D67E82E7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1364F-4DF2-3819-E3B0-A45A0223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2BE89-8D15-BBA5-E589-97374C60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0134C-38A1-1CAB-0F8A-FA8B7712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54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1576B-CDB0-3835-7C29-D2CB826E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FE2F2-1515-ACBE-5DD5-688756DA8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16EDC0-4888-6DCC-73C8-18CDF7287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8552AC-6905-FAB7-CA20-7BFCD069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B4DB47-0B8B-E079-B55C-06D07B3C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8D73A-AF85-F4DE-5487-EDE066EB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7074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98505-03DF-80F5-F9B1-52A798D3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62C007-9EFE-5FE8-6AA1-AB28C8950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A39195-69CD-EDD2-792E-05C005B6F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4E6E57-27EC-95BD-FB60-C71CD187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F5F73D-DC41-BEBA-DCAA-B2C79DE1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4CE91-BE02-AB4D-0823-A3FC5891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005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D1717-83BD-6773-49D0-9DC9C01F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0506B4-6710-A624-C25E-862824B85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1FE8A4-A837-65E9-A252-36A298D3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B43DA3-AAAD-1D95-E471-1D7278D2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0660A-D57A-C94C-BB06-35826EE2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71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537AF6-7522-7EB1-AAE7-1506924BA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CD5B15-E779-AFF2-E61F-01C4A94C5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CB2B53-522D-B317-6EA6-6D12DA9F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BF9D15-70B6-C586-CD39-004631EC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CB38CA-32C9-5F28-4833-34274B31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5398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B45F4576-0280-9ABD-3693-C3C51E11FA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894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39673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dirty="0"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07275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4297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34298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1824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8220A-3FD0-AD1C-8FB8-FF480660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9B152-CD90-BFE5-6B9C-70A2FB0E4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89254-56D1-48A0-E210-588907EBF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9478E-5B92-F625-E8BF-421D92AE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EBD9D-6A3C-69AE-A6F0-2EFD800B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FBB0C-0D8D-947C-CA96-96DB7E02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31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30647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42500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65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3 imag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32"/>
          <p:cNvSpPr>
            <a:spLocks noGrp="1"/>
          </p:cNvSpPr>
          <p:nvPr>
            <p:ph type="pic" idx="2"/>
          </p:nvPr>
        </p:nvSpPr>
        <p:spPr>
          <a:xfrm>
            <a:off x="970722" y="2284667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>
            <a:off x="1206774" y="403868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32"/>
          <p:cNvSpPr>
            <a:spLocks noGrp="1"/>
          </p:cNvSpPr>
          <p:nvPr>
            <p:ph type="pic" idx="3"/>
          </p:nvPr>
        </p:nvSpPr>
        <p:spPr>
          <a:xfrm>
            <a:off x="4436086" y="2284667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4" name="Google Shape;84;p32"/>
          <p:cNvSpPr txBox="1">
            <a:spLocks noGrp="1"/>
          </p:cNvSpPr>
          <p:nvPr>
            <p:ph type="body" idx="4"/>
          </p:nvPr>
        </p:nvSpPr>
        <p:spPr>
          <a:xfrm>
            <a:off x="4672139" y="404194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32"/>
          <p:cNvSpPr>
            <a:spLocks noGrp="1"/>
          </p:cNvSpPr>
          <p:nvPr>
            <p:ph type="pic" idx="5"/>
          </p:nvPr>
        </p:nvSpPr>
        <p:spPr>
          <a:xfrm>
            <a:off x="7901451" y="2284668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6" name="Google Shape;86;p32"/>
          <p:cNvSpPr txBox="1">
            <a:spLocks noGrp="1"/>
          </p:cNvSpPr>
          <p:nvPr>
            <p:ph type="body" idx="6"/>
          </p:nvPr>
        </p:nvSpPr>
        <p:spPr>
          <a:xfrm>
            <a:off x="8137503" y="4037437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7" name="Google Shape;87;p3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55512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und pictures">
  <p:cSld name="Round picture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36"/>
          <p:cNvSpPr>
            <a:spLocks noGrp="1"/>
          </p:cNvSpPr>
          <p:nvPr>
            <p:ph type="pic" idx="2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9" name="Google Shape;129;p36"/>
          <p:cNvSpPr txBox="1">
            <a:spLocks noGrp="1"/>
          </p:cNvSpPr>
          <p:nvPr>
            <p:ph type="body" idx="1"/>
          </p:nvPr>
        </p:nvSpPr>
        <p:spPr>
          <a:xfrm>
            <a:off x="997897" y="4260554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Google Shape;130;p36"/>
          <p:cNvSpPr>
            <a:spLocks noGrp="1"/>
          </p:cNvSpPr>
          <p:nvPr>
            <p:ph type="pic" idx="3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1" name="Google Shape;131;p36"/>
          <p:cNvSpPr txBox="1">
            <a:spLocks noGrp="1"/>
          </p:cNvSpPr>
          <p:nvPr>
            <p:ph type="body" idx="4"/>
          </p:nvPr>
        </p:nvSpPr>
        <p:spPr>
          <a:xfrm>
            <a:off x="3618645" y="4260554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2" name="Google Shape;132;p36"/>
          <p:cNvSpPr>
            <a:spLocks noGrp="1"/>
          </p:cNvSpPr>
          <p:nvPr>
            <p:ph type="pic" idx="5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3" name="Google Shape;133;p36"/>
          <p:cNvSpPr txBox="1">
            <a:spLocks noGrp="1"/>
          </p:cNvSpPr>
          <p:nvPr>
            <p:ph type="body" idx="6"/>
          </p:nvPr>
        </p:nvSpPr>
        <p:spPr>
          <a:xfrm>
            <a:off x="6239393" y="4260554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4" name="Google Shape;134;p36"/>
          <p:cNvSpPr>
            <a:spLocks noGrp="1"/>
          </p:cNvSpPr>
          <p:nvPr>
            <p:ph type="pic" idx="7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5" name="Google Shape;135;p36"/>
          <p:cNvSpPr txBox="1">
            <a:spLocks noGrp="1"/>
          </p:cNvSpPr>
          <p:nvPr>
            <p:ph type="body" idx="8"/>
          </p:nvPr>
        </p:nvSpPr>
        <p:spPr>
          <a:xfrm>
            <a:off x="8860143" y="4260554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6" name="Google Shape;136;p36"/>
          <p:cNvCxnSpPr/>
          <p:nvPr/>
        </p:nvCxnSpPr>
        <p:spPr>
          <a:xfrm>
            <a:off x="3349671" y="4291726"/>
            <a:ext cx="0" cy="118701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p36"/>
          <p:cNvCxnSpPr/>
          <p:nvPr/>
        </p:nvCxnSpPr>
        <p:spPr>
          <a:xfrm>
            <a:off x="5970419" y="4291726"/>
            <a:ext cx="0" cy="118701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" name="Google Shape;138;p36"/>
          <p:cNvCxnSpPr/>
          <p:nvPr/>
        </p:nvCxnSpPr>
        <p:spPr>
          <a:xfrm>
            <a:off x="8591167" y="4291726"/>
            <a:ext cx="0" cy="118701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3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3594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2E4C-0FA3-0AAD-10D5-B96D4C8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D9585-758D-3A3F-A01F-042909C61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BD79B-7E2B-A26B-1294-25396F4B6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B6590-8855-E1B4-0599-6543FCCB1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ECCDC-3EBC-741F-0284-BA64FEADB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B87F6-A015-F482-2B5A-DB788449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A39DE-3521-4D2F-B934-9F99AAD4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E84DF-0C73-3C0C-181C-3CA4DFB1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8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768C-C035-C2D3-22D0-F06D1609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3C91B-D2CE-0A10-F3E0-410BDAD9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EC66C-9F8D-D11A-0283-634FA24E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96D1A-0E08-1DCC-2F66-481EE031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1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DB365-E574-76A1-C8D4-7BE95FE6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CFE41-AE63-CB84-4915-47031B0A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891D8-5984-E035-5E9B-7D6D5B04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4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8B4F-6B38-E709-9C51-290B636E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6C87D-F0DC-49C2-2617-4BD39DA19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B8EDB-9B4A-9131-E280-6A9849605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02180-CD22-261B-F2D4-4BD3C6C2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BF168-5FC6-2783-FA9C-2FD63928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DA1DD-88C9-8876-DE94-F3998B20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3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73ED-74ED-8B65-C3AE-C94D864B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494F7-3C1B-8DEB-BD20-8FD45DB25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8C553-30ED-A61D-D274-4BB454E22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A1846-90D1-0C42-7F75-95EC1789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B569E-B66D-A8F9-EACD-251A9F65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627BE-5E61-6C53-628B-63C7E18F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788AD-5044-5883-96C6-8C7DD9AA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1175C-8CA4-BA7C-D46E-2D541F812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430D1-411C-B7D9-52A2-0AD7B5B9C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6A9BB8-8A9D-48E2-85ED-6338E19FF79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F6071-5070-A9A0-C133-C124F4798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0CCD7-FAF9-A8C1-3581-40555B60B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3B19DA-5980-4A8A-9710-49873F75F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18FAA3-92DB-B3F7-ADDF-FB67914A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81A3CA-C4BF-8453-886F-7A73E1668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19F870-8C9C-AB39-A5CF-49A2587C5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D54F05-2E0D-424F-9017-C2AF48408DA9}" type="datetimeFigureOut">
              <a:rPr lang="es-CL" smtClean="0"/>
              <a:t>22-08-2025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AEB22-EE25-017D-F7B3-0D6C05E27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5A65F-4744-4C90-AA7C-620D05CAE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739F55-9523-4974-AD56-6822802589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695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945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nnovarte.c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D468F-6D59-14F8-1DE2-E95D7BE1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s-CL"/>
              <a:t> </a:t>
            </a:r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6E3B43-3C0E-953F-917C-DFA6586DE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2761487"/>
            <a:ext cx="4347145" cy="129327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14DD-162D-5F51-30F6-3446F8ED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600" dirty="0">
                <a:solidFill>
                  <a:schemeClr val="accent1">
                    <a:lumMod val="75000"/>
                  </a:schemeClr>
                </a:solidFill>
              </a:rPr>
              <a:t>LICENCIAMIENTO SOCIALMENTE RESPONSABLE  UN INSTRUMENTO PARA  INCREMENTAR EL VALOR SOCIAL DE LA TRANSFERENCIA TECNOLÓGICA</a:t>
            </a:r>
          </a:p>
          <a:p>
            <a:pPr marL="0" indent="0">
              <a:buNone/>
            </a:pPr>
            <a:endParaRPr lang="es-CL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L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</a:rPr>
              <a:t>LUIS VILLARROEL   LL.M.  </a:t>
            </a:r>
          </a:p>
          <a:p>
            <a:pPr marL="0" indent="0" algn="r">
              <a:buNone/>
            </a:pP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</a:rPr>
              <a:t>DIRECTOR INNOVARTE ONG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4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6A9A1-1F2B-9B6A-D86C-AD672A39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31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es </a:t>
            </a:r>
            <a:r>
              <a:rPr lang="en-US" sz="31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31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Licenciamiento</a:t>
            </a:r>
            <a:r>
              <a:rPr lang="en-US" sz="31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socialmente</a:t>
            </a:r>
            <a:r>
              <a:rPr lang="en-US" sz="31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responsable</a:t>
            </a:r>
            <a:endParaRPr lang="en-US" sz="31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9ED03-FFF6-CA21-AB73-3BBB168C578B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s-MX" sz="1000" b="1" dirty="0"/>
          </a:p>
          <a:p>
            <a:pPr marL="0" indent="0" algn="just">
              <a:spcBef>
                <a:spcPts val="2500"/>
              </a:spcBef>
              <a:buNone/>
            </a:pPr>
            <a:r>
              <a:rPr lang="es-MX" sz="2400" b="1" dirty="0"/>
              <a:t>“La búsqueda del interés público en el licenciamiento”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 búsqueda del interés público general en el licenciamiento se describe como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“licenciamiento socialmente responsable (LSR)”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Para ello atiende no solo atiende intereses económicos sino también 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 salud pública, la calidad de vida, el clima y el medio ambiente</a:t>
            </a:r>
            <a:r>
              <a:rPr lang="es-MX" sz="2400" dirty="0">
                <a:solidFill>
                  <a:prstClr val="black"/>
                </a:solidFill>
                <a:latin typeface="Aptos" panose="02110004020202020204"/>
              </a:rPr>
              <a:t>, entre otros objetivos sociales.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>
                <a:solidFill>
                  <a:srgbClr val="FF0000"/>
                </a:solidFill>
              </a:rPr>
              <a:t>.</a:t>
            </a:r>
            <a:r>
              <a:rPr lang="es-MX" sz="2000" b="1" dirty="0"/>
              <a:t> </a:t>
            </a:r>
            <a:r>
              <a:rPr lang="es-MX" sz="2000" b="1" dirty="0">
                <a:solidFill>
                  <a:srgbClr val="FF0000"/>
                </a:solidFill>
              </a:rPr>
              <a:t>Garantizar que las innovaciones de las instituciones públicas de investigación (IPR/PRU) lleguen al mercado.</a:t>
            </a:r>
          </a:p>
          <a:p>
            <a:pPr marL="0" indent="0" algn="just">
              <a:spcBef>
                <a:spcPts val="2500"/>
              </a:spcBef>
              <a:buNone/>
            </a:pPr>
            <a:r>
              <a:rPr lang="es-MX" sz="2000" b="1" dirty="0">
                <a:solidFill>
                  <a:srgbClr val="FF0000"/>
                </a:solidFill>
              </a:rPr>
              <a:t>. Flexible 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2500"/>
              </a:spcBef>
              <a:buNone/>
            </a:pPr>
            <a:endParaRPr lang="es-MX" sz="1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96B780-014A-B1FF-FA0D-B5FE4F3D7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904" y="353961"/>
            <a:ext cx="24266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519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C9302-F260-DAD9-3C53-846D68FB5450}"/>
              </a:ext>
            </a:extLst>
          </p:cNvPr>
          <p:cNvSpPr txBox="1"/>
          <p:nvPr/>
        </p:nvSpPr>
        <p:spPr>
          <a:xfrm>
            <a:off x="534924" y="1188721"/>
            <a:ext cx="5559552" cy="62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EL LSR  IMPLICA  POLITICAS  INSTITUCIONALES TRANSVERSALES  Y CONTRATOS DE LICENCIA ESPECIALMENTE DISEÑADOS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/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/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 </a:t>
            </a:r>
          </a:p>
          <a:p>
            <a:pPr indent="-22860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Implica</a:t>
            </a:r>
            <a:r>
              <a:rPr lang="en-US" b="1" dirty="0"/>
              <a:t> </a:t>
            </a:r>
            <a:r>
              <a:rPr lang="en-US" b="1" dirty="0" err="1"/>
              <a:t>contar</a:t>
            </a:r>
            <a:r>
              <a:rPr lang="en-US" b="1" dirty="0"/>
              <a:t> con </a:t>
            </a:r>
            <a:r>
              <a:rPr lang="en-US" b="1" dirty="0" err="1"/>
              <a:t>políticas</a:t>
            </a:r>
            <a:r>
              <a:rPr lang="en-US" b="1" dirty="0"/>
              <a:t> </a:t>
            </a:r>
            <a:r>
              <a:rPr lang="en-US" b="1" dirty="0" err="1"/>
              <a:t>institucionales</a:t>
            </a:r>
            <a:r>
              <a:rPr lang="en-US" b="1" dirty="0"/>
              <a:t> </a:t>
            </a:r>
            <a:r>
              <a:rPr lang="en-US" b="1" dirty="0" err="1"/>
              <a:t>transversales</a:t>
            </a:r>
            <a:r>
              <a:rPr lang="en-US" b="1" dirty="0"/>
              <a:t> y </a:t>
            </a:r>
            <a:r>
              <a:rPr lang="en-US" b="1" dirty="0" err="1"/>
              <a:t>aplicar</a:t>
            </a:r>
            <a:r>
              <a:rPr lang="en-US" b="1" dirty="0"/>
              <a:t> </a:t>
            </a:r>
            <a:r>
              <a:rPr lang="en-US" b="1" dirty="0" err="1"/>
              <a:t>cláusulas</a:t>
            </a:r>
            <a:r>
              <a:rPr lang="en-US" b="1" dirty="0"/>
              <a:t> </a:t>
            </a:r>
            <a:r>
              <a:rPr lang="en-US" b="1" dirty="0" err="1"/>
              <a:t>específicas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contratos</a:t>
            </a:r>
            <a:r>
              <a:rPr lang="en-US" b="1" dirty="0"/>
              <a:t> de </a:t>
            </a:r>
            <a:r>
              <a:rPr lang="en-US" b="1" dirty="0" err="1"/>
              <a:t>licencia</a:t>
            </a:r>
            <a:r>
              <a:rPr lang="en-US" b="1" dirty="0"/>
              <a:t>, con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objetivo</a:t>
            </a:r>
            <a:r>
              <a:rPr lang="en-US" b="1" dirty="0"/>
              <a:t> de </a:t>
            </a:r>
            <a:r>
              <a:rPr lang="en-US" b="1" dirty="0" err="1"/>
              <a:t>alinear</a:t>
            </a:r>
            <a:r>
              <a:rPr lang="en-US" b="1" dirty="0"/>
              <a:t> las </a:t>
            </a:r>
            <a:r>
              <a:rPr lang="en-US" b="1" dirty="0" err="1"/>
              <a:t>prácticas</a:t>
            </a:r>
            <a:r>
              <a:rPr lang="en-US" b="1" dirty="0"/>
              <a:t> de </a:t>
            </a:r>
            <a:r>
              <a:rPr lang="en-US" b="1" dirty="0" err="1"/>
              <a:t>licenciamiento</a:t>
            </a:r>
            <a:r>
              <a:rPr lang="en-US" b="1" dirty="0"/>
              <a:t> con </a:t>
            </a:r>
            <a:r>
              <a:rPr lang="en-US" b="1" dirty="0" err="1"/>
              <a:t>metas</a:t>
            </a:r>
            <a:r>
              <a:rPr lang="en-US" b="1" dirty="0"/>
              <a:t> </a:t>
            </a:r>
            <a:r>
              <a:rPr lang="en-US" b="1" dirty="0" err="1"/>
              <a:t>éticas</a:t>
            </a:r>
            <a:r>
              <a:rPr lang="en-US" b="1" dirty="0"/>
              <a:t>, </a:t>
            </a:r>
            <a:r>
              <a:rPr lang="en-US" b="1" dirty="0" err="1"/>
              <a:t>sociales</a:t>
            </a:r>
            <a:r>
              <a:rPr lang="en-US" b="1" dirty="0"/>
              <a:t>  </a:t>
            </a:r>
            <a:endParaRPr lang="en-US" dirty="0"/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elección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del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tipo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licencia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se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basa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en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una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evaluación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minuciosa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  </a:t>
            </a:r>
            <a:r>
              <a:rPr lang="en-US" dirty="0" err="1"/>
              <a:t>diferentes</a:t>
            </a:r>
            <a:r>
              <a:rPr lang="en-US" dirty="0"/>
              <a:t> variables que se </a:t>
            </a:r>
            <a:r>
              <a:rPr lang="en-US" dirty="0" err="1"/>
              <a:t>reflejan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principios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que se </a:t>
            </a:r>
            <a:r>
              <a:rPr lang="en-US" dirty="0" err="1"/>
              <a:t>adscribe</a:t>
            </a:r>
            <a:r>
              <a:rPr lang="en-US" dirty="0"/>
              <a:t> 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licenciante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B7C89-DE5C-A323-B891-61152168FC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"/>
          <a:stretch>
            <a:fillRect/>
          </a:stretch>
        </p:blipFill>
        <p:spPr>
          <a:xfrm>
            <a:off x="6004560" y="390544"/>
            <a:ext cx="6094477" cy="607691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421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 txBox="1">
            <a:spLocks noGrp="1"/>
          </p:cNvSpPr>
          <p:nvPr>
            <p:ph type="title"/>
          </p:nvPr>
        </p:nvSpPr>
        <p:spPr>
          <a:xfrm>
            <a:off x="1344322" y="439863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lvl="0" algn="ctr">
              <a:buSzPts val="4000"/>
            </a:pPr>
            <a:r>
              <a:rPr lang="en-IE" sz="3600" dirty="0"/>
              <a:t> </a:t>
            </a:r>
            <a:r>
              <a:rPr lang="en-IE" sz="3600" dirty="0" err="1"/>
              <a:t>Evolución</a:t>
            </a:r>
            <a:r>
              <a:rPr lang="en-IE" sz="3600" dirty="0"/>
              <a:t> de </a:t>
            </a:r>
            <a:r>
              <a:rPr lang="en-IE" sz="3600" dirty="0" err="1"/>
              <a:t>principios</a:t>
            </a:r>
            <a:r>
              <a:rPr lang="en-IE" sz="3600" dirty="0"/>
              <a:t> </a:t>
            </a:r>
            <a:r>
              <a:rPr lang="en-IE" sz="3600" dirty="0" err="1"/>
              <a:t>adoptados</a:t>
            </a:r>
            <a:r>
              <a:rPr lang="en-IE" sz="3600" dirty="0"/>
              <a:t> </a:t>
            </a:r>
            <a:r>
              <a:rPr lang="en-IE" sz="3600" dirty="0" err="1"/>
              <a:t>por</a:t>
            </a:r>
            <a:r>
              <a:rPr lang="en-IE" sz="3600" dirty="0"/>
              <a:t> </a:t>
            </a:r>
            <a:r>
              <a:rPr lang="en-IE" sz="3600" dirty="0" err="1"/>
              <a:t>Universidades</a:t>
            </a:r>
            <a:r>
              <a:rPr lang="en-IE" sz="3600" dirty="0"/>
              <a:t> y </a:t>
            </a:r>
            <a:r>
              <a:rPr lang="en-IE" sz="3600" dirty="0" err="1"/>
              <a:t>otras</a:t>
            </a:r>
            <a:r>
              <a:rPr lang="en-IE" sz="3600" dirty="0"/>
              <a:t> </a:t>
            </a:r>
            <a:r>
              <a:rPr lang="en-IE" sz="3600" dirty="0" err="1"/>
              <a:t>entidades</a:t>
            </a:r>
            <a:endParaRPr sz="3600" dirty="0"/>
          </a:p>
        </p:txBody>
      </p:sp>
      <p:sp>
        <p:nvSpPr>
          <p:cNvPr id="405" name="Google Shape;405;p18"/>
          <p:cNvSpPr txBox="1">
            <a:spLocks noGrp="1"/>
          </p:cNvSpPr>
          <p:nvPr>
            <p:ph type="body" idx="1"/>
          </p:nvPr>
        </p:nvSpPr>
        <p:spPr>
          <a:xfrm>
            <a:off x="1027724" y="4450079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 b="1" dirty="0"/>
              <a:t>Nine Points Agreement</a:t>
            </a:r>
            <a:endParaRPr lang="en-IE" dirty="0"/>
          </a:p>
        </p:txBody>
      </p:sp>
      <p:sp>
        <p:nvSpPr>
          <p:cNvPr id="407" name="Google Shape;407;p18"/>
          <p:cNvSpPr txBox="1">
            <a:spLocks noGrp="1"/>
          </p:cNvSpPr>
          <p:nvPr>
            <p:ph type="body" idx="4"/>
          </p:nvPr>
        </p:nvSpPr>
        <p:spPr>
          <a:xfrm>
            <a:off x="3618645" y="4450079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 b="1" dirty="0"/>
              <a:t>Equitable Diss. Agreement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IE" dirty="0"/>
          </a:p>
        </p:txBody>
      </p:sp>
      <p:sp>
        <p:nvSpPr>
          <p:cNvPr id="409" name="Google Shape;409;p18"/>
          <p:cNvSpPr txBox="1">
            <a:spLocks noGrp="1"/>
          </p:cNvSpPr>
          <p:nvPr>
            <p:ph type="body" idx="6"/>
          </p:nvPr>
        </p:nvSpPr>
        <p:spPr>
          <a:xfrm>
            <a:off x="6239394" y="4450079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 b="1" dirty="0"/>
              <a:t>NFU 10 SRL principles</a:t>
            </a:r>
            <a:endParaRPr dirty="0"/>
          </a:p>
        </p:txBody>
      </p:sp>
      <p:sp>
        <p:nvSpPr>
          <p:cNvPr id="411" name="Google Shape;411;p18"/>
          <p:cNvSpPr txBox="1">
            <a:spLocks noGrp="1"/>
          </p:cNvSpPr>
          <p:nvPr>
            <p:ph type="body" idx="8"/>
          </p:nvPr>
        </p:nvSpPr>
        <p:spPr>
          <a:xfrm>
            <a:off x="8860143" y="4450078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 b="1" dirty="0"/>
              <a:t>VLIR’s SRL Agreement</a:t>
            </a:r>
          </a:p>
        </p:txBody>
      </p:sp>
      <p:pic>
        <p:nvPicPr>
          <p:cNvPr id="1026" name="Picture 2" descr="Collaboration, global collaboration, multinational, partnership ...">
            <a:extLst>
              <a:ext uri="{FF2B5EF4-FFF2-40B4-BE49-F238E27FC236}">
                <a16:creationId xmlns:a16="http://schemas.microsoft.com/office/drawing/2014/main" id="{1C458181-C746-DB62-07BB-BD770E783BE6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1" y="2775393"/>
            <a:ext cx="1674686" cy="16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erica, flag, us, usa icon">
            <a:extLst>
              <a:ext uri="{FF2B5EF4-FFF2-40B4-BE49-F238E27FC236}">
                <a16:creationId xmlns:a16="http://schemas.microsoft.com/office/drawing/2014/main" id="{86295523-720A-B7BD-370B-B2132152F8E5}"/>
              </a:ext>
            </a:extLst>
          </p:cNvPr>
          <p:cNvPicPr>
            <a:picLocks noGrp="1" noChangeAspect="1" noChangeArrowheads="1"/>
          </p:cNvPicPr>
          <p:nvPr>
            <p:ph type="pic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89" y="2753748"/>
            <a:ext cx="1626734" cy="162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therlands, flag icon - Download on Iconfinder">
            <a:extLst>
              <a:ext uri="{FF2B5EF4-FFF2-40B4-BE49-F238E27FC236}">
                <a16:creationId xmlns:a16="http://schemas.microsoft.com/office/drawing/2014/main" id="{F9BB0223-79FE-8794-67A2-7FA732AB7552}"/>
              </a:ext>
            </a:extLst>
          </p:cNvPr>
          <p:cNvPicPr>
            <a:picLocks noGrp="1" noChangeAspect="1" noChangeArrowheads="1"/>
          </p:cNvPicPr>
          <p:nvPr>
            <p:ph type="pic" idx="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46" y="2758983"/>
            <a:ext cx="1691096" cy="16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lgium, flag icon - Free download on Iconfinder">
            <a:extLst>
              <a:ext uri="{FF2B5EF4-FFF2-40B4-BE49-F238E27FC236}">
                <a16:creationId xmlns:a16="http://schemas.microsoft.com/office/drawing/2014/main" id="{7EAD8B4D-F089-B676-6F87-9CE618EDDC9D}"/>
              </a:ext>
            </a:extLst>
          </p:cNvPr>
          <p:cNvPicPr>
            <a:picLocks noGrp="1" noChangeAspect="1" noChangeArrowheads="1"/>
          </p:cNvPicPr>
          <p:nvPr>
            <p:ph type="pic" idx="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38" y="2758983"/>
            <a:ext cx="1691096" cy="16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3E8A157E-A56E-14EB-9014-B94057F911D7}"/>
              </a:ext>
            </a:extLst>
          </p:cNvPr>
          <p:cNvSpPr/>
          <p:nvPr/>
        </p:nvSpPr>
        <p:spPr>
          <a:xfrm>
            <a:off x="193309" y="1668384"/>
            <a:ext cx="11929022" cy="850311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D7E8A2E-420C-E4EA-EEBF-EF74D6B683F4}"/>
              </a:ext>
            </a:extLst>
          </p:cNvPr>
          <p:cNvSpPr/>
          <p:nvPr/>
        </p:nvSpPr>
        <p:spPr>
          <a:xfrm>
            <a:off x="1398132" y="1294933"/>
            <a:ext cx="1341984" cy="1390161"/>
          </a:xfrm>
          <a:prstGeom prst="flowChartConnector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D1A92D6-F48E-304C-3A05-6B7156056C35}"/>
              </a:ext>
            </a:extLst>
          </p:cNvPr>
          <p:cNvSpPr/>
          <p:nvPr/>
        </p:nvSpPr>
        <p:spPr>
          <a:xfrm>
            <a:off x="6609802" y="1314898"/>
            <a:ext cx="1341984" cy="1390161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217A465-A6D8-2A31-DF0D-2F3B284858E2}"/>
              </a:ext>
            </a:extLst>
          </p:cNvPr>
          <p:cNvSpPr/>
          <p:nvPr/>
        </p:nvSpPr>
        <p:spPr>
          <a:xfrm>
            <a:off x="3954719" y="1293989"/>
            <a:ext cx="1341984" cy="139016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7F9BB98-38E4-03B5-42CF-35D10057B045}"/>
              </a:ext>
            </a:extLst>
          </p:cNvPr>
          <p:cNvSpPr/>
          <p:nvPr/>
        </p:nvSpPr>
        <p:spPr>
          <a:xfrm>
            <a:off x="9164952" y="1293989"/>
            <a:ext cx="1341984" cy="1390161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7C9BD-2B93-CC93-B52D-E9A739122B87}"/>
              </a:ext>
            </a:extLst>
          </p:cNvPr>
          <p:cNvSpPr txBox="1"/>
          <p:nvPr/>
        </p:nvSpPr>
        <p:spPr>
          <a:xfrm>
            <a:off x="6602122" y="1758236"/>
            <a:ext cx="1341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2E7B9-0F22-7EF8-1C93-3838E7808888}"/>
              </a:ext>
            </a:extLst>
          </p:cNvPr>
          <p:cNvSpPr txBox="1"/>
          <p:nvPr/>
        </p:nvSpPr>
        <p:spPr>
          <a:xfrm>
            <a:off x="3954719" y="1758236"/>
            <a:ext cx="1341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E93B1-EFE2-AE09-0F53-FF502C04F693}"/>
              </a:ext>
            </a:extLst>
          </p:cNvPr>
          <p:cNvSpPr txBox="1"/>
          <p:nvPr/>
        </p:nvSpPr>
        <p:spPr>
          <a:xfrm>
            <a:off x="1398132" y="1758235"/>
            <a:ext cx="1341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2007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7DDB71E8-BEC1-4806-3769-8EDD3D9F85DF}"/>
              </a:ext>
            </a:extLst>
          </p:cNvPr>
          <p:cNvSpPr/>
          <p:nvPr/>
        </p:nvSpPr>
        <p:spPr>
          <a:xfrm rot="5400000" flipH="1">
            <a:off x="5707750" y="541462"/>
            <a:ext cx="647745" cy="10100057"/>
          </a:xfrm>
          <a:prstGeom prst="leftBrace">
            <a:avLst/>
          </a:prstGeom>
          <a:ln w="762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8E516-0B31-5737-C7EA-B9A63A2371FE}"/>
              </a:ext>
            </a:extLst>
          </p:cNvPr>
          <p:cNvSpPr txBox="1"/>
          <p:nvPr/>
        </p:nvSpPr>
        <p:spPr>
          <a:xfrm>
            <a:off x="4855649" y="6019477"/>
            <a:ext cx="2417465" cy="584775"/>
          </a:xfrm>
          <a:prstGeom prst="rect">
            <a:avLst/>
          </a:prstGeom>
          <a:noFill/>
          <a:ln w="5715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44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039" y="613835"/>
            <a:ext cx="7594708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/>
            <a:endParaRPr dirty="0">
              <a:solidFill>
                <a:prstClr val="black"/>
              </a:solidFill>
              <a:latin typeface="Calibri"/>
            </a:endParaRPr>
          </a:p>
          <a:p>
            <a:pPr defTabSz="457200">
              <a:defRPr sz="2800" b="1">
                <a:solidFill>
                  <a:srgbClr val="003366"/>
                </a:solidFill>
              </a:defRPr>
            </a:pPr>
            <a:r>
              <a:rPr sz="2800" b="1" dirty="0" err="1">
                <a:solidFill>
                  <a:srgbClr val="003366"/>
                </a:solidFill>
                <a:latin typeface="Calibri"/>
              </a:rPr>
              <a:t>Principios</a:t>
            </a:r>
            <a:r>
              <a:rPr sz="2800" b="1" dirty="0">
                <a:solidFill>
                  <a:srgbClr val="003366"/>
                </a:solidFill>
                <a:latin typeface="Calibri"/>
              </a:rPr>
              <a:t> de </a:t>
            </a:r>
            <a:r>
              <a:rPr sz="2800" b="1" dirty="0" err="1">
                <a:solidFill>
                  <a:srgbClr val="003366"/>
                </a:solidFill>
                <a:latin typeface="Calibri"/>
              </a:rPr>
              <a:t>Licenciamiento</a:t>
            </a:r>
            <a:r>
              <a:rPr sz="2800" b="1" dirty="0">
                <a:solidFill>
                  <a:srgbClr val="003366"/>
                </a:solidFill>
                <a:latin typeface="Calibri"/>
              </a:rPr>
              <a:t> </a:t>
            </a:r>
            <a:r>
              <a:rPr sz="2800" b="1" dirty="0" err="1">
                <a:solidFill>
                  <a:srgbClr val="003366"/>
                </a:solidFill>
                <a:latin typeface="Calibri"/>
              </a:rPr>
              <a:t>Responsable</a:t>
            </a:r>
            <a:r>
              <a:rPr sz="2800" b="1" dirty="0">
                <a:solidFill>
                  <a:srgbClr val="003366"/>
                </a:solidFill>
                <a:latin typeface="Calibri"/>
              </a:rPr>
              <a:t> - AUTM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5566" y="1291380"/>
            <a:ext cx="5503751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/>
            <a:endParaRPr dirty="0">
              <a:solidFill>
                <a:prstClr val="black"/>
              </a:solidFill>
              <a:latin typeface="Calibri"/>
            </a:endParaRPr>
          </a:p>
          <a:p>
            <a:pPr defTabSz="457200">
              <a:defRPr sz="1600" i="1">
                <a:solidFill>
                  <a:srgbClr val="505050"/>
                </a:solidFill>
              </a:defRPr>
            </a:pPr>
            <a:r>
              <a:rPr sz="1600" i="1" dirty="0">
                <a:solidFill>
                  <a:srgbClr val="505050"/>
                </a:solidFill>
                <a:latin typeface="Calibri"/>
              </a:rPr>
              <a:t>AUTM (Association of University Technology Managers) - EE.UU.</a:t>
            </a:r>
            <a:br>
              <a:rPr sz="1600" i="1" dirty="0">
                <a:solidFill>
                  <a:srgbClr val="505050"/>
                </a:solidFill>
                <a:latin typeface="Calibri"/>
              </a:rPr>
            </a:br>
            <a:r>
              <a:rPr sz="1600" i="1" dirty="0" err="1">
                <a:solidFill>
                  <a:srgbClr val="505050"/>
                </a:solidFill>
                <a:latin typeface="Calibri"/>
              </a:rPr>
              <a:t>Principios</a:t>
            </a:r>
            <a:r>
              <a:rPr sz="1600" i="1" dirty="0">
                <a:solidFill>
                  <a:srgbClr val="505050"/>
                </a:solidFill>
                <a:latin typeface="Calibri"/>
              </a:rPr>
              <a:t> </a:t>
            </a:r>
            <a:r>
              <a:rPr sz="1600" i="1" dirty="0" err="1">
                <a:solidFill>
                  <a:srgbClr val="505050"/>
                </a:solidFill>
                <a:latin typeface="Calibri"/>
              </a:rPr>
              <a:t>publicados</a:t>
            </a:r>
            <a:r>
              <a:rPr sz="1600" i="1" dirty="0">
                <a:solidFill>
                  <a:srgbClr val="505050"/>
                </a:solidFill>
                <a:latin typeface="Calibri"/>
              </a:rPr>
              <a:t> </a:t>
            </a:r>
            <a:r>
              <a:rPr sz="1600" i="1" dirty="0" err="1">
                <a:solidFill>
                  <a:srgbClr val="505050"/>
                </a:solidFill>
                <a:latin typeface="Calibri"/>
              </a:rPr>
              <a:t>en</a:t>
            </a:r>
            <a:r>
              <a:rPr sz="1600" i="1" dirty="0">
                <a:solidFill>
                  <a:srgbClr val="505050"/>
                </a:solidFill>
                <a:latin typeface="Calibri"/>
              </a:rPr>
              <a:t> 2007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039" y="1883664"/>
            <a:ext cx="7018268" cy="39087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/>
            <a:endParaRPr sz="3200" dirty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  <a:defRPr sz="22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  <a:latin typeface="Calibri"/>
              </a:rPr>
              <a:t>Reserva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de derechos para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investigación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y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educación</a:t>
            </a:r>
            <a:endParaRPr sz="2400" dirty="0">
              <a:solidFill>
                <a:srgbClr val="282828"/>
              </a:solidFill>
              <a:latin typeface="Calibri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  <a:defRPr sz="22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  <a:latin typeface="Calibri"/>
              </a:rPr>
              <a:t>Hitos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de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desarrollo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diligente</a:t>
            </a:r>
            <a:endParaRPr sz="2400" dirty="0">
              <a:solidFill>
                <a:srgbClr val="282828"/>
              </a:solidFill>
              <a:latin typeface="Calibri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  <a:defRPr sz="22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  <a:latin typeface="Calibri"/>
              </a:rPr>
              <a:t>Limitación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sobre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mejoras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futuras</a:t>
            </a:r>
            <a:endParaRPr sz="2400" dirty="0">
              <a:solidFill>
                <a:srgbClr val="282828"/>
              </a:solidFill>
              <a:latin typeface="Calibri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  <a:defRPr sz="22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  <a:latin typeface="Calibri"/>
              </a:rPr>
              <a:t>Gestión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de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conflictos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de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interés</a:t>
            </a:r>
            <a:endParaRPr sz="2400" dirty="0">
              <a:solidFill>
                <a:srgbClr val="282828"/>
              </a:solidFill>
              <a:latin typeface="Calibri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  <a:defRPr sz="2200">
                <a:solidFill>
                  <a:srgbClr val="282828"/>
                </a:solidFill>
              </a:defRPr>
            </a:pPr>
            <a:r>
              <a:rPr sz="2400" dirty="0">
                <a:solidFill>
                  <a:srgbClr val="282828"/>
                </a:solidFill>
                <a:latin typeface="Calibri"/>
              </a:rPr>
              <a:t>Acceso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amplio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a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herramientas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de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investigación</a:t>
            </a:r>
            <a:endParaRPr sz="2400" dirty="0">
              <a:solidFill>
                <a:srgbClr val="282828"/>
              </a:solidFill>
              <a:latin typeface="Calibri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  <a:defRPr sz="22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  <a:latin typeface="Calibri"/>
              </a:rPr>
              <a:t>Aplicación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ética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de derechos</a:t>
            </a:r>
          </a:p>
          <a:p>
            <a:pPr marL="342900" indent="-342900" defTabSz="457200">
              <a:buFont typeface="Wingdings" panose="05000000000000000000" pitchFamily="2" charset="2"/>
              <a:buChar char="ü"/>
              <a:defRPr sz="22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  <a:latin typeface="Calibri"/>
              </a:rPr>
              <a:t>Cumplimiento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de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regulaciones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de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exportación</a:t>
            </a:r>
            <a:endParaRPr sz="2400" dirty="0">
              <a:solidFill>
                <a:srgbClr val="282828"/>
              </a:solidFill>
              <a:latin typeface="Calibri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  <a:defRPr sz="22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  <a:latin typeface="Calibri"/>
              </a:rPr>
              <a:t>Evitar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agregadores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de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patentes</a:t>
            </a:r>
            <a:endParaRPr sz="2400" dirty="0">
              <a:solidFill>
                <a:srgbClr val="282828"/>
              </a:solidFill>
              <a:latin typeface="Calibri"/>
            </a:endParaRPr>
          </a:p>
          <a:p>
            <a:pPr marL="342900" indent="-342900" defTabSz="457200">
              <a:buFont typeface="Wingdings" panose="05000000000000000000" pitchFamily="2" charset="2"/>
              <a:buChar char="ü"/>
              <a:defRPr sz="22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  <a:latin typeface="Calibri"/>
              </a:rPr>
              <a:t>Consideración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de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necesidades</a:t>
            </a:r>
            <a:r>
              <a:rPr sz="2400" dirty="0">
                <a:solidFill>
                  <a:srgbClr val="282828"/>
                </a:solidFill>
                <a:latin typeface="Calibri"/>
              </a:rPr>
              <a:t> no </a:t>
            </a:r>
            <a:r>
              <a:rPr sz="2400" dirty="0" err="1">
                <a:solidFill>
                  <a:srgbClr val="282828"/>
                </a:solidFill>
                <a:latin typeface="Calibri"/>
              </a:rPr>
              <a:t>cubiertas</a:t>
            </a:r>
            <a:endParaRPr sz="2400" dirty="0">
              <a:solidFill>
                <a:srgbClr val="282828"/>
              </a:solidFill>
              <a:latin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09F7DB-C60F-1894-6414-6B92E828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908" y="224445"/>
            <a:ext cx="2426695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7E4A63-ED9F-ADBD-7BBD-5205AB6027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855" y="211901"/>
            <a:ext cx="5649880" cy="938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spcAft>
                <a:spcPts val="600"/>
              </a:spcAft>
            </a:pPr>
            <a:endParaRPr lang="en-US" b="1" dirty="0">
              <a:solidFill>
                <a:srgbClr val="FF0000"/>
              </a:solidFill>
              <a:latin typeface="Calibri"/>
            </a:endParaRPr>
          </a:p>
          <a:p>
            <a:pPr defTabSz="457200">
              <a:spcAft>
                <a:spcPts val="600"/>
              </a:spcAft>
              <a:defRPr sz="1600" i="1">
                <a:solidFill>
                  <a:srgbClr val="505050"/>
                </a:solidFill>
              </a:defRPr>
            </a:pPr>
            <a:r>
              <a:rPr sz="1600" b="1" i="1" dirty="0">
                <a:solidFill>
                  <a:srgbClr val="FF0000"/>
                </a:solidFill>
                <a:latin typeface="Calibri"/>
              </a:rPr>
              <a:t>AUTM (Association of University Technology Managers) - EE.UU.</a:t>
            </a:r>
            <a:br>
              <a:rPr sz="1600" b="1" i="1" dirty="0">
                <a:solidFill>
                  <a:srgbClr val="FF0000"/>
                </a:solidFill>
                <a:latin typeface="Calibri"/>
              </a:rPr>
            </a:br>
            <a:r>
              <a:rPr sz="1600" b="1" i="1" dirty="0" err="1">
                <a:solidFill>
                  <a:srgbClr val="FF0000"/>
                </a:solidFill>
                <a:latin typeface="Calibri"/>
              </a:rPr>
              <a:t>Principios</a:t>
            </a:r>
            <a:r>
              <a:rPr sz="1600" b="1" i="1" dirty="0">
                <a:solidFill>
                  <a:srgbClr val="FF0000"/>
                </a:solidFill>
                <a:latin typeface="Calibri"/>
              </a:rPr>
              <a:t> </a:t>
            </a:r>
            <a:r>
              <a:rPr sz="1600" b="1" i="1" dirty="0" err="1">
                <a:solidFill>
                  <a:srgbClr val="FF0000"/>
                </a:solidFill>
                <a:latin typeface="Calibri"/>
              </a:rPr>
              <a:t>publicados</a:t>
            </a:r>
            <a:r>
              <a:rPr sz="1600" b="1" i="1" dirty="0">
                <a:solidFill>
                  <a:srgbClr val="FF0000"/>
                </a:solidFill>
                <a:latin typeface="Calibri"/>
              </a:rPr>
              <a:t> </a:t>
            </a:r>
            <a:r>
              <a:rPr sz="1600" b="1" i="1" dirty="0" err="1">
                <a:solidFill>
                  <a:srgbClr val="FF0000"/>
                </a:solidFill>
                <a:latin typeface="Calibri"/>
              </a:rPr>
              <a:t>en</a:t>
            </a:r>
            <a:r>
              <a:rPr sz="1600" b="1" i="1" dirty="0">
                <a:solidFill>
                  <a:srgbClr val="FF0000"/>
                </a:solidFill>
                <a:latin typeface="Calibri"/>
              </a:rPr>
              <a:t> 2007</a:t>
            </a:r>
            <a:endParaRPr lang="en-US" sz="1600" b="1" i="1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BFC0D53-2AEB-96A3-F1D7-1333276023EA}"/>
              </a:ext>
            </a:extLst>
          </p:cNvPr>
          <p:cNvGraphicFramePr/>
          <p:nvPr/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4E2BD62-EC14-4679-0B73-EE515686E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9545" y="230190"/>
            <a:ext cx="2044130" cy="6064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sz="3200" b="1" dirty="0" err="1">
                <a:solidFill>
                  <a:srgbClr val="003366"/>
                </a:solidFill>
                <a:latin typeface="Aptos" panose="020B0004020202020204" pitchFamily="34" charset="0"/>
              </a:rPr>
              <a:t>Principios</a:t>
            </a:r>
            <a:r>
              <a:rPr sz="3200" b="1" dirty="0">
                <a:solidFill>
                  <a:srgbClr val="003366"/>
                </a:solidFill>
                <a:latin typeface="Aptos" panose="020B0004020202020204" pitchFamily="34" charset="0"/>
              </a:rPr>
              <a:t> de </a:t>
            </a:r>
            <a:r>
              <a:rPr sz="3200" b="1" dirty="0" err="1">
                <a:solidFill>
                  <a:srgbClr val="003366"/>
                </a:solidFill>
                <a:latin typeface="Aptos" panose="020B0004020202020204" pitchFamily="34" charset="0"/>
              </a:rPr>
              <a:t>Licenciamiento</a:t>
            </a:r>
            <a:r>
              <a:rPr sz="3200" b="1" dirty="0">
                <a:solidFill>
                  <a:srgbClr val="003366"/>
                </a:solidFill>
                <a:latin typeface="Aptos" panose="020B0004020202020204" pitchFamily="34" charset="0"/>
              </a:rPr>
              <a:t> </a:t>
            </a:r>
            <a:r>
              <a:rPr sz="3200" b="1" dirty="0" err="1">
                <a:solidFill>
                  <a:srgbClr val="003366"/>
                </a:solidFill>
                <a:latin typeface="Aptos" panose="020B0004020202020204" pitchFamily="34" charset="0"/>
              </a:rPr>
              <a:t>Socialmente</a:t>
            </a:r>
            <a:r>
              <a:rPr sz="3200" b="1" dirty="0">
                <a:solidFill>
                  <a:srgbClr val="003366"/>
                </a:solidFill>
                <a:latin typeface="Aptos" panose="020B0004020202020204" pitchFamily="34" charset="0"/>
              </a:rPr>
              <a:t> </a:t>
            </a:r>
            <a:r>
              <a:rPr sz="3200" b="1" dirty="0" err="1">
                <a:solidFill>
                  <a:srgbClr val="003366"/>
                </a:solidFill>
                <a:latin typeface="Aptos" panose="020B0004020202020204" pitchFamily="34" charset="0"/>
              </a:rPr>
              <a:t>Responsable</a:t>
            </a:r>
            <a:r>
              <a:rPr sz="3200" b="1" dirty="0">
                <a:solidFill>
                  <a:srgbClr val="003366"/>
                </a:solidFill>
                <a:latin typeface="Aptos" panose="020B0004020202020204" pitchFamily="34" charset="0"/>
              </a:rPr>
              <a:t> – </a:t>
            </a:r>
            <a:r>
              <a:rPr sz="3200" b="1" dirty="0" err="1">
                <a:solidFill>
                  <a:srgbClr val="003366"/>
                </a:solidFill>
                <a:latin typeface="Aptos" panose="020B0004020202020204" pitchFamily="34" charset="0"/>
              </a:rPr>
              <a:t>Universidades</a:t>
            </a:r>
            <a:r>
              <a:rPr sz="3200" b="1" dirty="0">
                <a:solidFill>
                  <a:srgbClr val="003366"/>
                </a:solidFill>
                <a:latin typeface="Aptos" panose="020B0004020202020204" pitchFamily="34" charset="0"/>
              </a:rPr>
              <a:t> </a:t>
            </a:r>
            <a:r>
              <a:rPr sz="3200" b="1" dirty="0" err="1">
                <a:solidFill>
                  <a:srgbClr val="003366"/>
                </a:solidFill>
                <a:latin typeface="Aptos" panose="020B0004020202020204" pitchFamily="34" charset="0"/>
              </a:rPr>
              <a:t>Flamencas</a:t>
            </a:r>
            <a:endParaRPr sz="3200" b="1" dirty="0">
              <a:solidFill>
                <a:srgbClr val="003366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 sz="2000"/>
            </a:pPr>
            <a:r>
              <a:rPr sz="2400" dirty="0">
                <a:latin typeface="Aptos" panose="020B0004020202020204" pitchFamily="34" charset="0"/>
              </a:rPr>
              <a:t>Marco </a:t>
            </a:r>
            <a:r>
              <a:rPr sz="2400" dirty="0" err="1">
                <a:latin typeface="Aptos" panose="020B0004020202020204" pitchFamily="34" charset="0"/>
              </a:rPr>
              <a:t>adoptado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por</a:t>
            </a:r>
            <a:r>
              <a:rPr sz="2400" dirty="0">
                <a:latin typeface="Aptos" panose="020B0004020202020204" pitchFamily="34" charset="0"/>
              </a:rPr>
              <a:t> las </a:t>
            </a:r>
            <a:r>
              <a:rPr sz="2400" dirty="0" err="1">
                <a:latin typeface="Aptos" panose="020B0004020202020204" pitchFamily="34" charset="0"/>
              </a:rPr>
              <a:t>universidades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flamencas</a:t>
            </a:r>
            <a:r>
              <a:rPr sz="2400" dirty="0">
                <a:latin typeface="Aptos" panose="020B0004020202020204" pitchFamily="34" charset="0"/>
              </a:rPr>
              <a:t> (VLIR) para </a:t>
            </a:r>
            <a:r>
              <a:rPr sz="2400" dirty="0" err="1">
                <a:latin typeface="Aptos" panose="020B0004020202020204" pitchFamily="34" charset="0"/>
              </a:rPr>
              <a:t>guiar</a:t>
            </a:r>
            <a:r>
              <a:rPr sz="2400" dirty="0">
                <a:latin typeface="Aptos" panose="020B0004020202020204" pitchFamily="34" charset="0"/>
              </a:rPr>
              <a:t> las </a:t>
            </a:r>
            <a:r>
              <a:rPr sz="2400" dirty="0" err="1">
                <a:latin typeface="Aptos" panose="020B0004020202020204" pitchFamily="34" charset="0"/>
              </a:rPr>
              <a:t>prácticas</a:t>
            </a:r>
            <a:r>
              <a:rPr sz="2400" dirty="0">
                <a:latin typeface="Aptos" panose="020B0004020202020204" pitchFamily="34" charset="0"/>
              </a:rPr>
              <a:t> de </a:t>
            </a:r>
            <a:r>
              <a:rPr sz="2400" dirty="0" err="1">
                <a:latin typeface="Aptos" panose="020B0004020202020204" pitchFamily="34" charset="0"/>
              </a:rPr>
              <a:t>licenciamiento</a:t>
            </a:r>
            <a:r>
              <a:rPr sz="2400" dirty="0">
                <a:latin typeface="Aptos" panose="020B0004020202020204" pitchFamily="34" charset="0"/>
              </a:rPr>
              <a:t>.</a:t>
            </a:r>
          </a:p>
          <a:p>
            <a:pPr algn="just">
              <a:defRPr sz="2000"/>
            </a:pPr>
            <a:r>
              <a:rPr sz="2400" dirty="0" err="1">
                <a:latin typeface="Aptos" panose="020B0004020202020204" pitchFamily="34" charset="0"/>
              </a:rPr>
              <a:t>Asegura</a:t>
            </a:r>
            <a:r>
              <a:rPr sz="2400" dirty="0">
                <a:latin typeface="Aptos" panose="020B0004020202020204" pitchFamily="34" charset="0"/>
              </a:rPr>
              <a:t> que la </a:t>
            </a:r>
            <a:r>
              <a:rPr sz="2400" dirty="0" err="1">
                <a:latin typeface="Aptos" panose="020B0004020202020204" pitchFamily="34" charset="0"/>
              </a:rPr>
              <a:t>propiedad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intelectual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universitaria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sirva</a:t>
            </a:r>
            <a:r>
              <a:rPr sz="2400" dirty="0">
                <a:latin typeface="Aptos" panose="020B0004020202020204" pitchFamily="34" charset="0"/>
              </a:rPr>
              <a:t> al </a:t>
            </a:r>
            <a:r>
              <a:rPr sz="2400" dirty="0" err="1">
                <a:latin typeface="Aptos" panose="020B0004020202020204" pitchFamily="34" charset="0"/>
              </a:rPr>
              <a:t>interés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público</a:t>
            </a:r>
            <a:r>
              <a:rPr sz="2400" dirty="0">
                <a:latin typeface="Aptos" panose="020B0004020202020204" pitchFamily="34" charset="0"/>
              </a:rPr>
              <a:t> y a </a:t>
            </a:r>
            <a:r>
              <a:rPr sz="2400" dirty="0" err="1">
                <a:latin typeface="Aptos" panose="020B0004020202020204" pitchFamily="34" charset="0"/>
              </a:rPr>
              <a:t>los</a:t>
            </a:r>
            <a:r>
              <a:rPr sz="2400" dirty="0">
                <a:latin typeface="Aptos" panose="020B0004020202020204" pitchFamily="34" charset="0"/>
              </a:rPr>
              <a:t> ODS de la ONU.</a:t>
            </a:r>
          </a:p>
          <a:p>
            <a:pPr algn="just">
              <a:defRPr sz="2000"/>
            </a:pPr>
            <a:r>
              <a:rPr sz="2400" dirty="0">
                <a:latin typeface="Aptos" panose="020B0004020202020204" pitchFamily="34" charset="0"/>
              </a:rPr>
              <a:t>Se </a:t>
            </a:r>
            <a:r>
              <a:rPr sz="2400" dirty="0" err="1">
                <a:latin typeface="Aptos" panose="020B0004020202020204" pitchFamily="34" charset="0"/>
              </a:rPr>
              <a:t>aplica</a:t>
            </a:r>
            <a:r>
              <a:rPr sz="2400" dirty="0">
                <a:latin typeface="Aptos" panose="020B0004020202020204" pitchFamily="34" charset="0"/>
              </a:rPr>
              <a:t> a </a:t>
            </a:r>
            <a:r>
              <a:rPr sz="2400" dirty="0" err="1">
                <a:latin typeface="Aptos" panose="020B0004020202020204" pitchFamily="34" charset="0"/>
              </a:rPr>
              <a:t>todas</a:t>
            </a:r>
            <a:r>
              <a:rPr sz="2400" dirty="0">
                <a:latin typeface="Aptos" panose="020B0004020202020204" pitchFamily="34" charset="0"/>
              </a:rPr>
              <a:t> las </a:t>
            </a:r>
            <a:r>
              <a:rPr sz="2400" dirty="0" err="1">
                <a:latin typeface="Aptos" panose="020B0004020202020204" pitchFamily="34" charset="0"/>
              </a:rPr>
              <a:t>actividades</a:t>
            </a:r>
            <a:r>
              <a:rPr sz="2400" dirty="0">
                <a:latin typeface="Aptos" panose="020B0004020202020204" pitchFamily="34" charset="0"/>
              </a:rPr>
              <a:t> de </a:t>
            </a:r>
            <a:r>
              <a:rPr sz="2400" dirty="0" err="1">
                <a:latin typeface="Aptos" panose="020B0004020202020204" pitchFamily="34" charset="0"/>
              </a:rPr>
              <a:t>licenciamiento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gestionadas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por</a:t>
            </a:r>
            <a:r>
              <a:rPr sz="2400" dirty="0">
                <a:latin typeface="Aptos" panose="020B0004020202020204" pitchFamily="34" charset="0"/>
              </a:rPr>
              <a:t> las </a:t>
            </a:r>
            <a:r>
              <a:rPr sz="2400" dirty="0" err="1">
                <a:latin typeface="Aptos" panose="020B0004020202020204" pitchFamily="34" charset="0"/>
              </a:rPr>
              <a:t>Oficinas</a:t>
            </a:r>
            <a:r>
              <a:rPr sz="2400" dirty="0">
                <a:latin typeface="Aptos" panose="020B0004020202020204" pitchFamily="34" charset="0"/>
              </a:rPr>
              <a:t> de </a:t>
            </a:r>
            <a:r>
              <a:rPr sz="2400" dirty="0" err="1">
                <a:latin typeface="Aptos" panose="020B0004020202020204" pitchFamily="34" charset="0"/>
              </a:rPr>
              <a:t>Transferencia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Tecnológica</a:t>
            </a:r>
            <a:r>
              <a:rPr sz="2400" dirty="0">
                <a:latin typeface="Aptos" panose="020B0004020202020204" pitchFamily="34" charset="0"/>
              </a:rPr>
              <a:t> (TTO).</a:t>
            </a:r>
          </a:p>
          <a:p>
            <a:pPr algn="just">
              <a:defRPr sz="2000"/>
            </a:pPr>
            <a:r>
              <a:rPr sz="2400" dirty="0">
                <a:latin typeface="Aptos" panose="020B0004020202020204" pitchFamily="34" charset="0"/>
              </a:rPr>
              <a:t>Meta: </a:t>
            </a:r>
            <a:r>
              <a:rPr sz="2400" dirty="0" err="1">
                <a:latin typeface="Aptos" panose="020B0004020202020204" pitchFamily="34" charset="0"/>
              </a:rPr>
              <a:t>equilibrar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consideraciones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económicas</a:t>
            </a:r>
            <a:r>
              <a:rPr sz="2400" dirty="0">
                <a:latin typeface="Aptos" panose="020B0004020202020204" pitchFamily="34" charset="0"/>
              </a:rPr>
              <a:t>, </a:t>
            </a:r>
            <a:r>
              <a:rPr sz="2400" dirty="0" err="1">
                <a:latin typeface="Aptos" panose="020B0004020202020204" pitchFamily="34" charset="0"/>
              </a:rPr>
              <a:t>sociales</a:t>
            </a:r>
            <a:r>
              <a:rPr sz="2400" dirty="0">
                <a:latin typeface="Aptos" panose="020B0004020202020204" pitchFamily="34" charset="0"/>
              </a:rPr>
              <a:t>, </a:t>
            </a:r>
            <a:r>
              <a:rPr sz="2400" dirty="0" err="1">
                <a:latin typeface="Aptos" panose="020B0004020202020204" pitchFamily="34" charset="0"/>
              </a:rPr>
              <a:t>ambientales</a:t>
            </a:r>
            <a:r>
              <a:rPr sz="2400" dirty="0">
                <a:latin typeface="Aptos" panose="020B0004020202020204" pitchFamily="34" charset="0"/>
              </a:rPr>
              <a:t>, de </a:t>
            </a:r>
            <a:r>
              <a:rPr sz="2400" dirty="0" err="1">
                <a:latin typeface="Aptos" panose="020B0004020202020204" pitchFamily="34" charset="0"/>
              </a:rPr>
              <a:t>salud</a:t>
            </a:r>
            <a:r>
              <a:rPr sz="2400" dirty="0">
                <a:latin typeface="Aptos" panose="020B0004020202020204" pitchFamily="34" charset="0"/>
              </a:rPr>
              <a:t> y </a:t>
            </a:r>
            <a:r>
              <a:rPr sz="2400" dirty="0" err="1">
                <a:latin typeface="Aptos" panose="020B0004020202020204" pitchFamily="34" charset="0"/>
              </a:rPr>
              <a:t>éticas</a:t>
            </a:r>
            <a:r>
              <a:rPr sz="2400" dirty="0"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6E2B79-5B23-098B-079E-A4D08056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301" y="5406164"/>
            <a:ext cx="2426695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091836"/>
            <a:ext cx="10820400" cy="5554663"/>
          </a:xfrm>
        </p:spPr>
        <p:txBody>
          <a:bodyPr>
            <a:normAutofit/>
          </a:bodyPr>
          <a:lstStyle/>
          <a:p>
            <a:pPr marL="0" indent="0" defTabSz="914400">
              <a:spcBef>
                <a:spcPct val="0"/>
              </a:spcBef>
              <a:buNone/>
              <a:defRPr sz="2000"/>
            </a:pPr>
            <a:r>
              <a:rPr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Principio 1: Disponibilidad para </a:t>
            </a:r>
            <a:r>
              <a:rPr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investigación</a:t>
            </a:r>
            <a:r>
              <a:rPr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 y </a:t>
            </a:r>
            <a:r>
              <a:rPr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educación</a:t>
            </a:r>
            <a:endParaRPr b="1" dirty="0">
              <a:solidFill>
                <a:srgbClr val="003366"/>
              </a:solidFill>
              <a:latin typeface="Aptos" panose="020B0004020202020204" pitchFamily="34" charset="0"/>
              <a:ea typeface="+mj-ea"/>
              <a:cs typeface="+mj-cs"/>
            </a:endParaRPr>
          </a:p>
          <a:p>
            <a:pPr marL="0" indent="0" algn="just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Los </a:t>
            </a:r>
            <a:r>
              <a:rPr sz="2400" dirty="0" err="1">
                <a:latin typeface="Aptos" panose="020B0004020202020204" pitchFamily="34" charset="0"/>
              </a:rPr>
              <a:t>resultados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deben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permanecer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disponibles</a:t>
            </a:r>
            <a:r>
              <a:rPr sz="2400" dirty="0">
                <a:latin typeface="Aptos" panose="020B0004020202020204" pitchFamily="34" charset="0"/>
              </a:rPr>
              <a:t> para la </a:t>
            </a:r>
            <a:r>
              <a:rPr sz="2400" dirty="0" err="1">
                <a:latin typeface="Aptos" panose="020B0004020202020204" pitchFamily="34" charset="0"/>
              </a:rPr>
              <a:t>investigación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académica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futura</a:t>
            </a:r>
            <a:r>
              <a:rPr sz="2400" dirty="0">
                <a:latin typeface="Aptos" panose="020B0004020202020204" pitchFamily="34" charset="0"/>
              </a:rPr>
              <a:t> y la </a:t>
            </a:r>
            <a:r>
              <a:rPr sz="2400" dirty="0" err="1">
                <a:latin typeface="Aptos" panose="020B0004020202020204" pitchFamily="34" charset="0"/>
              </a:rPr>
              <a:t>docencia</a:t>
            </a:r>
            <a:r>
              <a:rPr sz="2400" dirty="0">
                <a:latin typeface="Aptos" panose="020B0004020202020204" pitchFamily="34" charset="0"/>
              </a:rPr>
              <a:t>.</a:t>
            </a:r>
          </a:p>
          <a:p>
            <a:pPr marL="0" indent="0" algn="just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No se </a:t>
            </a:r>
            <a:r>
              <a:rPr sz="2400" dirty="0" err="1">
                <a:latin typeface="Aptos" panose="020B0004020202020204" pitchFamily="34" charset="0"/>
              </a:rPr>
              <a:t>aceptan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restricciones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contractuales</a:t>
            </a:r>
            <a:r>
              <a:rPr sz="2400" dirty="0">
                <a:latin typeface="Aptos" panose="020B0004020202020204" pitchFamily="34" charset="0"/>
              </a:rPr>
              <a:t> que </a:t>
            </a:r>
            <a:r>
              <a:rPr sz="2400" dirty="0" err="1">
                <a:latin typeface="Aptos" panose="020B0004020202020204" pitchFamily="34" charset="0"/>
              </a:rPr>
              <a:t>limiten</a:t>
            </a:r>
            <a:r>
              <a:rPr sz="2400" dirty="0">
                <a:latin typeface="Aptos" panose="020B0004020202020204" pitchFamily="34" charset="0"/>
              </a:rPr>
              <a:t> la </a:t>
            </a:r>
            <a:r>
              <a:rPr sz="2400" dirty="0" err="1">
                <a:latin typeface="Aptos" panose="020B0004020202020204" pitchFamily="34" charset="0"/>
              </a:rPr>
              <a:t>libertad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académica</a:t>
            </a:r>
            <a:r>
              <a:rPr sz="2400" dirty="0">
                <a:latin typeface="Aptos" panose="020B0004020202020204" pitchFamily="34" charset="0"/>
              </a:rPr>
              <a:t>; las </a:t>
            </a:r>
            <a:r>
              <a:rPr sz="2400" dirty="0" err="1">
                <a:latin typeface="Aptos" panose="020B0004020202020204" pitchFamily="34" charset="0"/>
              </a:rPr>
              <a:t>universidades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retienen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el</a:t>
            </a:r>
            <a:r>
              <a:rPr sz="2400" dirty="0">
                <a:latin typeface="Aptos" panose="020B0004020202020204" pitchFamily="34" charset="0"/>
              </a:rPr>
              <a:t> derecho a </a:t>
            </a:r>
            <a:r>
              <a:rPr sz="2400" dirty="0" err="1">
                <a:latin typeface="Aptos" panose="020B0004020202020204" pitchFamily="34" charset="0"/>
              </a:rPr>
              <a:t>publicar</a:t>
            </a:r>
            <a:r>
              <a:rPr sz="2400" dirty="0">
                <a:latin typeface="Aptos" panose="020B0004020202020204" pitchFamily="34" charset="0"/>
              </a:rPr>
              <a:t>.</a:t>
            </a:r>
            <a:endParaRPr lang="es-ES" sz="2400" dirty="0">
              <a:latin typeface="Aptos" panose="020B0004020202020204" pitchFamily="34" charset="0"/>
            </a:endParaRPr>
          </a:p>
          <a:p>
            <a:pPr>
              <a:defRPr sz="2000"/>
            </a:pPr>
            <a:endParaRPr dirty="0">
              <a:latin typeface="Aptos" panose="020B0004020202020204" pitchFamily="34" charset="0"/>
            </a:endParaRPr>
          </a:p>
          <a:p>
            <a:pPr marL="0" indent="0" defTabSz="914400">
              <a:spcBef>
                <a:spcPct val="0"/>
              </a:spcBef>
              <a:buNone/>
              <a:defRPr sz="2000"/>
            </a:pPr>
            <a:r>
              <a:rPr sz="2000"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Principio 2: Impacto social </a:t>
            </a:r>
            <a:r>
              <a:rPr sz="2000"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positivo</a:t>
            </a:r>
            <a:endParaRPr sz="2000" b="1" dirty="0">
              <a:solidFill>
                <a:srgbClr val="003366"/>
              </a:solidFill>
              <a:latin typeface="Aptos" panose="020B0004020202020204" pitchFamily="34" charset="0"/>
              <a:ea typeface="+mj-ea"/>
              <a:cs typeface="+mj-cs"/>
            </a:endParaRPr>
          </a:p>
          <a:p>
            <a:pPr marL="0" indent="0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Los </a:t>
            </a:r>
            <a:r>
              <a:rPr sz="2400" dirty="0" err="1">
                <a:latin typeface="Aptos" panose="020B0004020202020204" pitchFamily="34" charset="0"/>
              </a:rPr>
              <a:t>resultados</a:t>
            </a:r>
            <a:r>
              <a:rPr sz="2400" dirty="0">
                <a:latin typeface="Aptos" panose="020B0004020202020204" pitchFamily="34" charset="0"/>
              </a:rPr>
              <a:t> de </a:t>
            </a:r>
            <a:r>
              <a:rPr sz="2400" dirty="0" err="1">
                <a:latin typeface="Aptos" panose="020B0004020202020204" pitchFamily="34" charset="0"/>
              </a:rPr>
              <a:t>investigación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deben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generar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el</a:t>
            </a:r>
            <a:r>
              <a:rPr sz="2400" dirty="0">
                <a:latin typeface="Aptos" panose="020B0004020202020204" pitchFamily="34" charset="0"/>
              </a:rPr>
              <a:t> mayor </a:t>
            </a:r>
            <a:r>
              <a:rPr sz="2400" dirty="0" err="1">
                <a:latin typeface="Aptos" panose="020B0004020202020204" pitchFamily="34" charset="0"/>
              </a:rPr>
              <a:t>beneficio</a:t>
            </a:r>
            <a:r>
              <a:rPr sz="2400" dirty="0">
                <a:latin typeface="Aptos" panose="020B0004020202020204" pitchFamily="34" charset="0"/>
              </a:rPr>
              <a:t> social </a:t>
            </a:r>
            <a:r>
              <a:rPr sz="2400" dirty="0" err="1">
                <a:latin typeface="Aptos" panose="020B0004020202020204" pitchFamily="34" charset="0"/>
              </a:rPr>
              <a:t>posible</a:t>
            </a:r>
            <a:r>
              <a:rPr sz="2400" dirty="0">
                <a:latin typeface="Aptos" panose="020B0004020202020204" pitchFamily="34" charset="0"/>
              </a:rPr>
              <a:t>.</a:t>
            </a:r>
          </a:p>
          <a:p>
            <a:pPr marL="0" indent="0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La </a:t>
            </a:r>
            <a:r>
              <a:rPr sz="2400" dirty="0" err="1">
                <a:latin typeface="Aptos" panose="020B0004020202020204" pitchFamily="34" charset="0"/>
              </a:rPr>
              <a:t>elección</a:t>
            </a:r>
            <a:r>
              <a:rPr sz="2400" dirty="0">
                <a:latin typeface="Aptos" panose="020B0004020202020204" pitchFamily="34" charset="0"/>
              </a:rPr>
              <a:t> entre </a:t>
            </a:r>
            <a:r>
              <a:rPr sz="2400" dirty="0" err="1">
                <a:latin typeface="Aptos" panose="020B0004020202020204" pitchFamily="34" charset="0"/>
              </a:rPr>
              <a:t>licencias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exclusivas</a:t>
            </a:r>
            <a:r>
              <a:rPr sz="2400" dirty="0">
                <a:latin typeface="Aptos" panose="020B0004020202020204" pitchFamily="34" charset="0"/>
              </a:rPr>
              <a:t> o no </a:t>
            </a:r>
            <a:r>
              <a:rPr sz="2400" dirty="0" err="1">
                <a:latin typeface="Aptos" panose="020B0004020202020204" pitchFamily="34" charset="0"/>
              </a:rPr>
              <a:t>exclusivas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depende</a:t>
            </a:r>
            <a:r>
              <a:rPr sz="2400" dirty="0">
                <a:latin typeface="Aptos" panose="020B0004020202020204" pitchFamily="34" charset="0"/>
              </a:rPr>
              <a:t> de </a:t>
            </a:r>
            <a:r>
              <a:rPr sz="2400" dirty="0" err="1">
                <a:latin typeface="Aptos" panose="020B0004020202020204" pitchFamily="34" charset="0"/>
              </a:rPr>
              <a:t>riesgos</a:t>
            </a:r>
            <a:r>
              <a:rPr sz="2400" dirty="0">
                <a:latin typeface="Aptos" panose="020B0004020202020204" pitchFamily="34" charset="0"/>
              </a:rPr>
              <a:t>, </a:t>
            </a:r>
            <a:r>
              <a:rPr sz="2400" dirty="0" err="1">
                <a:latin typeface="Aptos" panose="020B0004020202020204" pitchFamily="34" charset="0"/>
              </a:rPr>
              <a:t>costos</a:t>
            </a:r>
            <a:r>
              <a:rPr sz="2400" dirty="0">
                <a:latin typeface="Aptos" panose="020B0004020202020204" pitchFamily="34" charset="0"/>
              </a:rPr>
              <a:t> y </a:t>
            </a:r>
            <a:r>
              <a:rPr sz="2400" dirty="0" err="1">
                <a:latin typeface="Aptos" panose="020B0004020202020204" pitchFamily="34" charset="0"/>
              </a:rPr>
              <a:t>alcance</a:t>
            </a:r>
            <a:r>
              <a:rPr sz="2400" dirty="0">
                <a:latin typeface="Aptos" panose="020B0004020202020204" pitchFamily="34" charset="0"/>
              </a:rPr>
              <a:t> social.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8F9032-3899-A96A-C664-6CAB856E4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301" y="371836"/>
            <a:ext cx="2426695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12838"/>
            <a:ext cx="10738347" cy="5364162"/>
          </a:xfrm>
        </p:spPr>
        <p:txBody>
          <a:bodyPr/>
          <a:lstStyle/>
          <a:p>
            <a:endParaRPr dirty="0"/>
          </a:p>
          <a:p>
            <a:pPr marL="0" indent="0" defTabSz="914400">
              <a:spcBef>
                <a:spcPct val="0"/>
              </a:spcBef>
              <a:buNone/>
              <a:defRPr sz="2000"/>
            </a:pPr>
            <a:r>
              <a:rPr sz="2000"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Principio 3: </a:t>
            </a:r>
            <a:r>
              <a:rPr sz="2000"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Evaluación</a:t>
            </a:r>
            <a:r>
              <a:rPr sz="2000"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sz="2000"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ética</a:t>
            </a:r>
            <a:r>
              <a:rPr sz="2000"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 de las </a:t>
            </a:r>
            <a:r>
              <a:rPr sz="2000"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alianzas</a:t>
            </a:r>
            <a:endParaRPr sz="2000" b="1" dirty="0">
              <a:solidFill>
                <a:srgbClr val="003366"/>
              </a:solidFill>
              <a:latin typeface="Aptos" panose="020B0004020202020204" pitchFamily="34" charset="0"/>
              <a:ea typeface="+mj-ea"/>
              <a:cs typeface="+mj-cs"/>
            </a:endParaRPr>
          </a:p>
          <a:p>
            <a:pPr marL="0" indent="0" algn="just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No </a:t>
            </a:r>
            <a:r>
              <a:rPr sz="2400" dirty="0" err="1">
                <a:latin typeface="Aptos" panose="020B0004020202020204" pitchFamily="34" charset="0"/>
              </a:rPr>
              <a:t>colaboración</a:t>
            </a:r>
            <a:r>
              <a:rPr sz="2400" dirty="0">
                <a:latin typeface="Aptos" panose="020B0004020202020204" pitchFamily="34" charset="0"/>
              </a:rPr>
              <a:t> con </a:t>
            </a:r>
            <a:r>
              <a:rPr sz="2400" dirty="0" err="1">
                <a:latin typeface="Aptos" panose="020B0004020202020204" pitchFamily="34" charset="0"/>
              </a:rPr>
              <a:t>socios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involucrados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violaciones</a:t>
            </a:r>
            <a:r>
              <a:rPr sz="2400" dirty="0">
                <a:latin typeface="Aptos" panose="020B0004020202020204" pitchFamily="34" charset="0"/>
              </a:rPr>
              <a:t> de derechos </a:t>
            </a:r>
            <a:r>
              <a:rPr sz="2400" dirty="0" err="1">
                <a:latin typeface="Aptos" panose="020B0004020202020204" pitchFamily="34" charset="0"/>
              </a:rPr>
              <a:t>humanos</a:t>
            </a:r>
            <a:r>
              <a:rPr sz="2400" dirty="0">
                <a:latin typeface="Aptos" panose="020B0004020202020204" pitchFamily="34" charset="0"/>
              </a:rPr>
              <a:t> o </a:t>
            </a:r>
            <a:r>
              <a:rPr sz="2400" dirty="0" err="1">
                <a:latin typeface="Aptos" panose="020B0004020202020204" pitchFamily="34" charset="0"/>
              </a:rPr>
              <a:t>armas</a:t>
            </a:r>
            <a:r>
              <a:rPr sz="2400" dirty="0">
                <a:latin typeface="Aptos" panose="020B0004020202020204" pitchFamily="34" charset="0"/>
              </a:rPr>
              <a:t> de </a:t>
            </a:r>
            <a:r>
              <a:rPr sz="2400" dirty="0" err="1">
                <a:latin typeface="Aptos" panose="020B0004020202020204" pitchFamily="34" charset="0"/>
              </a:rPr>
              <a:t>destrucción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masiva</a:t>
            </a:r>
            <a:r>
              <a:rPr sz="2400" dirty="0">
                <a:latin typeface="Aptos" panose="020B0004020202020204" pitchFamily="34" charset="0"/>
              </a:rPr>
              <a:t>.</a:t>
            </a:r>
          </a:p>
          <a:p>
            <a:pPr marL="0" indent="0" algn="just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Debe </a:t>
            </a:r>
            <a:r>
              <a:rPr sz="2400" dirty="0" err="1">
                <a:latin typeface="Aptos" panose="020B0004020202020204" pitchFamily="34" charset="0"/>
              </a:rPr>
              <a:t>considerarse</a:t>
            </a:r>
            <a:r>
              <a:rPr sz="2400" dirty="0">
                <a:latin typeface="Aptos" panose="020B0004020202020204" pitchFamily="34" charset="0"/>
              </a:rPr>
              <a:t> la </a:t>
            </a:r>
            <a:r>
              <a:rPr sz="2400" dirty="0" err="1">
                <a:latin typeface="Aptos" panose="020B0004020202020204" pitchFamily="34" charset="0"/>
              </a:rPr>
              <a:t>accesibilidad</a:t>
            </a:r>
            <a:r>
              <a:rPr sz="2400" dirty="0">
                <a:latin typeface="Aptos" panose="020B0004020202020204" pitchFamily="34" charset="0"/>
              </a:rPr>
              <a:t> de </a:t>
            </a:r>
            <a:r>
              <a:rPr sz="2400" dirty="0" err="1">
                <a:latin typeface="Aptos" panose="020B0004020202020204" pitchFamily="34" charset="0"/>
              </a:rPr>
              <a:t>productos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relacionados</a:t>
            </a:r>
            <a:r>
              <a:rPr sz="2400" dirty="0">
                <a:latin typeface="Aptos" panose="020B0004020202020204" pitchFamily="34" charset="0"/>
              </a:rPr>
              <a:t> con la </a:t>
            </a:r>
            <a:r>
              <a:rPr sz="2400" dirty="0" err="1">
                <a:latin typeface="Aptos" panose="020B0004020202020204" pitchFamily="34" charset="0"/>
              </a:rPr>
              <a:t>salud</a:t>
            </a:r>
            <a:r>
              <a:rPr sz="2400" dirty="0">
                <a:latin typeface="Aptos" panose="020B0004020202020204" pitchFamily="34" charset="0"/>
              </a:rPr>
              <a:t>.</a:t>
            </a:r>
            <a:endParaRPr lang="es-ES" sz="2400" dirty="0">
              <a:latin typeface="Aptos" panose="020B0004020202020204" pitchFamily="34" charset="0"/>
            </a:endParaRPr>
          </a:p>
          <a:p>
            <a:pPr>
              <a:defRPr sz="2000"/>
            </a:pPr>
            <a:endParaRPr dirty="0">
              <a:latin typeface="Aptos" panose="020B0004020202020204" pitchFamily="34" charset="0"/>
            </a:endParaRPr>
          </a:p>
          <a:p>
            <a:pPr marL="0" indent="0" defTabSz="914400">
              <a:spcBef>
                <a:spcPct val="0"/>
              </a:spcBef>
              <a:buNone/>
              <a:defRPr sz="2000"/>
            </a:pPr>
            <a:r>
              <a:rPr sz="2000"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Principio 4: </a:t>
            </a:r>
            <a:r>
              <a:rPr sz="2000"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Cumplimiento</a:t>
            </a:r>
            <a:r>
              <a:rPr sz="2000"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 legal y </a:t>
            </a:r>
            <a:r>
              <a:rPr sz="2000"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normativo</a:t>
            </a:r>
            <a:endParaRPr sz="2000" b="1" dirty="0">
              <a:solidFill>
                <a:srgbClr val="003366"/>
              </a:solidFill>
              <a:latin typeface="Aptos" panose="020B0004020202020204" pitchFamily="34" charset="0"/>
              <a:ea typeface="+mj-ea"/>
              <a:cs typeface="+mj-cs"/>
            </a:endParaRPr>
          </a:p>
          <a:p>
            <a:pPr marL="0" indent="0" algn="just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Las </a:t>
            </a:r>
            <a:r>
              <a:rPr sz="2400" dirty="0" err="1">
                <a:latin typeface="Aptos" panose="020B0004020202020204" pitchFamily="34" charset="0"/>
              </a:rPr>
              <a:t>licencias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deben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cumplir</a:t>
            </a:r>
            <a:r>
              <a:rPr sz="2400" dirty="0">
                <a:latin typeface="Aptos" panose="020B0004020202020204" pitchFamily="34" charset="0"/>
              </a:rPr>
              <a:t> con </a:t>
            </a:r>
            <a:r>
              <a:rPr sz="2400" dirty="0" err="1">
                <a:latin typeface="Aptos" panose="020B0004020202020204" pitchFamily="34" charset="0"/>
              </a:rPr>
              <a:t>leyes</a:t>
            </a:r>
            <a:r>
              <a:rPr sz="2400" dirty="0">
                <a:latin typeface="Aptos" panose="020B0004020202020204" pitchFamily="34" charset="0"/>
              </a:rPr>
              <a:t> y </a:t>
            </a:r>
            <a:r>
              <a:rPr sz="2400" dirty="0" err="1">
                <a:latin typeface="Aptos" panose="020B0004020202020204" pitchFamily="34" charset="0"/>
              </a:rPr>
              <a:t>acuerdos</a:t>
            </a:r>
            <a:r>
              <a:rPr sz="2400" dirty="0">
                <a:latin typeface="Aptos" panose="020B0004020202020204" pitchFamily="34" charset="0"/>
              </a:rPr>
              <a:t> (control de </a:t>
            </a:r>
            <a:r>
              <a:rPr sz="2400" dirty="0" err="1">
                <a:latin typeface="Aptos" panose="020B0004020202020204" pitchFamily="34" charset="0"/>
              </a:rPr>
              <a:t>exportación</a:t>
            </a:r>
            <a:r>
              <a:rPr sz="2400" dirty="0">
                <a:latin typeface="Aptos" panose="020B0004020202020204" pitchFamily="34" charset="0"/>
              </a:rPr>
              <a:t>, GDPR, </a:t>
            </a:r>
            <a:r>
              <a:rPr sz="2400" dirty="0" err="1">
                <a:latin typeface="Aptos" panose="020B0004020202020204" pitchFamily="34" charset="0"/>
              </a:rPr>
              <a:t>Protocolo</a:t>
            </a:r>
            <a:r>
              <a:rPr sz="2400" dirty="0">
                <a:latin typeface="Aptos" panose="020B0004020202020204" pitchFamily="34" charset="0"/>
              </a:rPr>
              <a:t> de Nagoya).</a:t>
            </a:r>
          </a:p>
          <a:p>
            <a:pPr marL="0" indent="0" algn="just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Se </a:t>
            </a:r>
            <a:r>
              <a:rPr sz="2400" dirty="0" err="1">
                <a:latin typeface="Aptos" panose="020B0004020202020204" pitchFamily="34" charset="0"/>
              </a:rPr>
              <a:t>aplican</a:t>
            </a:r>
            <a:r>
              <a:rPr sz="2400" dirty="0">
                <a:latin typeface="Aptos" panose="020B0004020202020204" pitchFamily="34" charset="0"/>
              </a:rPr>
              <a:t> las </a:t>
            </a:r>
            <a:r>
              <a:rPr sz="2400" dirty="0" err="1">
                <a:latin typeface="Aptos" panose="020B0004020202020204" pitchFamily="34" charset="0"/>
              </a:rPr>
              <a:t>normas</a:t>
            </a:r>
            <a:r>
              <a:rPr sz="2400" dirty="0">
                <a:latin typeface="Aptos" panose="020B0004020202020204" pitchFamily="34" charset="0"/>
              </a:rPr>
              <a:t> de </a:t>
            </a:r>
            <a:r>
              <a:rPr sz="2400" dirty="0" err="1">
                <a:latin typeface="Aptos" panose="020B0004020202020204" pitchFamily="34" charset="0"/>
              </a:rPr>
              <a:t>competencia</a:t>
            </a:r>
            <a:r>
              <a:rPr sz="2400" dirty="0">
                <a:latin typeface="Aptos" panose="020B0004020202020204" pitchFamily="34" charset="0"/>
              </a:rPr>
              <a:t> y </a:t>
            </a:r>
            <a:r>
              <a:rPr sz="2400" dirty="0" err="1">
                <a:latin typeface="Aptos" panose="020B0004020202020204" pitchFamily="34" charset="0"/>
              </a:rPr>
              <a:t>ayudas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estatales</a:t>
            </a:r>
            <a:r>
              <a:rPr sz="2400" dirty="0">
                <a:latin typeface="Aptos" panose="020B0004020202020204" pitchFamily="34" charset="0"/>
              </a:rPr>
              <a:t> a la </a:t>
            </a:r>
            <a:r>
              <a:rPr sz="2400" dirty="0" err="1">
                <a:latin typeface="Aptos" panose="020B0004020202020204" pitchFamily="34" charset="0"/>
              </a:rPr>
              <a:t>investigación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financiada</a:t>
            </a:r>
            <a:r>
              <a:rPr sz="2400" dirty="0">
                <a:latin typeface="Aptos" panose="020B0004020202020204" pitchFamily="34" charset="0"/>
              </a:rPr>
              <a:t> con </a:t>
            </a:r>
            <a:r>
              <a:rPr sz="2400" dirty="0" err="1">
                <a:latin typeface="Aptos" panose="020B0004020202020204" pitchFamily="34" charset="0"/>
              </a:rPr>
              <a:t>fondos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públicos</a:t>
            </a:r>
            <a:r>
              <a:rPr sz="2400" dirty="0"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2E8551-2DD0-B837-BE5F-41A825179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452" y="381001"/>
            <a:ext cx="2426695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253402"/>
            <a:ext cx="10287000" cy="5052147"/>
          </a:xfrm>
        </p:spPr>
        <p:txBody>
          <a:bodyPr>
            <a:normAutofit/>
          </a:bodyPr>
          <a:lstStyle/>
          <a:p>
            <a:pPr marL="0" indent="0" defTabSz="914400">
              <a:spcBef>
                <a:spcPct val="0"/>
              </a:spcBef>
              <a:buNone/>
              <a:defRPr sz="2000"/>
            </a:pPr>
            <a:r>
              <a:rPr sz="2000"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Principio 5: </a:t>
            </a:r>
            <a:r>
              <a:rPr sz="2000"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Evitar</a:t>
            </a:r>
            <a:r>
              <a:rPr sz="2000"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sz="2000"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distorsiones</a:t>
            </a:r>
            <a:r>
              <a:rPr sz="2000"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sz="2000"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indeseables</a:t>
            </a:r>
            <a:r>
              <a:rPr sz="2000"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 de mercado</a:t>
            </a:r>
          </a:p>
          <a:p>
            <a:pPr marL="0" indent="0" algn="just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</a:t>
            </a:r>
            <a:r>
              <a:rPr sz="2400" dirty="0" err="1">
                <a:latin typeface="Aptos" panose="020B0004020202020204" pitchFamily="34" charset="0"/>
              </a:rPr>
              <a:t>Garantizar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igualdad</a:t>
            </a:r>
            <a:r>
              <a:rPr sz="2400" dirty="0">
                <a:latin typeface="Aptos" panose="020B0004020202020204" pitchFamily="34" charset="0"/>
              </a:rPr>
              <a:t> de </a:t>
            </a:r>
            <a:r>
              <a:rPr sz="2400" dirty="0" err="1">
                <a:latin typeface="Aptos" panose="020B0004020202020204" pitchFamily="34" charset="0"/>
              </a:rPr>
              <a:t>condiciones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el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licenciamiento</a:t>
            </a:r>
            <a:r>
              <a:rPr sz="2400" dirty="0">
                <a:latin typeface="Aptos" panose="020B0004020202020204" pitchFamily="34" charset="0"/>
              </a:rPr>
              <a:t>; </a:t>
            </a:r>
            <a:r>
              <a:rPr sz="2400" dirty="0" err="1">
                <a:latin typeface="Aptos" panose="020B0004020202020204" pitchFamily="34" charset="0"/>
              </a:rPr>
              <a:t>evitar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ventajas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desproporcionadas</a:t>
            </a:r>
            <a:r>
              <a:rPr sz="2400" dirty="0">
                <a:latin typeface="Aptos" panose="020B0004020202020204" pitchFamily="34" charset="0"/>
              </a:rPr>
              <a:t> para </a:t>
            </a:r>
            <a:r>
              <a:rPr sz="2400" dirty="0" err="1">
                <a:latin typeface="Aptos" panose="020B0004020202020204" pitchFamily="34" charset="0"/>
              </a:rPr>
              <a:t>una</a:t>
            </a:r>
            <a:r>
              <a:rPr sz="2400" dirty="0">
                <a:latin typeface="Aptos" panose="020B0004020202020204" pitchFamily="34" charset="0"/>
              </a:rPr>
              <a:t> sola </a:t>
            </a:r>
            <a:r>
              <a:rPr sz="2400" dirty="0" err="1">
                <a:latin typeface="Aptos" panose="020B0004020202020204" pitchFamily="34" charset="0"/>
              </a:rPr>
              <a:t>parte</a:t>
            </a:r>
            <a:r>
              <a:rPr sz="2400" dirty="0">
                <a:latin typeface="Aptos" panose="020B0004020202020204" pitchFamily="34" charset="0"/>
              </a:rPr>
              <a:t>.</a:t>
            </a:r>
          </a:p>
          <a:p>
            <a:pPr marL="0" indent="0" algn="just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Las </a:t>
            </a:r>
            <a:r>
              <a:rPr sz="2400" dirty="0" err="1">
                <a:latin typeface="Aptos" panose="020B0004020202020204" pitchFamily="34" charset="0"/>
              </a:rPr>
              <a:t>alianzas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estratégicas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deben</a:t>
            </a:r>
            <a:r>
              <a:rPr sz="2400" dirty="0">
                <a:latin typeface="Aptos" panose="020B0004020202020204" pitchFamily="34" charset="0"/>
              </a:rPr>
              <a:t> ser </a:t>
            </a:r>
            <a:r>
              <a:rPr sz="2400" dirty="0" err="1">
                <a:latin typeface="Aptos" panose="020B0004020202020204" pitchFamily="34" charset="0"/>
              </a:rPr>
              <a:t>limitadas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alcance</a:t>
            </a:r>
            <a:r>
              <a:rPr sz="2400" dirty="0">
                <a:latin typeface="Aptos" panose="020B0004020202020204" pitchFamily="34" charset="0"/>
              </a:rPr>
              <a:t> y </a:t>
            </a:r>
            <a:r>
              <a:rPr sz="2400" dirty="0" err="1">
                <a:latin typeface="Aptos" panose="020B0004020202020204" pitchFamily="34" charset="0"/>
              </a:rPr>
              <a:t>duración</a:t>
            </a:r>
            <a:r>
              <a:rPr sz="2400" dirty="0">
                <a:latin typeface="Aptos" panose="020B0004020202020204" pitchFamily="34" charset="0"/>
              </a:rPr>
              <a:t>; las </a:t>
            </a:r>
            <a:r>
              <a:rPr sz="2400" dirty="0" err="1">
                <a:latin typeface="Aptos" panose="020B0004020202020204" pitchFamily="34" charset="0"/>
              </a:rPr>
              <a:t>tarifas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deben</a:t>
            </a:r>
            <a:r>
              <a:rPr sz="2400" dirty="0">
                <a:latin typeface="Aptos" panose="020B0004020202020204" pitchFamily="34" charset="0"/>
              </a:rPr>
              <a:t> ser de mercado.</a:t>
            </a:r>
            <a:endParaRPr lang="es-ES" sz="2400" dirty="0">
              <a:latin typeface="Aptos" panose="020B0004020202020204" pitchFamily="34" charset="0"/>
            </a:endParaRPr>
          </a:p>
          <a:p>
            <a:pPr>
              <a:defRPr sz="2000"/>
            </a:pPr>
            <a:endParaRPr dirty="0">
              <a:latin typeface="Aptos" panose="020B0004020202020204" pitchFamily="34" charset="0"/>
            </a:endParaRPr>
          </a:p>
          <a:p>
            <a:pPr marL="0" indent="0" defTabSz="914400">
              <a:spcBef>
                <a:spcPct val="0"/>
              </a:spcBef>
              <a:buNone/>
              <a:defRPr sz="2000"/>
            </a:pPr>
            <a:r>
              <a:rPr sz="2000" b="1" dirty="0" err="1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Conclusión</a:t>
            </a:r>
            <a:r>
              <a:rPr sz="2000" b="1" dirty="0">
                <a:solidFill>
                  <a:srgbClr val="003366"/>
                </a:solidFill>
                <a:latin typeface="Aptos" panose="020B0004020202020204" pitchFamily="34" charset="0"/>
                <a:ea typeface="+mj-ea"/>
                <a:cs typeface="+mj-cs"/>
              </a:rPr>
              <a:t>:</a:t>
            </a:r>
          </a:p>
          <a:p>
            <a:pPr marL="0" indent="0" algn="just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Los </a:t>
            </a:r>
            <a:r>
              <a:rPr sz="2400" dirty="0" err="1">
                <a:latin typeface="Aptos" panose="020B0004020202020204" pitchFamily="34" charset="0"/>
              </a:rPr>
              <a:t>principios</a:t>
            </a:r>
            <a:r>
              <a:rPr sz="2400" dirty="0">
                <a:latin typeface="Aptos" panose="020B0004020202020204" pitchFamily="34" charset="0"/>
              </a:rPr>
              <a:t> de LSR se </a:t>
            </a:r>
            <a:r>
              <a:rPr sz="2400" dirty="0" err="1">
                <a:latin typeface="Aptos" panose="020B0004020202020204" pitchFamily="34" charset="0"/>
              </a:rPr>
              <a:t>aplican</a:t>
            </a:r>
            <a:r>
              <a:rPr sz="2400" dirty="0">
                <a:latin typeface="Aptos" panose="020B0004020202020204" pitchFamily="34" charset="0"/>
              </a:rPr>
              <a:t> de </a:t>
            </a:r>
            <a:r>
              <a:rPr sz="2400" dirty="0" err="1">
                <a:latin typeface="Aptos" panose="020B0004020202020204" pitchFamily="34" charset="0"/>
              </a:rPr>
              <a:t>manera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uniforme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todas</a:t>
            </a:r>
            <a:r>
              <a:rPr sz="2400" dirty="0">
                <a:latin typeface="Aptos" panose="020B0004020202020204" pitchFamily="34" charset="0"/>
              </a:rPr>
              <a:t> las </a:t>
            </a:r>
            <a:r>
              <a:rPr sz="2400" dirty="0" err="1">
                <a:latin typeface="Aptos" panose="020B0004020202020204" pitchFamily="34" charset="0"/>
              </a:rPr>
              <a:t>universidades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flamencas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mediante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el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grupo</a:t>
            </a:r>
            <a:r>
              <a:rPr sz="2400" dirty="0">
                <a:latin typeface="Aptos" panose="020B0004020202020204" pitchFamily="34" charset="0"/>
              </a:rPr>
              <a:t> de TTOs del VLIR.</a:t>
            </a:r>
          </a:p>
          <a:p>
            <a:pPr marL="0" indent="0" algn="just">
              <a:buNone/>
              <a:defRPr sz="2000"/>
            </a:pPr>
            <a:r>
              <a:rPr sz="2400" dirty="0">
                <a:latin typeface="Aptos" panose="020B0004020202020204" pitchFamily="34" charset="0"/>
              </a:rPr>
              <a:t>- Meta </a:t>
            </a:r>
            <a:r>
              <a:rPr sz="2400" dirty="0" err="1">
                <a:latin typeface="Aptos" panose="020B0004020202020204" pitchFamily="34" charset="0"/>
              </a:rPr>
              <a:t>común</a:t>
            </a:r>
            <a:r>
              <a:rPr sz="2400" dirty="0">
                <a:latin typeface="Aptos" panose="020B0004020202020204" pitchFamily="34" charset="0"/>
              </a:rPr>
              <a:t>: </a:t>
            </a:r>
            <a:r>
              <a:rPr sz="2400" dirty="0" err="1">
                <a:latin typeface="Aptos" panose="020B0004020202020204" pitchFamily="34" charset="0"/>
              </a:rPr>
              <a:t>generar</a:t>
            </a:r>
            <a:r>
              <a:rPr sz="2400" dirty="0">
                <a:latin typeface="Aptos" panose="020B0004020202020204" pitchFamily="34" charset="0"/>
              </a:rPr>
              <a:t> un </a:t>
            </a:r>
            <a:r>
              <a:rPr sz="2400" dirty="0" err="1">
                <a:latin typeface="Aptos" panose="020B0004020202020204" pitchFamily="34" charset="0"/>
              </a:rPr>
              <a:t>impacto</a:t>
            </a:r>
            <a:r>
              <a:rPr sz="2400" dirty="0">
                <a:latin typeface="Aptos" panose="020B0004020202020204" pitchFamily="34" charset="0"/>
              </a:rPr>
              <a:t> social </a:t>
            </a:r>
            <a:r>
              <a:rPr sz="2400" dirty="0" err="1">
                <a:latin typeface="Aptos" panose="020B0004020202020204" pitchFamily="34" charset="0"/>
              </a:rPr>
              <a:t>positivo</a:t>
            </a:r>
            <a:r>
              <a:rPr sz="2400" dirty="0">
                <a:latin typeface="Aptos" panose="020B0004020202020204" pitchFamily="34" charset="0"/>
              </a:rPr>
              <a:t> y </a:t>
            </a:r>
            <a:r>
              <a:rPr sz="2400" dirty="0" err="1">
                <a:latin typeface="Aptos" panose="020B0004020202020204" pitchFamily="34" charset="0"/>
              </a:rPr>
              <a:t>sostenible</a:t>
            </a:r>
            <a:r>
              <a:rPr sz="2400" dirty="0">
                <a:latin typeface="Aptos" panose="020B0004020202020204" pitchFamily="34" charset="0"/>
              </a:rPr>
              <a:t> de la </a:t>
            </a:r>
            <a:r>
              <a:rPr sz="2400" dirty="0" err="1">
                <a:latin typeface="Aptos" panose="020B0004020202020204" pitchFamily="34" charset="0"/>
              </a:rPr>
              <a:t>investigación</a:t>
            </a:r>
            <a:r>
              <a:rPr sz="2400" dirty="0">
                <a:latin typeface="Aptos" panose="020B0004020202020204" pitchFamily="34" charset="0"/>
              </a:rPr>
              <a:t> </a:t>
            </a:r>
            <a:r>
              <a:rPr sz="2400" dirty="0" err="1">
                <a:latin typeface="Aptos" panose="020B0004020202020204" pitchFamily="34" charset="0"/>
              </a:rPr>
              <a:t>universitaria</a:t>
            </a:r>
            <a:r>
              <a:rPr sz="2400" dirty="0"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0B7A11-C213-717B-ECEA-91BC3082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043" y="552451"/>
            <a:ext cx="2426695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sz="3100" b="1" dirty="0">
                <a:solidFill>
                  <a:srgbClr val="003366"/>
                </a:solidFill>
                <a:latin typeface="Aptos" panose="020B0004020202020204" pitchFamily="34" charset="0"/>
              </a:rPr>
            </a:br>
            <a:r>
              <a:rPr lang="es-ES" sz="3100" b="1" dirty="0">
                <a:solidFill>
                  <a:srgbClr val="003366"/>
                </a:solidFill>
                <a:latin typeface="Aptos" panose="020B0004020202020204" pitchFamily="34" charset="0"/>
              </a:rPr>
              <a:t>Licenciamiento Socialmente Responsable – Principios NFU (Países Bajos)</a:t>
            </a:r>
            <a:br>
              <a:rPr lang="es-ES" sz="2700" dirty="0">
                <a:latin typeface="Aptos" panose="020B0004020202020204" pitchFamily="34" charset="0"/>
              </a:rPr>
            </a:br>
            <a:endParaRPr dirty="0">
              <a:latin typeface="Aptos" panose="020B00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24414"/>
              </p:ext>
            </p:extLst>
          </p:nvPr>
        </p:nvGraphicFramePr>
        <p:xfrm>
          <a:off x="427703" y="1371600"/>
          <a:ext cx="1054509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6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t>Nº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Principio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Enfoque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Contribución</a:t>
                      </a:r>
                      <a:r>
                        <a:rPr dirty="0"/>
                        <a:t> social del </a:t>
                      </a:r>
                      <a:r>
                        <a:rPr dirty="0" err="1"/>
                        <a:t>conocimiento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La investigación debe responder a necesidades sociales y generar valor público.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Derechos </a:t>
                      </a:r>
                      <a:r>
                        <a:rPr dirty="0" err="1"/>
                        <a:t>institucionales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reservados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Las </a:t>
                      </a:r>
                      <a:r>
                        <a:rPr dirty="0" err="1"/>
                        <a:t>universidades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deben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conservar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el</a:t>
                      </a:r>
                      <a:r>
                        <a:rPr dirty="0"/>
                        <a:t> derecho a usar sus </a:t>
                      </a:r>
                      <a:r>
                        <a:rPr dirty="0" err="1"/>
                        <a:t>descubrimientos</a:t>
                      </a:r>
                      <a:r>
                        <a:rPr dirty="0"/>
                        <a:t> para </a:t>
                      </a:r>
                      <a:r>
                        <a:rPr dirty="0" err="1"/>
                        <a:t>investigación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educación</a:t>
                      </a:r>
                      <a:r>
                        <a:rPr dirty="0"/>
                        <a:t> y </a:t>
                      </a:r>
                      <a:r>
                        <a:rPr dirty="0" err="1"/>
                        <a:t>atención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médica</a:t>
                      </a:r>
                      <a:r>
                        <a:rPr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Selección responsable del licenciatario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Solo se debe licenciar a entidades con capacidad y compromiso para desarrollar el conocimiento.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s-CL" dirty="0"/>
                        <a:t>4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Compatibilidad</a:t>
                      </a:r>
                      <a:r>
                        <a:rPr dirty="0"/>
                        <a:t> de </a:t>
                      </a:r>
                      <a:r>
                        <a:rPr dirty="0" err="1"/>
                        <a:t>objetivos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sociales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No se </a:t>
                      </a:r>
                      <a:r>
                        <a:rPr dirty="0" err="1"/>
                        <a:t>debe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licenciar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empresas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cuyos</a:t>
                      </a:r>
                      <a:r>
                        <a:rPr dirty="0"/>
                        <a:t> fines </a:t>
                      </a:r>
                      <a:r>
                        <a:rPr dirty="0" err="1"/>
                        <a:t>contradigan</a:t>
                      </a:r>
                      <a:r>
                        <a:rPr dirty="0"/>
                        <a:t> la </a:t>
                      </a:r>
                      <a:r>
                        <a:rPr dirty="0" err="1"/>
                        <a:t>misión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pública</a:t>
                      </a:r>
                      <a:r>
                        <a:rPr dirty="0"/>
                        <a:t> de la </a:t>
                      </a:r>
                      <a:r>
                        <a:rPr dirty="0" err="1"/>
                        <a:t>universidad</a:t>
                      </a:r>
                      <a:r>
                        <a:rPr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966FB49-7A0E-1B31-F479-338F4AAB4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290" y="5486400"/>
            <a:ext cx="2426695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8A655-1DAD-CE8D-D72D-604CFE05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s-CL" sz="4800" b="1" dirty="0">
                <a:latin typeface="Montserrat"/>
              </a:rPr>
              <a:t>.</a:t>
            </a:r>
            <a:endParaRPr lang="en-US" sz="4800" b="1" dirty="0">
              <a:latin typeface="Montserra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77B4C-773A-E51C-3B2A-BE2CEEAE3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620" y="310957"/>
            <a:ext cx="5150277" cy="15322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C679B-BD9F-2352-3F87-51DD023B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389218"/>
            <a:ext cx="4530898" cy="363945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La Corporación Innovarte de Chile es una organización no gubernamental (ONG) sin fines de lucro, fundada en 2008. </a:t>
            </a:r>
          </a:p>
          <a:p>
            <a:pPr marL="0" indent="0" algn="ctr">
              <a:buNone/>
            </a:pP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Su misión es construir capacidades para diseñar, comprender y utilizar un sistema equilibrado de propiedad intelectual.  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8BAA3-436E-76E4-B415-0D22C35E4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47" y="3091905"/>
            <a:ext cx="2731616" cy="2050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2652D-1F99-1771-6655-DD3A3620C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800" y="1077060"/>
            <a:ext cx="2072820" cy="2932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28EDA9-8591-3ACF-D69E-A7CDA3E63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98" y="930184"/>
            <a:ext cx="2288459" cy="2288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E85DC-D420-7264-4949-066D3C89B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103" y="3711772"/>
            <a:ext cx="1841015" cy="138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9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 err="1">
                <a:solidFill>
                  <a:srgbClr val="003366"/>
                </a:solidFill>
                <a:latin typeface="Montserrat"/>
              </a:rPr>
              <a:t>Inclusión</a:t>
            </a:r>
            <a:r>
              <a:rPr sz="3200" b="1" dirty="0">
                <a:solidFill>
                  <a:srgbClr val="003366"/>
                </a:solidFill>
                <a:latin typeface="Montserrat"/>
              </a:rPr>
              <a:t>, </a:t>
            </a:r>
            <a:r>
              <a:rPr sz="3200" b="1" dirty="0" err="1">
                <a:solidFill>
                  <a:srgbClr val="003366"/>
                </a:solidFill>
                <a:latin typeface="Montserrat"/>
              </a:rPr>
              <a:t>sostenibilidad</a:t>
            </a:r>
            <a:r>
              <a:rPr sz="3200" b="1" dirty="0">
                <a:solidFill>
                  <a:srgbClr val="003366"/>
                </a:solidFill>
                <a:latin typeface="Montserrat"/>
              </a:rPr>
              <a:t> y </a:t>
            </a:r>
            <a:r>
              <a:rPr sz="3200" b="1" dirty="0" err="1">
                <a:solidFill>
                  <a:srgbClr val="003366"/>
                </a:solidFill>
                <a:latin typeface="Montserrat"/>
              </a:rPr>
              <a:t>acceso</a:t>
            </a:r>
            <a:endParaRPr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98683"/>
              </p:ext>
            </p:extLst>
          </p:nvPr>
        </p:nvGraphicFramePr>
        <p:xfrm>
          <a:off x="265470" y="1371600"/>
          <a:ext cx="10795819" cy="439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4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r>
                        <a:t>Nº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Principio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Enfoque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s-CL" dirty="0"/>
                        <a:t>5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Protección</a:t>
                      </a:r>
                      <a:r>
                        <a:rPr dirty="0"/>
                        <a:t> de </a:t>
                      </a:r>
                      <a:r>
                        <a:rPr dirty="0" err="1"/>
                        <a:t>saberes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tradicionales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No </a:t>
                      </a:r>
                      <a:r>
                        <a:rPr dirty="0" err="1"/>
                        <a:t>incluir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conocimiento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indígena</a:t>
                      </a:r>
                      <a:r>
                        <a:rPr dirty="0"/>
                        <a:t> sin </a:t>
                      </a:r>
                      <a:r>
                        <a:rPr dirty="0" err="1"/>
                        <a:t>acuerdos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adecuados</a:t>
                      </a:r>
                      <a:r>
                        <a:rPr dirty="0"/>
                        <a:t> con sus </a:t>
                      </a:r>
                      <a:r>
                        <a:rPr dirty="0" err="1"/>
                        <a:t>titulares</a:t>
                      </a:r>
                      <a:r>
                        <a:rPr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s-CL" dirty="0"/>
                        <a:t>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Consulta a partes </a:t>
                      </a:r>
                      <a:r>
                        <a:rPr dirty="0" err="1"/>
                        <a:t>interesadas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Informar</a:t>
                      </a:r>
                      <a:r>
                        <a:rPr dirty="0"/>
                        <a:t> y </a:t>
                      </a:r>
                      <a:r>
                        <a:rPr dirty="0" err="1"/>
                        <a:t>considerar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todos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los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actores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involucrados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desarrollo</a:t>
                      </a:r>
                      <a:r>
                        <a:rPr dirty="0"/>
                        <a:t> del </a:t>
                      </a:r>
                      <a:r>
                        <a:rPr dirty="0" err="1"/>
                        <a:t>conocimiento</a:t>
                      </a:r>
                      <a:r>
                        <a:rPr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s-CL" dirty="0"/>
                        <a:t>7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Coherencia con el mandato institucional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Las </a:t>
                      </a:r>
                      <a:r>
                        <a:rPr dirty="0" err="1"/>
                        <a:t>licencias</a:t>
                      </a:r>
                      <a:r>
                        <a:rPr dirty="0"/>
                        <a:t> no </a:t>
                      </a:r>
                      <a:r>
                        <a:rPr dirty="0" err="1"/>
                        <a:t>deben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contradecir</a:t>
                      </a:r>
                      <a:r>
                        <a:rPr dirty="0"/>
                        <a:t> la </a:t>
                      </a:r>
                      <a:r>
                        <a:rPr dirty="0" err="1"/>
                        <a:t>misión</a:t>
                      </a:r>
                      <a:r>
                        <a:rPr dirty="0"/>
                        <a:t> legal y social de la </a:t>
                      </a:r>
                      <a:r>
                        <a:rPr dirty="0" err="1"/>
                        <a:t>universidad</a:t>
                      </a:r>
                      <a:r>
                        <a:rPr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s-CL" dirty="0"/>
                        <a:t>8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Definición clara y limitada de derechos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Evitar restricciones innecesarias a la investigación futura o aplicaciones sociales.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r>
                        <a:rPr lang="es-CL" dirty="0"/>
                        <a:t>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Acceso </a:t>
                      </a:r>
                      <a:r>
                        <a:rPr dirty="0" err="1"/>
                        <a:t>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países</a:t>
                      </a:r>
                      <a:r>
                        <a:rPr dirty="0"/>
                        <a:t> y </a:t>
                      </a:r>
                      <a:r>
                        <a:rPr dirty="0" err="1"/>
                        <a:t>sectores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específicos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Incluir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cláusulas</a:t>
                      </a:r>
                      <a:r>
                        <a:rPr dirty="0"/>
                        <a:t> que </a:t>
                      </a:r>
                      <a:r>
                        <a:rPr dirty="0" err="1"/>
                        <a:t>faciliten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acceso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países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desarrollo</a:t>
                      </a:r>
                      <a:r>
                        <a:rPr dirty="0"/>
                        <a:t> o </a:t>
                      </a:r>
                      <a:r>
                        <a:rPr dirty="0" err="1"/>
                        <a:t>sectores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prioritarios</a:t>
                      </a:r>
                      <a:r>
                        <a:rPr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16">
                <a:tc>
                  <a:txBody>
                    <a:bodyPr/>
                    <a:lstStyle/>
                    <a:p>
                      <a:r>
                        <a:rPr lang="es-CL" dirty="0"/>
                        <a:t>10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Accesibilidad económica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Garantizar</a:t>
                      </a:r>
                      <a:r>
                        <a:rPr dirty="0"/>
                        <a:t> que </a:t>
                      </a:r>
                      <a:r>
                        <a:rPr dirty="0" err="1"/>
                        <a:t>el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precio</a:t>
                      </a:r>
                      <a:r>
                        <a:rPr dirty="0"/>
                        <a:t> final no </a:t>
                      </a:r>
                      <a:r>
                        <a:rPr dirty="0" err="1"/>
                        <a:t>impida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acceso</a:t>
                      </a:r>
                      <a:r>
                        <a:rPr dirty="0"/>
                        <a:t> al </a:t>
                      </a:r>
                      <a:r>
                        <a:rPr dirty="0" err="1"/>
                        <a:t>producto</a:t>
                      </a:r>
                      <a:r>
                        <a:rPr dirty="0"/>
                        <a:t> o </a:t>
                      </a:r>
                      <a:r>
                        <a:rPr dirty="0" err="1"/>
                        <a:t>servicio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desarrollado</a:t>
                      </a:r>
                      <a:r>
                        <a:rPr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DF2A016-08FB-3323-5C45-FF9AF7B2D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537" y="5863362"/>
            <a:ext cx="2426695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E6EE-B0B1-98C9-E862-17E4B952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3366"/>
                </a:solidFill>
                <a:latin typeface="Aptos" panose="020B0004020202020204" pitchFamily="34" charset="0"/>
              </a:rPr>
              <a:t>Síntesis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BA9D0-BBD1-96C9-848E-AC9C95EC14C4}"/>
              </a:ext>
            </a:extLst>
          </p:cNvPr>
          <p:cNvSpPr txBox="1"/>
          <p:nvPr/>
        </p:nvSpPr>
        <p:spPr>
          <a:xfrm>
            <a:off x="738649" y="1206138"/>
            <a:ext cx="10456607" cy="5024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buNone/>
            </a:pPr>
            <a:r>
              <a:rPr lang="es-CL" sz="2400" b="1" kern="0" dirty="0">
                <a:solidFill>
                  <a:srgbClr val="365F91"/>
                </a:solidFill>
                <a:effectLst/>
                <a:latin typeface="Aptos" panose="020B00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Principios Comparados: EE.UU. / Europa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s-CL" sz="20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None/>
            </a:pPr>
            <a:r>
              <a:rPr lang="es-CL" sz="2000" b="1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Principios comunes: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es-CL" sz="20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Preservar derechos para investigación y educación.</a:t>
            </a:r>
            <a:br>
              <a:rPr lang="es-CL" sz="20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CL" sz="20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Establecer obligaciones claras de desarrollo en licencias exclusivas.</a:t>
            </a:r>
            <a:br>
              <a:rPr lang="es-CL" sz="20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CL" sz="20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Evitar la apropiación automática de mejoras.</a:t>
            </a:r>
            <a:br>
              <a:rPr lang="es-CL" sz="20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CL" sz="20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Promover acceso equitativo en salud y tecnologías esenciales.</a:t>
            </a:r>
          </a:p>
          <a:p>
            <a:pPr>
              <a:spcAft>
                <a:spcPts val="1000"/>
              </a:spcAft>
            </a:pPr>
            <a:endParaRPr lang="en-US" sz="20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None/>
            </a:pPr>
            <a:r>
              <a:rPr lang="es-CL" sz="2000" b="1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Diferencias: </a:t>
            </a:r>
          </a:p>
          <a:p>
            <a:pPr>
              <a:spcAft>
                <a:spcPts val="1000"/>
              </a:spcAft>
              <a:buNone/>
            </a:pPr>
            <a:r>
              <a:rPr lang="es-CL" sz="20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• En Europa, hay un énfasis mayor en ética, sostenibilidad y coherencia institucional, con fuerte vínculo a los ODS</a:t>
            </a:r>
            <a:r>
              <a:rPr lang="es-CL" sz="105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  <a:buNone/>
            </a:pPr>
            <a:endParaRPr lang="es-CL" sz="1050" dirty="0"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2000" b="1" dirty="0">
                <a:solidFill>
                  <a:srgbClr val="FF0000"/>
                </a:solidFill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Pregunta : ¿Cuáles debieran ser los principios para  Latinoamérica / Chile?</a:t>
            </a:r>
            <a:endParaRPr lang="en-US" sz="2000" b="1" dirty="0">
              <a:solidFill>
                <a:srgbClr val="FF0000"/>
              </a:solidFill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BEECC6-4748-A0B8-0CC9-74A5D0F2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656" y="486138"/>
            <a:ext cx="24266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4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1D8FA-3F50-FFCF-38FD-F8778DD2F701}"/>
              </a:ext>
            </a:extLst>
          </p:cNvPr>
          <p:cNvSpPr txBox="1"/>
          <p:nvPr/>
        </p:nvSpPr>
        <p:spPr>
          <a:xfrm>
            <a:off x="242910" y="1598246"/>
            <a:ext cx="4626709" cy="5122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8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El LSR COMO POLÍTICA PUBLICA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49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B9D2-F715-AFE9-34AA-8737347F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rgbClr val="003366"/>
                </a:solidFill>
                <a:latin typeface="+mn-lt"/>
              </a:rPr>
              <a:t>El LSR COMO POLÍTICA PUBLICA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921CF-8A9A-22BE-7913-7C312F198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400" b="1" dirty="0"/>
              <a:t>Reconocimiento del LSR por la Comisión Europea</a:t>
            </a:r>
          </a:p>
          <a:p>
            <a:pPr algn="just"/>
            <a:r>
              <a:rPr lang="es-MX" sz="2400" dirty="0"/>
              <a:t>La Comisión </a:t>
            </a:r>
            <a:r>
              <a:rPr lang="es-MX" sz="2400" b="1" dirty="0"/>
              <a:t>reconoce explícitamente el LSR</a:t>
            </a:r>
            <a:r>
              <a:rPr lang="es-MX" sz="2400" dirty="0"/>
              <a:t> como una </a:t>
            </a:r>
            <a:r>
              <a:rPr lang="es-MX" sz="2400" b="1" dirty="0"/>
              <a:t>herramienta para orientar la transferencia de conocimiento</a:t>
            </a:r>
            <a:r>
              <a:rPr lang="es-MX" sz="2400" dirty="0"/>
              <a:t> desde la investigación e innovación financiada con fondos públicos hacia usos que generen </a:t>
            </a:r>
            <a:r>
              <a:rPr lang="es-MX" sz="2400" b="1" dirty="0"/>
              <a:t>valor social además de valor económico</a:t>
            </a:r>
            <a:r>
              <a:rPr lang="es-MX" sz="2400" dirty="0"/>
              <a:t>.</a:t>
            </a:r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3B4D1F-0173-27B1-B393-A6513732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668" y="365125"/>
            <a:ext cx="24266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23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CC1B1-CB16-B1B8-501F-9E07187C6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210C-C6DA-1374-F472-3E8B410B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3217"/>
            <a:ext cx="10515600" cy="1325563"/>
          </a:xfrm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rgbClr val="003366"/>
                </a:solidFill>
                <a:latin typeface="+mn-lt"/>
              </a:rPr>
              <a:t>Recomendaciones por parte del Consejo de la Unión Europea y la Comisión Europea</a:t>
            </a:r>
            <a:endParaRPr lang="en-US" sz="3200" b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74DE-2EEF-9E0B-A202-807A1441C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6873"/>
            <a:ext cx="10515600" cy="4351338"/>
          </a:xfrm>
        </p:spPr>
        <p:txBody>
          <a:bodyPr/>
          <a:lstStyle/>
          <a:p>
            <a:pPr algn="just"/>
            <a:r>
              <a:rPr lang="es-ES" sz="2400" dirty="0"/>
              <a:t>Recomendación (UE) 2022/2415 del Consejo de 2 de diciembre de 2022 sobre los principios rectores para la valorización del conocimiento.</a:t>
            </a:r>
          </a:p>
          <a:p>
            <a:pPr algn="just"/>
            <a:r>
              <a:rPr lang="es-ES" sz="2400" dirty="0"/>
              <a:t>Principios rectores para la valorización del conocimiento y la implementación de códigos de práctica</a:t>
            </a:r>
          </a:p>
          <a:p>
            <a:pPr algn="just"/>
            <a:r>
              <a:rPr lang="es-ES" sz="2400" dirty="0"/>
              <a:t>Recomendación (UE) 2023/499 de la Comisión de 1 de marzo de 2023 relativa a un Código de buenas prácticas en materia de gestión de los activos intelectuales para la valorización del conocimiento en el Espacio Europeo de Investigación</a:t>
            </a:r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4F7E25-C3AC-8293-E258-A95D6F8E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668" y="365125"/>
            <a:ext cx="24266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4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6B802-59EB-765B-21EC-50C7478A1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BFD4D7-957F-69B6-9EF1-99506658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16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/>
              <a:t>Unión Europea</a:t>
            </a:r>
            <a:endParaRPr lang="es-CL" sz="36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DBA4F52-D156-EF67-EF7F-A8CC87C865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82179"/>
          <a:ext cx="10515600" cy="45105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2297383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31162424"/>
                    </a:ext>
                  </a:extLst>
                </a:gridCol>
              </a:tblGrid>
              <a:tr h="57861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Documento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Contenido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609052"/>
                  </a:ext>
                </a:extLst>
              </a:tr>
              <a:tr h="231444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Commission Recommendation (EU) 2023/499 of 1 March 2023 on a Code of Practice on the management of intellectual assets for knowledge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valorisation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European Research Area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4.3.   Se recomienda </a:t>
                      </a:r>
                      <a:r>
                        <a:rPr lang="es-ES" dirty="0">
                          <a:highlight>
                            <a:srgbClr val="FFFF00"/>
                          </a:highlight>
                        </a:rPr>
                        <a:t>establecer prácticas de seguimiento, transferencia y concesión de licencias</a:t>
                      </a:r>
                      <a:r>
                        <a:rPr lang="es-ES" dirty="0"/>
                        <a:t> a través de las siguientes medidas: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61) determinar las partes interesadas pertinentes que participarán en la difusión y explotación de los resultados, en especial, cuando proceda, los posibles usuarios, e involucrarlas en consecuencia en las negociaciones; 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62) considerar la posibilidad de participar en mecanismos colaborativos de concesión de licencias, como los consorcios de patentes y las cámaras de compensación;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90051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52C3B15A-51FA-D93A-08C7-94000DA7B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541" y="748800"/>
            <a:ext cx="24266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5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457E2-7BCE-F435-DAA0-88CE19F07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75440B4-B879-1E56-B23E-AC81EBDB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16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/>
              <a:t>Unión Europea</a:t>
            </a:r>
            <a:endParaRPr lang="es-CL" sz="36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4707E1D-7581-D632-F165-F48A8506939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42212"/>
          <a:ext cx="10515600" cy="50591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2297383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31162424"/>
                    </a:ext>
                  </a:extLst>
                </a:gridCol>
              </a:tblGrid>
              <a:tr h="57861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Documento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Contenido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609052"/>
                  </a:ext>
                </a:extLst>
              </a:tr>
              <a:tr h="231444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63) realizar, a lo largo de todo el proyecto, un seguimiento de las novedades recientes en cuanto a patentes concedidas y solicitudes de patentes publicadas que sean propiedad de terceros, con el fin de limitar las posibles infracciones y garantizar el valor de cualquier patente futura derivada del proyecto; 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64) encontrar posibles patentes complementarias y negociar acuerdos de licencia cruzada para incrementar el valor de la tecnología desarrollada ante posibles inversores y terceros licenciatarios;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>
                          <a:highlight>
                            <a:srgbClr val="FFFF00"/>
                          </a:highlight>
                        </a:rPr>
                        <a:t>65) comprometerse a llevar a cabo prácticas de concesión de licencias sostenibles y socialmente responsables;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90051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E940209E-4C97-E637-20A9-76036832B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105" y="539414"/>
            <a:ext cx="24266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74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AA6F-5727-3921-D72D-5A237F09D1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2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EE.UU. y el caso de los Institutos Nacionales de Salud (NIH)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A6C3C-15F1-E45A-E064-431190004FE1}"/>
              </a:ext>
            </a:extLst>
          </p:cNvPr>
          <p:cNvSpPr txBox="1"/>
          <p:nvPr/>
        </p:nvSpPr>
        <p:spPr>
          <a:xfrm>
            <a:off x="1229032" y="1968560"/>
            <a:ext cx="97339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El NIH, principal organismo del gobierno de EE.UU. dedicado a la investigación biomédica y salud pública, implementa a partir del 1 de octubre la nueva política Intramural </a:t>
            </a:r>
            <a:r>
              <a:rPr lang="es-MX" sz="2000" dirty="0" err="1"/>
              <a:t>Research</a:t>
            </a:r>
            <a:r>
              <a:rPr lang="es-MX" sz="2000" dirty="0"/>
              <a:t> </a:t>
            </a:r>
            <a:r>
              <a:rPr lang="es-MX" sz="2000" dirty="0" err="1"/>
              <a:t>Program</a:t>
            </a:r>
            <a:r>
              <a:rPr lang="es-MX" sz="2000" dirty="0"/>
              <a:t> (IRP) Access </a:t>
            </a:r>
            <a:r>
              <a:rPr lang="es-MX" sz="2000" dirty="0" err="1"/>
              <a:t>Planning</a:t>
            </a:r>
            <a:r>
              <a:rPr lang="es-MX" sz="2000" dirty="0"/>
              <a:t> </a:t>
            </a:r>
            <a:r>
              <a:rPr lang="es-MX" sz="2000" dirty="0" err="1"/>
              <a:t>Policy</a:t>
            </a:r>
            <a:r>
              <a:rPr lang="es-MX" sz="2000" dirty="0"/>
              <a:t>.  Su propósito es asegurar que los desarrollos biomédicos financiados con fondos públicos se traduzcan en un acceso amplio y equitativo para la población.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Toda  solicitud de licencia para desarrollar y comercializar innovaciones del NIH debe incluir un Access Plan.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El plan debe proponer estrategias para garantizar acceso amplio en EE.UU. y, cuando corresponda, acceso equitativo para comunidades marginadas en EE.UU. y países de ingresos medios-bajos (según Banco Mundial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517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2809-DE22-3E3A-EAEE-306F69A3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>
                <a:solidFill>
                  <a:srgbClr val="003366"/>
                </a:solidFill>
                <a:latin typeface="+mn-lt"/>
              </a:rPr>
              <a:t>CHILE: MISIÓN DE LA UNIVERSIDAD </a:t>
            </a:r>
            <a:endParaRPr lang="en-US" sz="3200" b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2AB6-CCDD-EAD5-9421-2E2C2979F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LEY EDUCACION SUPERIOR</a:t>
            </a:r>
          </a:p>
          <a:p>
            <a:endParaRPr lang="es-MX" dirty="0"/>
          </a:p>
          <a:p>
            <a:pPr algn="just"/>
            <a:r>
              <a:rPr lang="es-MX" dirty="0"/>
              <a:t>Artículo 3.- Las universidades son instituciones de educación superior cuya </a:t>
            </a:r>
            <a:r>
              <a:rPr lang="es-MX" dirty="0">
                <a:highlight>
                  <a:srgbClr val="FFFF00"/>
                </a:highlight>
              </a:rPr>
              <a:t>misión </a:t>
            </a:r>
            <a:r>
              <a:rPr lang="es-MX" dirty="0"/>
              <a:t>es cultivar las ciencias, las humanidades, las artes y las tecnologías, así como también </a:t>
            </a:r>
            <a:r>
              <a:rPr lang="es-MX" dirty="0">
                <a:solidFill>
                  <a:srgbClr val="FF0000"/>
                </a:solidFill>
              </a:rPr>
              <a:t>crear, preservar y transmitir conocimiento,</a:t>
            </a:r>
            <a:r>
              <a:rPr lang="es-MX" dirty="0"/>
              <a:t>  --. </a:t>
            </a:r>
            <a:r>
              <a:rPr lang="es-MX" dirty="0">
                <a:highlight>
                  <a:srgbClr val="FFFF00"/>
                </a:highlight>
              </a:rPr>
              <a:t>Corresponde a las universidades contribuir al desarrollo de la cultura y la satisfacción de los intereses y necesidades del país y sus regiones</a:t>
            </a:r>
            <a:r>
              <a:rPr lang="es-MX" dirty="0"/>
              <a:t>. Éstas cumplen con su misión a través de la realización de docencia, investigación, creación artística, innovación y vinculación con el medio.  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20F144-DF89-C351-E5EA-FED490FF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294" y="365125"/>
            <a:ext cx="24266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50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3E11-BB34-6914-14B6-B407F29F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>
                <a:solidFill>
                  <a:srgbClr val="003366"/>
                </a:solidFill>
                <a:latin typeface="Montserrat"/>
              </a:rPr>
              <a:t>LEY UNIVERSIDADES ESTATALES</a:t>
            </a:r>
            <a:endParaRPr lang="en-US" sz="3200" b="1" dirty="0">
              <a:solidFill>
                <a:srgbClr val="003366"/>
              </a:solidFill>
              <a:latin typeface="Montserra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B3E41-8D58-7432-EA58-82EC78881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Artículo 1.- Definición y naturaleza jurídica. Las universidades del Estado </a:t>
            </a:r>
            <a:r>
              <a:rPr lang="es-MX" dirty="0">
                <a:highlight>
                  <a:srgbClr val="FFFF00"/>
                </a:highlight>
              </a:rPr>
              <a:t>son instituciones de Educación Superior de carácter estatal, creadas por ley para </a:t>
            </a:r>
            <a:r>
              <a:rPr lang="es-MX" dirty="0"/>
              <a:t>el cumplimiento de las funciones de docencia, investigación, creación artística, innovación, extensión, vinculación con el medio y el territorio, </a:t>
            </a:r>
            <a:r>
              <a:rPr lang="es-MX" dirty="0">
                <a:highlight>
                  <a:srgbClr val="FFFF00"/>
                </a:highlight>
              </a:rPr>
              <a:t>con la finalidad de contribuir al fortalecimiento de la democracia</a:t>
            </a:r>
            <a:r>
              <a:rPr lang="es-MX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es-MX" u="sng" dirty="0">
                <a:solidFill>
                  <a:srgbClr val="FF0000"/>
                </a:solidFill>
                <a:highlight>
                  <a:srgbClr val="FFFF00"/>
                </a:highlight>
              </a:rPr>
              <a:t>al desarrollo sustentable e integral del país </a:t>
            </a:r>
            <a:r>
              <a:rPr lang="es-MX" dirty="0">
                <a:highlight>
                  <a:srgbClr val="FFFF00"/>
                </a:highlight>
              </a:rPr>
              <a:t>y al progreso de la sociedad en las diversas áreas del conocimiento y dominios de la cultura.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85D8C9-F959-12E2-7770-44E29BD13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541" y="748800"/>
            <a:ext cx="24266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D0418-D5BE-3B3C-433A-E05A623CC2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I. El DESAFIO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34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30F7C-CEB7-3BE9-C9AD-2E19FF0A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s-CL" sz="5400" dirty="0"/>
              <a:t>Chile </a:t>
            </a:r>
            <a:endParaRPr lang="en-U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D6417-E2AD-47CC-A406-99672825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lnSpcReduction="10000"/>
          </a:bodyPr>
          <a:lstStyle/>
          <a:p>
            <a:endParaRPr lang="es-CL" sz="2200" dirty="0"/>
          </a:p>
          <a:p>
            <a:r>
              <a:rPr lang="es-CL" sz="2200" dirty="0"/>
              <a:t>No hay regulación expresa. Sino que responde a mandato en las misiones de las universidades en leyes orgánicas.</a:t>
            </a:r>
          </a:p>
          <a:p>
            <a:endParaRPr lang="es-CL" sz="2200" dirty="0"/>
          </a:p>
          <a:p>
            <a:r>
              <a:rPr lang="es-CL" sz="2200" dirty="0"/>
              <a:t>Falta  conocimiento  y difusión de la materia.</a:t>
            </a:r>
          </a:p>
          <a:p>
            <a:endParaRPr lang="es-CL" sz="2200" dirty="0"/>
          </a:p>
          <a:p>
            <a:pPr marL="0" indent="0">
              <a:buNone/>
            </a:pPr>
            <a:r>
              <a:rPr lang="es-CL" sz="2200" dirty="0"/>
              <a:t>Si bien hay  una practica compatible con el LSR, no hay una sistematización ni reconocimiento.</a:t>
            </a:r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r>
              <a:rPr lang="es-CL" sz="2200" dirty="0"/>
              <a:t>A nivel de instituciones públicas que financian tampoco.</a:t>
            </a:r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r>
              <a:rPr lang="es-CL" sz="2200" dirty="0"/>
              <a:t>No hay métricas de impacto de las licencias.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4207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5936E-D615-9AB6-2A68-C78CA63A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4000" dirty="0"/>
              <a:t>EN CONCLUSIÓN: TODO PUEDE SER MEJOR</a:t>
            </a:r>
            <a:endParaRPr lang="en-US" sz="40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4A9A8-79C3-05E3-A717-4143E139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200" b="1" dirty="0"/>
              <a:t>La Ley de Transferencia Tecnológica  puede generar incentivos clave:</a:t>
            </a:r>
          </a:p>
          <a:p>
            <a:pPr>
              <a:lnSpc>
                <a:spcPct val="150000"/>
              </a:lnSpc>
            </a:pPr>
            <a:r>
              <a:rPr lang="es-CL" sz="2200" dirty="0"/>
              <a:t>Asociaciones de Universidades, y otras entidades que realizan investigación,  deben abrir una reflexión que les permita </a:t>
            </a:r>
            <a:r>
              <a:rPr lang="es-CL" sz="2200" b="1" dirty="0">
                <a:highlight>
                  <a:srgbClr val="FFFF00"/>
                </a:highlight>
              </a:rPr>
              <a:t>consensuar principios guías </a:t>
            </a:r>
            <a:r>
              <a:rPr lang="es-CL" sz="2200" dirty="0"/>
              <a:t>(tanto para licenciantes como licenciatarios).</a:t>
            </a:r>
          </a:p>
          <a:p>
            <a:pPr>
              <a:lnSpc>
                <a:spcPct val="150000"/>
              </a:lnSpc>
            </a:pPr>
            <a:r>
              <a:rPr lang="es-CL" sz="2200" dirty="0"/>
              <a:t>Con ellos, posteriormente, generar </a:t>
            </a:r>
            <a:r>
              <a:rPr lang="es-CL" sz="2200" b="1" dirty="0">
                <a:highlight>
                  <a:srgbClr val="FFFF00"/>
                </a:highlight>
              </a:rPr>
              <a:t>modelos de licencias LSR</a:t>
            </a:r>
          </a:p>
          <a:p>
            <a:pPr>
              <a:lnSpc>
                <a:spcPct val="150000"/>
              </a:lnSpc>
            </a:pPr>
            <a:r>
              <a:rPr lang="es-CL" sz="2200" dirty="0"/>
              <a:t>Asimismo, </a:t>
            </a:r>
            <a:r>
              <a:rPr lang="es-CL" sz="2200" b="1" dirty="0">
                <a:highlight>
                  <a:srgbClr val="FFFF00"/>
                </a:highlight>
              </a:rPr>
              <a:t>establecer</a:t>
            </a:r>
            <a:r>
              <a:rPr lang="es-CL" sz="2200" dirty="0">
                <a:highlight>
                  <a:srgbClr val="FFFF00"/>
                </a:highlight>
              </a:rPr>
              <a:t> </a:t>
            </a:r>
            <a:r>
              <a:rPr lang="es-CL" sz="2200" b="1" dirty="0">
                <a:highlight>
                  <a:srgbClr val="FFFF00"/>
                </a:highlight>
              </a:rPr>
              <a:t>métricas</a:t>
            </a:r>
            <a:r>
              <a:rPr lang="es-CL" sz="2200" dirty="0">
                <a:highlight>
                  <a:srgbClr val="FFFF00"/>
                </a:highlight>
              </a:rPr>
              <a:t> </a:t>
            </a:r>
            <a:r>
              <a:rPr lang="es-CL" sz="2200" dirty="0"/>
              <a:t>para medir el impacto social de sus transferencias/ licencias.</a:t>
            </a:r>
          </a:p>
          <a:p>
            <a:pPr>
              <a:lnSpc>
                <a:spcPct val="150000"/>
              </a:lnSpc>
            </a:pPr>
            <a:r>
              <a:rPr lang="es-CL" sz="2200" dirty="0"/>
              <a:t>Los </a:t>
            </a:r>
            <a:r>
              <a:rPr lang="es-CL" sz="2200" b="1" dirty="0">
                <a:highlight>
                  <a:srgbClr val="FFFF00"/>
                </a:highlight>
              </a:rPr>
              <a:t>procesos de acreditación </a:t>
            </a:r>
            <a:r>
              <a:rPr lang="es-CL" sz="2200" dirty="0"/>
              <a:t>deben valorar la dimensión del LSR.</a:t>
            </a:r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898078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284421-64D1-2DE0-3D0F-52BAAF4AF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3928F83-C8DA-0B83-F7CE-338F21225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F7388-FA97-1DD3-DA56-B5F65C0B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4000" dirty="0"/>
              <a:t>1. ¿Cómo se </a:t>
            </a:r>
            <a:r>
              <a:rPr lang="es-CL" sz="4000" b="1" i="1" dirty="0"/>
              <a:t>incentiva</a:t>
            </a:r>
            <a:r>
              <a:rPr lang="es-CL" sz="4000" dirty="0"/>
              <a:t> la implementación del LSR?</a:t>
            </a:r>
            <a:endParaRPr lang="en-US" sz="40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09311D05-85D6-05A6-44CC-966ED752C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2069E-ADC8-C1FB-7F66-C78D5B49C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sz="2000" b="1" dirty="0"/>
          </a:p>
          <a:p>
            <a:pPr marL="0" indent="0" algn="just">
              <a:buNone/>
            </a:pPr>
            <a:r>
              <a:rPr lang="es-CL" sz="2000" dirty="0"/>
              <a:t>Existen múltiples alternativas a discutir, por ejemplo:</a:t>
            </a:r>
          </a:p>
          <a:p>
            <a:pPr marL="0" indent="0" algn="just">
              <a:buNone/>
            </a:pPr>
            <a:endParaRPr lang="es-CL" sz="2000" dirty="0"/>
          </a:p>
          <a:p>
            <a:pPr algn="just"/>
            <a:r>
              <a:rPr lang="es-CL" sz="2000" dirty="0"/>
              <a:t>Reconocimientos a Universidades que más implementan el LSR en sus licencias</a:t>
            </a:r>
          </a:p>
          <a:p>
            <a:pPr algn="just"/>
            <a:r>
              <a:rPr lang="es-CL" sz="2000" dirty="0"/>
              <a:t>Establecimiento de fondos específicos supeditados al impacto del LSR</a:t>
            </a:r>
          </a:p>
          <a:p>
            <a:pPr algn="just"/>
            <a:r>
              <a:rPr lang="es-CL" sz="2000" dirty="0"/>
              <a:t>Aminorar plazos administrativos de tramitación</a:t>
            </a:r>
          </a:p>
          <a:p>
            <a:pPr algn="just"/>
            <a:r>
              <a:rPr lang="es-CL" sz="2000" dirty="0" err="1"/>
              <a:t>Etc</a:t>
            </a:r>
            <a:r>
              <a:rPr lang="es-CL" sz="2000" dirty="0"/>
              <a:t>…</a:t>
            </a:r>
          </a:p>
          <a:p>
            <a:pPr marL="0" indent="0" algn="just">
              <a:buNone/>
            </a:pPr>
            <a:endParaRPr lang="es-CL" sz="2000" dirty="0"/>
          </a:p>
          <a:p>
            <a:pPr algn="just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142522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298CB-ABBC-A350-449F-AAB179615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68EDF5-AE80-FA8A-2C18-803622D37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CAE11-6778-D0EB-7576-B46F30D7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4000" dirty="0"/>
              <a:t>2. ¿Cómo se </a:t>
            </a:r>
            <a:r>
              <a:rPr lang="es-CL" sz="4000" b="1" i="1" dirty="0"/>
              <a:t>mide</a:t>
            </a:r>
            <a:r>
              <a:rPr lang="es-CL" sz="4000" dirty="0"/>
              <a:t> la implementación del LSR?</a:t>
            </a:r>
            <a:endParaRPr lang="en-US" sz="40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73C7AF8-EA7E-3C32-9D1A-C63B91C3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79EBA-D9E9-4FA2-74F4-6337F5B3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La medición del impacto en licenciamiento socialmente responsable (LSR) puede organizarse en </a:t>
            </a:r>
            <a:r>
              <a:rPr lang="es-ES" sz="2400" b="1" dirty="0"/>
              <a:t>dos niveles*</a:t>
            </a:r>
            <a:r>
              <a:rPr lang="es-ES" sz="2400" dirty="0"/>
              <a:t>: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/>
            <a:r>
              <a:rPr lang="es-ES" sz="2400" dirty="0" err="1"/>
              <a:t>Impact</a:t>
            </a:r>
            <a:r>
              <a:rPr lang="es-ES" sz="2400" dirty="0"/>
              <a:t> </a:t>
            </a:r>
            <a:r>
              <a:rPr lang="es-ES" sz="2400" dirty="0" err="1"/>
              <a:t>Milestones</a:t>
            </a:r>
            <a:r>
              <a:rPr lang="es-ES" sz="2400" dirty="0"/>
              <a:t>: Hitos intermedios con entregables verificables.</a:t>
            </a:r>
            <a:endParaRPr lang="es-ES" dirty="0"/>
          </a:p>
          <a:p>
            <a:pPr algn="just"/>
            <a:r>
              <a:rPr lang="es-ES" sz="2400" dirty="0" err="1"/>
              <a:t>Impact</a:t>
            </a:r>
            <a:r>
              <a:rPr lang="es-ES" sz="2400" dirty="0"/>
              <a:t> </a:t>
            </a:r>
            <a:r>
              <a:rPr lang="es-ES" sz="2400" dirty="0" err="1"/>
              <a:t>Metrics</a:t>
            </a:r>
            <a:r>
              <a:rPr lang="es-ES" sz="2400" dirty="0"/>
              <a:t>: Indicadores finales ligados a adopción, beneficios económicos y de salud.</a:t>
            </a:r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r>
              <a:rPr lang="es-CL" sz="2000" dirty="0"/>
              <a:t>*Matriz de medición basada en </a:t>
            </a:r>
            <a:r>
              <a:rPr lang="es-CL" sz="2000" b="1" dirty="0"/>
              <a:t>GHIAA – </a:t>
            </a:r>
            <a:r>
              <a:rPr lang="es-CL" sz="2000" b="1" dirty="0" err="1"/>
              <a:t>Measuring</a:t>
            </a:r>
            <a:r>
              <a:rPr lang="es-CL" sz="2000" b="1" dirty="0"/>
              <a:t> </a:t>
            </a:r>
            <a:r>
              <a:rPr lang="es-CL" sz="2000" b="1" dirty="0" err="1"/>
              <a:t>Impact</a:t>
            </a:r>
            <a:r>
              <a:rPr lang="es-CL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464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E16F0-9A05-2F21-A4FC-200559FAD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FB940E4-DF2A-6535-1405-A891F1D6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BEF4-6337-5916-5793-52338CA9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4000" dirty="0"/>
              <a:t>Dos niveles</a:t>
            </a:r>
            <a:endParaRPr lang="en-US" sz="40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F279E83-873B-B5C3-98D4-EAED70300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E984-34CB-5B19-24B3-EA99D9BE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ES" sz="2400" dirty="0" err="1"/>
              <a:t>Impact</a:t>
            </a:r>
            <a:r>
              <a:rPr lang="es-ES" sz="2400" dirty="0"/>
              <a:t> </a:t>
            </a:r>
            <a:r>
              <a:rPr lang="es-ES" sz="2400" dirty="0" err="1"/>
              <a:t>Milestones</a:t>
            </a:r>
            <a:r>
              <a:rPr lang="es-ES" sz="2400" dirty="0"/>
              <a:t> ➜ Seguimiento al progreso contractual (firmas de acuerdos, transferencia tecnológica, aprobaciones).</a:t>
            </a:r>
          </a:p>
          <a:p>
            <a:r>
              <a:rPr lang="es-ES" sz="2400" dirty="0" err="1"/>
              <a:t>Impact</a:t>
            </a:r>
            <a:r>
              <a:rPr lang="es-ES" sz="2400" dirty="0"/>
              <a:t> </a:t>
            </a:r>
            <a:r>
              <a:rPr lang="es-ES" sz="2400" dirty="0" err="1"/>
              <a:t>Metrics</a:t>
            </a:r>
            <a:r>
              <a:rPr lang="es-ES" sz="2400" dirty="0"/>
              <a:t> ➜ Evaluación del impacto real en la salud, economía y equidad en el acceso.</a:t>
            </a:r>
          </a:p>
          <a:p>
            <a:pPr marL="0" indent="0">
              <a:buNone/>
            </a:pPr>
            <a:endParaRPr lang="es-ES" sz="2400" dirty="0"/>
          </a:p>
          <a:p>
            <a:pPr marL="0" indent="0" algn="ctr">
              <a:buNone/>
            </a:pPr>
            <a:r>
              <a:rPr lang="es-ES" sz="2400" b="1" dirty="0"/>
              <a:t>Ambos niveles son complementarios y necesarios para una evaluación integral.</a:t>
            </a:r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295083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3A915D-01E1-13CA-D38D-D079BF07B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1DAE5CB-16B6-8F1F-51CB-4CDD9398E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F2BC6-651C-797F-51D4-1A2A0D11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4000" dirty="0" err="1"/>
              <a:t>Impact</a:t>
            </a:r>
            <a:r>
              <a:rPr lang="es-CL" sz="4000" dirty="0"/>
              <a:t> </a:t>
            </a:r>
            <a:r>
              <a:rPr lang="es-CL" sz="4000" dirty="0" err="1"/>
              <a:t>Milestones</a:t>
            </a:r>
            <a:endParaRPr lang="en-US" sz="40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B216932C-FCBB-ED9B-6F18-F4AFFAF27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7904-D7AE-6087-DA65-BE4C0543B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400" b="1" dirty="0"/>
              <a:t>Definición</a:t>
            </a:r>
          </a:p>
          <a:p>
            <a:pPr marL="0" indent="0">
              <a:buNone/>
            </a:pPr>
            <a:r>
              <a:rPr lang="es-ES" sz="2400" dirty="0"/>
              <a:t>Son hitos intermedios alineados con actividades necesarias para cumplir con obligaciones de acceso equitativo. Deben incluir plazos realistas y entregables claros.</a:t>
            </a:r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r>
              <a:rPr lang="es-ES" sz="2400" b="1" dirty="0"/>
              <a:t>Ejemplos de subclases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Disponibilidad y Asequibilidad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Compromisos de Suministro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Condiciones de Precios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Compartición de Datos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Estrategia Regulatoria</a:t>
            </a:r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2380485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40CBDA-8ECA-263A-AA1A-C2CA803FE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5E1D8F-58B9-A504-252E-1BC1324F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4DD75-0B4C-4FA4-E87E-6A552C16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4000" dirty="0" err="1"/>
              <a:t>Impact</a:t>
            </a:r>
            <a:r>
              <a:rPr lang="es-CL" sz="4000" dirty="0"/>
              <a:t> </a:t>
            </a:r>
            <a:r>
              <a:rPr lang="es-CL" sz="4000" dirty="0" err="1"/>
              <a:t>Milestones</a:t>
            </a:r>
            <a:endParaRPr lang="en-US" sz="40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F110187-2E22-EB1D-13B0-5E7DC397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BD40-FC84-C265-BB9A-6DDF36559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dirty="0"/>
              <a:t>Ejemplos concretos</a:t>
            </a:r>
          </a:p>
          <a:p>
            <a:pPr algn="just"/>
            <a:r>
              <a:rPr lang="es-ES" sz="2000" dirty="0"/>
              <a:t>Identificar fabricante alternativo ➜ acuerdo firmado.</a:t>
            </a:r>
          </a:p>
          <a:p>
            <a:pPr algn="just"/>
            <a:r>
              <a:rPr lang="es-ES" sz="2000" dirty="0"/>
              <a:t>Completar transferencia tecnológica ➜ plan confirmado.</a:t>
            </a:r>
          </a:p>
          <a:p>
            <a:pPr algn="just"/>
            <a:r>
              <a:rPr lang="es-ES" sz="2000" dirty="0"/>
              <a:t>Firmar acuerdo de compra ➜ contrato firmado.</a:t>
            </a:r>
          </a:p>
          <a:p>
            <a:pPr algn="just"/>
            <a:r>
              <a:rPr lang="es-ES" sz="2000" dirty="0"/>
              <a:t>Publicar datos clínicos ➜ artículo publicado.</a:t>
            </a:r>
          </a:p>
          <a:p>
            <a:pPr algn="just"/>
            <a:r>
              <a:rPr lang="es-ES" sz="2000" dirty="0"/>
              <a:t>Presentar dossier de precalificación OMS ➜ copia de la presentación.</a:t>
            </a:r>
          </a:p>
          <a:p>
            <a:pPr algn="just"/>
            <a:r>
              <a:rPr lang="es-ES" sz="2000" dirty="0"/>
              <a:t>Obtener aprobación regulatoria ➜ listado de aprobación.</a:t>
            </a:r>
          </a:p>
          <a:p>
            <a:endParaRPr lang="es-ES" sz="24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2909012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513A70-9414-222B-5491-F5A6AEB0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7DAD83-2030-9B62-916E-E19E91D0B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6D0DB-0471-F0D6-CF55-836F2A45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4000" dirty="0" err="1"/>
              <a:t>Impact</a:t>
            </a:r>
            <a:r>
              <a:rPr lang="es-CL" sz="4000" dirty="0"/>
              <a:t> </a:t>
            </a:r>
            <a:r>
              <a:rPr lang="es-CL" sz="4000" dirty="0" err="1"/>
              <a:t>Metrics</a:t>
            </a:r>
            <a:endParaRPr lang="en-US" sz="40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B02DA8E3-8954-BEE9-BBEE-2B3D2A283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A489-9404-023B-1B13-CDB9195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/>
              <a:t>Definición</a:t>
            </a:r>
          </a:p>
          <a:p>
            <a:r>
              <a:rPr lang="es-ES" sz="2000" dirty="0"/>
              <a:t>Indicadores finales basados en los objetivos del financiador.</a:t>
            </a:r>
          </a:p>
          <a:p>
            <a:r>
              <a:rPr lang="es-ES" sz="2000" dirty="0"/>
              <a:t>Miden adopción, beneficio económico y beneficio en salud.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b="1" dirty="0"/>
              <a:t>Subclases</a:t>
            </a:r>
          </a:p>
          <a:p>
            <a:r>
              <a:rPr lang="es-ES" sz="2000" dirty="0"/>
              <a:t>Adopción</a:t>
            </a:r>
          </a:p>
          <a:p>
            <a:r>
              <a:rPr lang="es-ES" sz="2000" dirty="0"/>
              <a:t>Beneficio económico</a:t>
            </a:r>
          </a:p>
          <a:p>
            <a:r>
              <a:rPr lang="es-ES" sz="2000" dirty="0"/>
              <a:t>Beneficio de salud</a:t>
            </a:r>
          </a:p>
          <a:p>
            <a:endParaRPr lang="es-ES" sz="24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2335533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07353-C528-DFC4-E067-CB07357EE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64745EC-DBDE-562B-A41C-014BCC0F5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D53E3-7F19-2B62-B027-D0BDFBFA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4000" dirty="0"/>
              <a:t>Ejemplos de </a:t>
            </a:r>
            <a:r>
              <a:rPr lang="es-CL" sz="4000" dirty="0" err="1"/>
              <a:t>Impact</a:t>
            </a:r>
            <a:r>
              <a:rPr lang="es-CL" sz="4000" dirty="0"/>
              <a:t> </a:t>
            </a:r>
            <a:r>
              <a:rPr lang="es-CL" sz="4000" dirty="0" err="1"/>
              <a:t>Metrics</a:t>
            </a:r>
            <a:endParaRPr lang="en-US" sz="40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2805C375-607E-1D53-D2D3-F8C074124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3F98C-7E56-6DD8-0C59-6EDEC539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100" b="1" dirty="0"/>
              <a:t>Adopción</a:t>
            </a:r>
          </a:p>
          <a:p>
            <a:r>
              <a:rPr lang="es-ES" sz="2100" dirty="0"/>
              <a:t>Número de dosis suministradas</a:t>
            </a:r>
          </a:p>
          <a:p>
            <a:r>
              <a:rPr lang="es-ES" sz="2100" dirty="0"/>
              <a:t>Número de dosis administradas</a:t>
            </a:r>
          </a:p>
          <a:p>
            <a:r>
              <a:rPr lang="es-ES" sz="2100" dirty="0"/>
              <a:t>Distribución relativa por regiones</a:t>
            </a:r>
          </a:p>
          <a:p>
            <a:pPr marL="0" indent="0">
              <a:buNone/>
            </a:pPr>
            <a:endParaRPr lang="es-ES" sz="2100" dirty="0"/>
          </a:p>
          <a:p>
            <a:pPr marL="0" indent="0">
              <a:buNone/>
            </a:pPr>
            <a:r>
              <a:rPr lang="es-ES" sz="2100" b="1" dirty="0"/>
              <a:t>Beneficio </a:t>
            </a:r>
            <a:r>
              <a:rPr lang="es-ES" sz="2100" b="1" dirty="0" err="1"/>
              <a:t>ecónomico</a:t>
            </a:r>
            <a:endParaRPr lang="es-ES" sz="2100" b="1" dirty="0"/>
          </a:p>
          <a:p>
            <a:r>
              <a:rPr lang="es-ES" sz="2100" dirty="0"/>
              <a:t>Ahorros de costos frente a alternativas</a:t>
            </a:r>
          </a:p>
          <a:p>
            <a:r>
              <a:rPr lang="es-ES" sz="2100" dirty="0"/>
              <a:t>Incremento en manufactura local</a:t>
            </a:r>
          </a:p>
          <a:p>
            <a:r>
              <a:rPr lang="es-ES" sz="2100" dirty="0"/>
              <a:t>Ingresos a fabricantes locales</a:t>
            </a:r>
          </a:p>
          <a:p>
            <a:pPr marL="0" indent="0">
              <a:buNone/>
            </a:pPr>
            <a:endParaRPr lang="es-ES" sz="2100" dirty="0"/>
          </a:p>
          <a:p>
            <a:pPr marL="0" indent="0">
              <a:buNone/>
            </a:pPr>
            <a:r>
              <a:rPr lang="es-ES" sz="2100" b="1" dirty="0"/>
              <a:t>Beneficio de salud</a:t>
            </a:r>
          </a:p>
          <a:p>
            <a:r>
              <a:rPr lang="es-ES" sz="2100" dirty="0"/>
              <a:t>Muertes evitadas</a:t>
            </a:r>
          </a:p>
          <a:p>
            <a:r>
              <a:rPr lang="es-ES" sz="2100" dirty="0"/>
              <a:t>Reservas estratégicas para brotes</a:t>
            </a:r>
          </a:p>
          <a:p>
            <a:endParaRPr lang="es-ES" sz="24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  <a:p>
            <a:pPr marL="0" indent="0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2589587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B9A45-DEB5-48BB-C715-21C1744C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CL" sz="5400"/>
              <a:t>MUCHAS GRACIAS 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D746C-EAE2-5066-986D-58E8E629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dirty="0"/>
              <a:t>Luis Villarroel 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Info@innovarte.cl</a:t>
            </a:r>
            <a:endParaRPr lang="es-CL" dirty="0"/>
          </a:p>
          <a:p>
            <a:endParaRPr lang="es-CL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8495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56641C-C01D-20B3-3448-1F145E91B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22892"/>
            <a:ext cx="10905066" cy="47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1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EF7BCC-F6BD-03F9-8E84-6BDACA4BE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3220"/>
          <a:stretch>
            <a:fillRect/>
          </a:stretch>
        </p:blipFill>
        <p:spPr>
          <a:xfrm>
            <a:off x="643467" y="1411055"/>
            <a:ext cx="10905066" cy="41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1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283FD6-C50F-1923-365A-5EDE233CC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909139-AEEC-D0B5-2C73-286EF51A2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44C9B-3236-C166-A27C-9CFD53BC75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dirty="0">
                <a:solidFill>
                  <a:srgbClr val="FFFFFF"/>
                </a:solidFill>
              </a:rPr>
              <a:t>II. LO QUE DEBEMOS EVITAR</a:t>
            </a:r>
            <a:endParaRPr lang="en-US" sz="7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EC3FB7-CF34-9441-60E9-1AFB781EE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06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6C56-1F75-FC18-0838-F74ACA34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>
                <a:solidFill>
                  <a:srgbClr val="003366"/>
                </a:solidFill>
                <a:latin typeface="Montserrat"/>
              </a:rPr>
              <a:t>NO TODA TRANSFERENCIA CUMPLE CON LA MISION  DE CONTRIBUIR AL DESARROLLO</a:t>
            </a:r>
            <a:endParaRPr lang="en-US" sz="3200" b="1" dirty="0">
              <a:solidFill>
                <a:srgbClr val="003366"/>
              </a:solidFill>
              <a:latin typeface="Montserra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FC5C-21BC-A698-3063-A34A56808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dirty="0"/>
              <a:t>CASO   1</a:t>
            </a:r>
          </a:p>
          <a:p>
            <a:pPr marL="0" indent="0" algn="just">
              <a:buNone/>
            </a:pPr>
            <a:endParaRPr lang="es-CL" sz="2400" dirty="0"/>
          </a:p>
          <a:p>
            <a:pPr marL="0" indent="0" algn="just">
              <a:buNone/>
            </a:pPr>
            <a:r>
              <a:rPr lang="es-MX" sz="2000" dirty="0"/>
              <a:t>En los años 90, </a:t>
            </a:r>
            <a:r>
              <a:rPr lang="es-MX" sz="2000" b="1" dirty="0"/>
              <a:t>Yale </a:t>
            </a:r>
            <a:r>
              <a:rPr lang="es-MX" sz="2000" b="1" dirty="0" err="1"/>
              <a:t>University</a:t>
            </a:r>
            <a:r>
              <a:rPr lang="es-MX" sz="2000" dirty="0"/>
              <a:t> desarrolló y patentó el uso de la </a:t>
            </a:r>
            <a:r>
              <a:rPr lang="es-MX" sz="2000" b="1" dirty="0" err="1"/>
              <a:t>stavudina</a:t>
            </a:r>
            <a:r>
              <a:rPr lang="es-MX" sz="2000" b="1" dirty="0"/>
              <a:t> (d4T)</a:t>
            </a:r>
            <a:r>
              <a:rPr lang="es-MX" sz="2000" dirty="0"/>
              <a:t>, un antirretroviral clave para el tratamiento del VIH/SIDA.</a:t>
            </a:r>
          </a:p>
          <a:p>
            <a:pPr marL="0" indent="0" algn="just">
              <a:buNone/>
            </a:pPr>
            <a:r>
              <a:rPr lang="es-MX" sz="2000" dirty="0"/>
              <a:t>Yale otorgó una </a:t>
            </a:r>
            <a:r>
              <a:rPr lang="es-MX" sz="2000" b="1" dirty="0"/>
              <a:t>licencia exclusiva</a:t>
            </a:r>
            <a:r>
              <a:rPr lang="es-MX" sz="2000" dirty="0"/>
              <a:t> a la farmacéutica </a:t>
            </a:r>
            <a:r>
              <a:rPr lang="es-MX" sz="2000" b="1" dirty="0"/>
              <a:t>Bristol-Myers Squibb (BMS)</a:t>
            </a:r>
            <a:r>
              <a:rPr lang="es-MX" sz="2000" dirty="0"/>
              <a:t>, que comercializó el medicamento bajo el nombre </a:t>
            </a:r>
            <a:r>
              <a:rPr lang="es-MX" sz="2000" b="1" dirty="0" err="1"/>
              <a:t>Zerit</a:t>
            </a:r>
            <a:r>
              <a:rPr lang="es-MX" sz="2000" dirty="0">
                <a:effectLst/>
              </a:rPr>
              <a:t>.</a:t>
            </a:r>
            <a:endParaRPr lang="es-MX" sz="2000" dirty="0"/>
          </a:p>
          <a:p>
            <a:pPr marL="0" indent="0" algn="just">
              <a:buNone/>
            </a:pPr>
            <a:r>
              <a:rPr lang="es-MX" sz="2000" dirty="0"/>
              <a:t>En Sudáfrica, donde el VIH afectaba a millones de personas, el precio de </a:t>
            </a:r>
            <a:r>
              <a:rPr lang="es-MX" sz="2000" dirty="0" err="1"/>
              <a:t>Zerit</a:t>
            </a:r>
            <a:r>
              <a:rPr lang="es-MX" sz="2000" dirty="0"/>
              <a:t> era </a:t>
            </a:r>
            <a:r>
              <a:rPr lang="es-MX" sz="2000" b="1" dirty="0"/>
              <a:t>prohibitivamente alto</a:t>
            </a:r>
            <a:r>
              <a:rPr lang="es-MX" sz="2000" dirty="0"/>
              <a:t>, impidiendo el acceso a tratamientos genéricos</a:t>
            </a:r>
            <a:r>
              <a:rPr lang="es-MX" sz="2000" dirty="0">
                <a:effectLst/>
              </a:rPr>
              <a:t>.</a:t>
            </a:r>
          </a:p>
          <a:p>
            <a:pPr marL="0" indent="0" algn="just">
              <a:buNone/>
            </a:pPr>
            <a:r>
              <a:rPr lang="es-MX" sz="2000" dirty="0">
                <a:effectLst/>
              </a:rPr>
              <a:t>El año 2000  </a:t>
            </a:r>
            <a:r>
              <a:rPr lang="es-MX" sz="2000" dirty="0"/>
              <a:t>Ante la presión, </a:t>
            </a:r>
            <a:r>
              <a:rPr lang="es-MX" sz="2000" b="1" dirty="0"/>
              <a:t>Yale negoció con BMS</a:t>
            </a:r>
            <a:r>
              <a:rPr lang="es-MX" sz="2000" dirty="0"/>
              <a:t>, que finalmente </a:t>
            </a:r>
            <a:r>
              <a:rPr lang="es-MX" sz="2000" b="1" dirty="0"/>
              <a:t>permitió la producción genérica de </a:t>
            </a:r>
            <a:r>
              <a:rPr lang="es-MX" sz="2000" b="1" dirty="0" err="1"/>
              <a:t>Zerit</a:t>
            </a:r>
            <a:r>
              <a:rPr lang="es-MX" sz="2000" b="1" dirty="0"/>
              <a:t> en Sudáfrica</a:t>
            </a:r>
            <a:r>
              <a:rPr lang="es-MX" sz="2000" dirty="0"/>
              <a:t>, reduciendo drásticamente su precio.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3C2554-F704-B32C-F24E-9950A22AF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105" y="5591900"/>
            <a:ext cx="24266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3EBC-2211-22D3-2602-C6C9185C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7301"/>
            <a:ext cx="109728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Instrumentos</a:t>
            </a:r>
            <a:r>
              <a:rPr lang="en-US" sz="2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24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Prevenir</a:t>
            </a:r>
            <a:r>
              <a:rPr lang="en-US" sz="2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4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Pérdida</a:t>
            </a:r>
            <a:r>
              <a:rPr lang="en-US" sz="2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de Valor Social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720C3CC3-EAA9-B98B-1F15-8ADDBEF1CE45}"/>
              </a:ext>
            </a:extLst>
          </p:cNvPr>
          <p:cNvSpPr>
            <a:spLocks noGrp="1"/>
          </p:cNvSpPr>
          <p:nvPr>
            <p:ph sz="half"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9600" y="2066545"/>
            <a:ext cx="5384800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s-MX" sz="1800" b="1" dirty="0"/>
              <a:t>IMPOSITIVO </a:t>
            </a:r>
          </a:p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s-MX" sz="1800" b="1" dirty="0"/>
              <a:t>March in </a:t>
            </a:r>
            <a:r>
              <a:rPr lang="es-MX" sz="1800" b="1" dirty="0" err="1"/>
              <a:t>Rights</a:t>
            </a:r>
            <a:endParaRPr lang="es-MX" sz="1800" b="1" dirty="0"/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s-MX" sz="1800" dirty="0"/>
              <a:t>Los March in </a:t>
            </a:r>
            <a:r>
              <a:rPr lang="es-MX" sz="1800" dirty="0" err="1"/>
              <a:t>Rights</a:t>
            </a:r>
            <a:r>
              <a:rPr lang="es-MX" sz="1800" dirty="0"/>
              <a:t> otorgan al Estado derechos sobre innovaciones universitarias, garantizando su utilización en beneficio del público.   ( </a:t>
            </a:r>
            <a:r>
              <a:rPr lang="es-MX" sz="1800" dirty="0" err="1"/>
              <a:t>Fondecyt</a:t>
            </a:r>
            <a:r>
              <a:rPr lang="es-MX" sz="1800" dirty="0"/>
              <a:t> )  ( Bay </a:t>
            </a:r>
            <a:r>
              <a:rPr lang="es-MX" sz="1800" dirty="0" err="1"/>
              <a:t>Dohle</a:t>
            </a:r>
            <a:r>
              <a:rPr lang="es-MX" sz="1800" dirty="0"/>
              <a:t> </a:t>
            </a:r>
            <a:r>
              <a:rPr lang="es-MX" sz="1800" dirty="0" err="1"/>
              <a:t>Act</a:t>
            </a:r>
            <a:r>
              <a:rPr lang="es-MX" sz="1800" dirty="0"/>
              <a:t>)</a:t>
            </a:r>
          </a:p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s-MX" sz="1800" b="1" dirty="0"/>
              <a:t>Licencias Obligatorias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s-MX" sz="1800" dirty="0"/>
              <a:t>Las Licencias Obligatorias permiten explotar patentes para asegurar su acceso en beneficio social y evitar monopolios restrictivos.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EE8D3A-1C25-CEEB-072C-0AE569F70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66544"/>
            <a:ext cx="5384800" cy="4525963"/>
          </a:xfrm>
        </p:spPr>
        <p:txBody>
          <a:bodyPr>
            <a:normAutofit/>
          </a:bodyPr>
          <a:lstStyle/>
          <a:p>
            <a:pPr marL="0" lvl="1" indent="0" algn="just">
              <a:buFont typeface="Arial" panose="020B0604020202020204" pitchFamily="34" charset="0"/>
              <a:buNone/>
            </a:pPr>
            <a:r>
              <a:rPr lang="es-MX" sz="1800" b="1" dirty="0"/>
              <a:t>VOLUNTARIO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endParaRPr lang="es-MX" sz="1800" b="1" dirty="0"/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s-MX" sz="1800" b="1" dirty="0"/>
              <a:t>Condicionamiento en los fondos públicos/ donantes privados</a:t>
            </a:r>
          </a:p>
          <a:p>
            <a:pPr marL="0" indent="0" algn="just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s-MX" sz="1800" b="1" dirty="0"/>
              <a:t>Licenciamiento Socialmente Responsable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s-MX" sz="1800" dirty="0"/>
              <a:t>El licenciamiento socialmente responsable facilita acceso equitativo a innovaciones, maximizando el impacto positivo en la sociedad</a:t>
            </a:r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E73467-7315-FF40-47A1-0CBF03F47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908" y="361667"/>
            <a:ext cx="24266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36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EAE2C-B9C4-C58B-F419-F70ED9494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CD2069-F702-12AC-BFFE-A506CA2DC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1484D-9EF8-BDE3-ABD7-7D5D537DA3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s-CL" dirty="0">
                <a:solidFill>
                  <a:srgbClr val="FFFFFF"/>
                </a:solidFill>
              </a:rPr>
              <a:t>III. El LICENCIAMIENTO SOCIALMENTE RESPONSABLE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6AECB5-5C62-1D6A-B8BA-641D90596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2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E4BC88-24AC-431B-95F9-16EE3DA3EBE9}" vid="{8D80B4F7-3850-4D3F-BDF1-21D39285909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2697</Words>
  <Application>Microsoft Office PowerPoint</Application>
  <PresentationFormat>Panorámica</PresentationFormat>
  <Paragraphs>297</Paragraphs>
  <Slides>39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Aptos</vt:lpstr>
      <vt:lpstr>Aptos Display</vt:lpstr>
      <vt:lpstr>Arial</vt:lpstr>
      <vt:lpstr>Calibri</vt:lpstr>
      <vt:lpstr>Montserrat</vt:lpstr>
      <vt:lpstr>Wingdings</vt:lpstr>
      <vt:lpstr>Office Theme</vt:lpstr>
      <vt:lpstr>2_Office Theme</vt:lpstr>
      <vt:lpstr>Tema de Office</vt:lpstr>
      <vt:lpstr>1_Office Theme</vt:lpstr>
      <vt:lpstr> </vt:lpstr>
      <vt:lpstr>.</vt:lpstr>
      <vt:lpstr>I. El DESAFIO</vt:lpstr>
      <vt:lpstr>Presentación de PowerPoint</vt:lpstr>
      <vt:lpstr>Presentación de PowerPoint</vt:lpstr>
      <vt:lpstr>II. LO QUE DEBEMOS EVITAR</vt:lpstr>
      <vt:lpstr>NO TODA TRANSFERENCIA CUMPLE CON LA MISION  DE CONTRIBUIR AL DESARROLLO</vt:lpstr>
      <vt:lpstr>Instrumentos para Prevenir la Pérdida de Valor Social</vt:lpstr>
      <vt:lpstr>III. El LICENCIAMIENTO SOCIALMENTE RESPONSABLE</vt:lpstr>
      <vt:lpstr>Qué es el Licenciamiento socialmente responsable</vt:lpstr>
      <vt:lpstr>Presentación de PowerPoint</vt:lpstr>
      <vt:lpstr> Evolución de principios adoptados por Universidades y otras entidades</vt:lpstr>
      <vt:lpstr>Presentación de PowerPoint</vt:lpstr>
      <vt:lpstr>Presentación de PowerPoint</vt:lpstr>
      <vt:lpstr>Principios de Licenciamiento Socialmente Responsable – Universidades Flamencas</vt:lpstr>
      <vt:lpstr>Presentación de PowerPoint</vt:lpstr>
      <vt:lpstr>Presentación de PowerPoint</vt:lpstr>
      <vt:lpstr>Presentación de PowerPoint</vt:lpstr>
      <vt:lpstr> Licenciamiento Socialmente Responsable – Principios NFU (Países Bajos) </vt:lpstr>
      <vt:lpstr>Inclusión, sostenibilidad y acceso</vt:lpstr>
      <vt:lpstr>Síntesis</vt:lpstr>
      <vt:lpstr>Presentación de PowerPoint</vt:lpstr>
      <vt:lpstr>El LSR COMO POLÍTICA PUBLICA</vt:lpstr>
      <vt:lpstr>Recomendaciones por parte del Consejo de la Unión Europea y la Comisión Europea</vt:lpstr>
      <vt:lpstr>Unión Europea</vt:lpstr>
      <vt:lpstr>Unión Europea</vt:lpstr>
      <vt:lpstr>EE.UU. y el caso de los Institutos Nacionales de Salud (NIH)</vt:lpstr>
      <vt:lpstr>CHILE: MISIÓN DE LA UNIVERSIDAD </vt:lpstr>
      <vt:lpstr>LEY UNIVERSIDADES ESTATALES</vt:lpstr>
      <vt:lpstr>Chile </vt:lpstr>
      <vt:lpstr>EN CONCLUSIÓN: TODO PUEDE SER MEJOR</vt:lpstr>
      <vt:lpstr>1. ¿Cómo se incentiva la implementación del LSR?</vt:lpstr>
      <vt:lpstr>2. ¿Cómo se mide la implementación del LSR?</vt:lpstr>
      <vt:lpstr>Dos niveles</vt:lpstr>
      <vt:lpstr>Impact Milestones</vt:lpstr>
      <vt:lpstr>Impact Milestones</vt:lpstr>
      <vt:lpstr>Impact Metrics</vt:lpstr>
      <vt:lpstr>Ejemplos de Impact Metrics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inno va</dc:creator>
  <cp:lastModifiedBy>Francisca Bustos</cp:lastModifiedBy>
  <cp:revision>18</cp:revision>
  <dcterms:created xsi:type="dcterms:W3CDTF">2025-08-17T21:55:05Z</dcterms:created>
  <dcterms:modified xsi:type="dcterms:W3CDTF">2025-08-22T17:24:21Z</dcterms:modified>
</cp:coreProperties>
</file>