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358" r:id="rId2"/>
    <p:sldId id="1077" r:id="rId3"/>
    <p:sldId id="264" r:id="rId4"/>
    <p:sldId id="265" r:id="rId5"/>
    <p:sldId id="423" r:id="rId6"/>
    <p:sldId id="419" r:id="rId7"/>
    <p:sldId id="256" r:id="rId8"/>
    <p:sldId id="1095" r:id="rId9"/>
    <p:sldId id="869" r:id="rId10"/>
    <p:sldId id="279" r:id="rId11"/>
    <p:sldId id="1094" r:id="rId12"/>
    <p:sldId id="1080" r:id="rId13"/>
    <p:sldId id="297" r:id="rId14"/>
    <p:sldId id="1096" r:id="rId15"/>
    <p:sldId id="1084" r:id="rId16"/>
    <p:sldId id="1087" r:id="rId17"/>
    <p:sldId id="1092" r:id="rId18"/>
    <p:sldId id="1091" r:id="rId19"/>
    <p:sldId id="29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Barron Moak" initials="HBM" lastIdx="1" clrIdx="0">
    <p:extLst>
      <p:ext uri="{19B8F6BF-5375-455C-9EA6-DF929625EA0E}">
        <p15:presenceInfo xmlns:p15="http://schemas.microsoft.com/office/powerpoint/2012/main" userId="Hannah Barron Mo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7579" autoAdjust="0"/>
  </p:normalViewPr>
  <p:slideViewPr>
    <p:cSldViewPr snapToGrid="0">
      <p:cViewPr varScale="1">
        <p:scale>
          <a:sx n="65" d="100"/>
          <a:sy n="65" d="100"/>
        </p:scale>
        <p:origin x="156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g5\lz_d0n6160b1j9ytcxdl83x40000gp\T\com.microsoft.Outlook\Outlook%20Temp\DTG,TLD%20Sales%20LAC%5b2%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DTG &amp; TLD sales</a:t>
            </a:r>
            <a:r>
              <a:rPr lang="en-US" baseline="0"/>
              <a:t> (30's)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stacked"/>
        <c:varyColors val="0"/>
        <c:ser>
          <c:idx val="0"/>
          <c:order val="0"/>
          <c:tx>
            <c:strRef>
              <c:f>Sheet2!$C$3:$C$4</c:f>
              <c:strCache>
                <c:ptCount val="2"/>
                <c:pt idx="0">
                  <c:v>DTG</c:v>
                </c:pt>
                <c:pt idx="1">
                  <c:v>Sales (packs of 30's)</c:v>
                </c:pt>
              </c:strCache>
            </c:strRef>
          </c:tx>
          <c:spPr>
            <a:solidFill>
              <a:schemeClr val="accent1"/>
            </a:solidFill>
            <a:ln>
              <a:noFill/>
            </a:ln>
            <a:effectLst/>
          </c:spPr>
          <c:invertIfNegative val="0"/>
          <c:cat>
            <c:strRef>
              <c:f>Sheet2!$B$5:$B$14</c:f>
              <c:strCache>
                <c:ptCount val="10"/>
                <c:pt idx="0">
                  <c:v>Haiti</c:v>
                </c:pt>
                <c:pt idx="1">
                  <c:v>Venezuela</c:v>
                </c:pt>
                <c:pt idx="2">
                  <c:v>Argentina</c:v>
                </c:pt>
                <c:pt idx="3">
                  <c:v>Bolivia</c:v>
                </c:pt>
                <c:pt idx="4">
                  <c:v>Cuba</c:v>
                </c:pt>
                <c:pt idx="5">
                  <c:v>Guatemala</c:v>
                </c:pt>
                <c:pt idx="6">
                  <c:v>Dominican Republic</c:v>
                </c:pt>
                <c:pt idx="7">
                  <c:v>El Salvador</c:v>
                </c:pt>
                <c:pt idx="8">
                  <c:v>Peru</c:v>
                </c:pt>
                <c:pt idx="9">
                  <c:v>Chile</c:v>
                </c:pt>
              </c:strCache>
            </c:strRef>
          </c:cat>
          <c:val>
            <c:numRef>
              <c:f>Sheet2!$C$5:$C$14</c:f>
              <c:numCache>
                <c:formatCode>#,##0_);\(#,##0\)</c:formatCode>
                <c:ptCount val="10"/>
                <c:pt idx="0">
                  <c:v>68148</c:v>
                </c:pt>
                <c:pt idx="1">
                  <c:v>2250</c:v>
                </c:pt>
                <c:pt idx="2">
                  <c:v>203232</c:v>
                </c:pt>
                <c:pt idx="3">
                  <c:v>1606</c:v>
                </c:pt>
                <c:pt idx="4">
                  <c:v>112103</c:v>
                </c:pt>
                <c:pt idx="5">
                  <c:v>17897</c:v>
                </c:pt>
                <c:pt idx="6">
                  <c:v>72748</c:v>
                </c:pt>
                <c:pt idx="7">
                  <c:v>16979</c:v>
                </c:pt>
                <c:pt idx="8">
                  <c:v>3252</c:v>
                </c:pt>
                <c:pt idx="9">
                  <c:v>24336</c:v>
                </c:pt>
              </c:numCache>
            </c:numRef>
          </c:val>
          <c:extLst xmlns:c16r2="http://schemas.microsoft.com/office/drawing/2015/06/chart">
            <c:ext xmlns:c16="http://schemas.microsoft.com/office/drawing/2014/chart" uri="{C3380CC4-5D6E-409C-BE32-E72D297353CC}">
              <c16:uniqueId val="{00000000-025E-574A-9648-D960ED53988D}"/>
            </c:ext>
          </c:extLst>
        </c:ser>
        <c:ser>
          <c:idx val="1"/>
          <c:order val="1"/>
          <c:tx>
            <c:strRef>
              <c:f>Sheet2!$D$3:$D$4</c:f>
              <c:strCache>
                <c:ptCount val="2"/>
                <c:pt idx="0">
                  <c:v>TLD</c:v>
                </c:pt>
                <c:pt idx="1">
                  <c:v>Sales (packs of 30's)</c:v>
                </c:pt>
              </c:strCache>
            </c:strRef>
          </c:tx>
          <c:spPr>
            <a:solidFill>
              <a:srgbClr val="FFC000"/>
            </a:solidFill>
            <a:ln>
              <a:noFill/>
            </a:ln>
            <a:effectLst/>
          </c:spPr>
          <c:invertIfNegative val="0"/>
          <c:cat>
            <c:strRef>
              <c:f>Sheet2!$B$5:$B$14</c:f>
              <c:strCache>
                <c:ptCount val="10"/>
                <c:pt idx="0">
                  <c:v>Haiti</c:v>
                </c:pt>
                <c:pt idx="1">
                  <c:v>Venezuela</c:v>
                </c:pt>
                <c:pt idx="2">
                  <c:v>Argentina</c:v>
                </c:pt>
                <c:pt idx="3">
                  <c:v>Bolivia</c:v>
                </c:pt>
                <c:pt idx="4">
                  <c:v>Cuba</c:v>
                </c:pt>
                <c:pt idx="5">
                  <c:v>Guatemala</c:v>
                </c:pt>
                <c:pt idx="6">
                  <c:v>Dominican Republic</c:v>
                </c:pt>
                <c:pt idx="7">
                  <c:v>El Salvador</c:v>
                </c:pt>
                <c:pt idx="8">
                  <c:v>Peru</c:v>
                </c:pt>
                <c:pt idx="9">
                  <c:v>Chile</c:v>
                </c:pt>
              </c:strCache>
            </c:strRef>
          </c:cat>
          <c:val>
            <c:numRef>
              <c:f>Sheet2!$D$5:$D$14</c:f>
              <c:numCache>
                <c:formatCode>#,##0</c:formatCode>
                <c:ptCount val="10"/>
                <c:pt idx="0">
                  <c:v>867995</c:v>
                </c:pt>
                <c:pt idx="1">
                  <c:v>905376</c:v>
                </c:pt>
                <c:pt idx="2">
                  <c:v>70000</c:v>
                </c:pt>
                <c:pt idx="3">
                  <c:v>130630</c:v>
                </c:pt>
                <c:pt idx="5">
                  <c:v>56744</c:v>
                </c:pt>
                <c:pt idx="7">
                  <c:v>38736</c:v>
                </c:pt>
                <c:pt idx="8">
                  <c:v>25920</c:v>
                </c:pt>
              </c:numCache>
            </c:numRef>
          </c:val>
          <c:extLst xmlns:c16r2="http://schemas.microsoft.com/office/drawing/2015/06/chart">
            <c:ext xmlns:c16="http://schemas.microsoft.com/office/drawing/2014/chart" uri="{C3380CC4-5D6E-409C-BE32-E72D297353CC}">
              <c16:uniqueId val="{00000001-025E-574A-9648-D960ED53988D}"/>
            </c:ext>
          </c:extLst>
        </c:ser>
        <c:dLbls>
          <c:showLegendKey val="0"/>
          <c:showVal val="0"/>
          <c:showCatName val="0"/>
          <c:showSerName val="0"/>
          <c:showPercent val="0"/>
          <c:showBubbleSize val="0"/>
        </c:dLbls>
        <c:gapWidth val="150"/>
        <c:overlap val="100"/>
        <c:axId val="-1975637744"/>
        <c:axId val="-1975633936"/>
      </c:barChart>
      <c:lineChart>
        <c:grouping val="standard"/>
        <c:varyColors val="0"/>
        <c:ser>
          <c:idx val="2"/>
          <c:order val="2"/>
          <c:tx>
            <c:strRef>
              <c:f>Sheet2!$E$3:$E$4</c:f>
              <c:strCache>
                <c:ptCount val="2"/>
                <c:pt idx="0">
                  <c:v>TLD</c:v>
                </c:pt>
                <c:pt idx="1">
                  <c:v>Total</c:v>
                </c:pt>
              </c:strCache>
            </c:strRef>
          </c:tx>
          <c:spPr>
            <a:ln w="28575" cap="rnd">
              <a:noFill/>
              <a:round/>
            </a:ln>
            <a:effectLst/>
          </c:spPr>
          <c:marker>
            <c:symbol val="none"/>
          </c:marker>
          <c:dLbls>
            <c:dLbl>
              <c:idx val="0"/>
              <c:layout>
                <c:manualLayout>
                  <c:x val="-3.2198712051517954E-2"/>
                  <c:y val="-3.8402457757296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25E-574A-9648-D960ED53988D}"/>
                </c:ext>
                <c:ext xmlns:c15="http://schemas.microsoft.com/office/drawing/2012/chart" uri="{CE6537A1-D6FC-4f65-9D91-7224C49458BB}"/>
              </c:extLst>
            </c:dLbl>
            <c:dLbl>
              <c:idx val="1"/>
              <c:layout>
                <c:manualLayout>
                  <c:x val="-3.5265256056424436E-2"/>
                  <c:y val="-4.6082949308755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5E-574A-9648-D960ED53988D}"/>
                </c:ext>
                <c:ext xmlns:c15="http://schemas.microsoft.com/office/drawing/2012/chart" uri="{CE6537A1-D6FC-4f65-9D91-7224C49458BB}"/>
              </c:extLst>
            </c:dLbl>
            <c:dLbl>
              <c:idx val="2"/>
              <c:layout>
                <c:manualLayout>
                  <c:x val="-3.5265256056424409E-2"/>
                  <c:y val="-4.6082949308755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25E-574A-9648-D960ED53988D}"/>
                </c:ext>
                <c:ext xmlns:c15="http://schemas.microsoft.com/office/drawing/2012/chart" uri="{CE6537A1-D6FC-4f65-9D91-7224C49458BB}"/>
              </c:extLst>
            </c:dLbl>
            <c:dLbl>
              <c:idx val="3"/>
              <c:layout>
                <c:manualLayout>
                  <c:x val="-3.373198405397123E-2"/>
                  <c:y val="-4.99231950844854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25E-574A-9648-D960ED53988D}"/>
                </c:ext>
                <c:ext xmlns:c15="http://schemas.microsoft.com/office/drawing/2012/chart" uri="{CE6537A1-D6FC-4f65-9D91-7224C49458BB}"/>
              </c:extLst>
            </c:dLbl>
            <c:dLbl>
              <c:idx val="4"/>
              <c:layout>
                <c:manualLayout>
                  <c:x val="-3.526525605642452E-2"/>
                  <c:y val="-3.84024577572966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25E-574A-9648-D960ED53988D}"/>
                </c:ext>
                <c:ext xmlns:c15="http://schemas.microsoft.com/office/drawing/2012/chart" uri="{CE6537A1-D6FC-4f65-9D91-7224C49458BB}"/>
              </c:extLst>
            </c:dLbl>
            <c:dLbl>
              <c:idx val="5"/>
              <c:layout>
                <c:manualLayout>
                  <c:x val="-3.219871205151794E-2"/>
                  <c:y val="-3.8402457757296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25E-574A-9648-D960ED53988D}"/>
                </c:ext>
                <c:ext xmlns:c15="http://schemas.microsoft.com/office/drawing/2012/chart" uri="{CE6537A1-D6FC-4f65-9D91-7224C49458BB}"/>
              </c:extLst>
            </c:dLbl>
            <c:dLbl>
              <c:idx val="6"/>
              <c:layout>
                <c:manualLayout>
                  <c:x val="-3.219871205151794E-2"/>
                  <c:y val="-3.45622119815668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25E-574A-9648-D960ED53988D}"/>
                </c:ext>
                <c:ext xmlns:c15="http://schemas.microsoft.com/office/drawing/2012/chart" uri="{CE6537A1-D6FC-4f65-9D91-7224C49458BB}"/>
              </c:extLst>
            </c:dLbl>
            <c:dLbl>
              <c:idx val="7"/>
              <c:layout>
                <c:manualLayout>
                  <c:x val="-3.219871205151794E-2"/>
                  <c:y val="-3.8402457757296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25E-574A-9648-D960ED53988D}"/>
                </c:ext>
                <c:ext xmlns:c15="http://schemas.microsoft.com/office/drawing/2012/chart" uri="{CE6537A1-D6FC-4f65-9D91-7224C49458BB}"/>
              </c:extLst>
            </c:dLbl>
            <c:dLbl>
              <c:idx val="8"/>
              <c:layout>
                <c:manualLayout>
                  <c:x val="-2.9132168046611583E-2"/>
                  <c:y val="-3.45622119815669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25E-574A-9648-D960ED53988D}"/>
                </c:ext>
                <c:ext xmlns:c15="http://schemas.microsoft.com/office/drawing/2012/chart" uri="{CE6537A1-D6FC-4f65-9D91-7224C49458BB}"/>
              </c:extLst>
            </c:dLbl>
            <c:dLbl>
              <c:idx val="9"/>
              <c:layout>
                <c:manualLayout>
                  <c:x val="-3.2198712051518051E-2"/>
                  <c:y val="-4.22427035330261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25E-574A-9648-D960ED53988D}"/>
                </c:ext>
                <c:ext xmlns:c15="http://schemas.microsoft.com/office/drawing/2012/chart" uri="{CE6537A1-D6FC-4f65-9D91-7224C49458BB}"/>
              </c:extLst>
            </c:dLbl>
            <c:numFmt formatCode="#,##0.0&quot; K&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Sheet2!$B$5:$B$14</c:f>
              <c:strCache>
                <c:ptCount val="10"/>
                <c:pt idx="0">
                  <c:v>Haiti</c:v>
                </c:pt>
                <c:pt idx="1">
                  <c:v>Venezuela</c:v>
                </c:pt>
                <c:pt idx="2">
                  <c:v>Argentina</c:v>
                </c:pt>
                <c:pt idx="3">
                  <c:v>Bolivia</c:v>
                </c:pt>
                <c:pt idx="4">
                  <c:v>Cuba</c:v>
                </c:pt>
                <c:pt idx="5">
                  <c:v>Guatemala</c:v>
                </c:pt>
                <c:pt idx="6">
                  <c:v>Dominican Republic</c:v>
                </c:pt>
                <c:pt idx="7">
                  <c:v>El Salvador</c:v>
                </c:pt>
                <c:pt idx="8">
                  <c:v>Peru</c:v>
                </c:pt>
                <c:pt idx="9">
                  <c:v>Chile</c:v>
                </c:pt>
              </c:strCache>
            </c:strRef>
          </c:cat>
          <c:val>
            <c:numRef>
              <c:f>Sheet2!$E$5:$E$14</c:f>
              <c:numCache>
                <c:formatCode>#,##0_);\(#,##0\)</c:formatCode>
                <c:ptCount val="10"/>
                <c:pt idx="0">
                  <c:v>936143</c:v>
                </c:pt>
                <c:pt idx="1">
                  <c:v>907626</c:v>
                </c:pt>
                <c:pt idx="2">
                  <c:v>273232</c:v>
                </c:pt>
                <c:pt idx="3">
                  <c:v>132236</c:v>
                </c:pt>
                <c:pt idx="4">
                  <c:v>112103</c:v>
                </c:pt>
                <c:pt idx="5">
                  <c:v>74641</c:v>
                </c:pt>
                <c:pt idx="6">
                  <c:v>72748</c:v>
                </c:pt>
                <c:pt idx="7">
                  <c:v>55715</c:v>
                </c:pt>
                <c:pt idx="8">
                  <c:v>29172</c:v>
                </c:pt>
                <c:pt idx="9">
                  <c:v>24336</c:v>
                </c:pt>
              </c:numCache>
            </c:numRef>
          </c:val>
          <c:smooth val="0"/>
          <c:extLst xmlns:c16r2="http://schemas.microsoft.com/office/drawing/2015/06/chart">
            <c:ext xmlns:c16="http://schemas.microsoft.com/office/drawing/2014/chart" uri="{C3380CC4-5D6E-409C-BE32-E72D297353CC}">
              <c16:uniqueId val="{0000000C-025E-574A-9648-D960ED53988D}"/>
            </c:ext>
          </c:extLst>
        </c:ser>
        <c:dLbls>
          <c:showLegendKey val="0"/>
          <c:showVal val="0"/>
          <c:showCatName val="0"/>
          <c:showSerName val="0"/>
          <c:showPercent val="0"/>
          <c:showBubbleSize val="0"/>
        </c:dLbls>
        <c:marker val="1"/>
        <c:smooth val="0"/>
        <c:axId val="-1975637744"/>
        <c:axId val="-1975633936"/>
      </c:lineChart>
      <c:catAx>
        <c:axId val="-197563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975633936"/>
        <c:crosses val="autoZero"/>
        <c:auto val="1"/>
        <c:lblAlgn val="ctr"/>
        <c:lblOffset val="100"/>
        <c:noMultiLvlLbl val="0"/>
      </c:catAx>
      <c:valAx>
        <c:axId val="-1975633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75637744"/>
        <c:crosses val="autoZero"/>
        <c:crossBetween val="between"/>
        <c:dispUnits>
          <c:builtInUnit val="thousands"/>
          <c:dispUnitsLbl>
            <c:layout>
              <c:manualLayout>
                <c:xMode val="edge"/>
                <c:yMode val="edge"/>
                <c:x val="1.6865992026985587E-2"/>
                <c:y val="0.2806835637480799"/>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dispUnitsLbl>
        </c:dispUnits>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011D492-FE59-45BA-8A68-0D766DD13E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185A68A-5795-46FE-963C-868B5EDCD1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72C584-4A0D-4B54-B3C7-7F39490AE7F2}" type="datetimeFigureOut">
              <a:rPr lang="en-US" smtClean="0"/>
              <a:t>7/17/2020</a:t>
            </a:fld>
            <a:endParaRPr lang="en-US"/>
          </a:p>
        </p:txBody>
      </p:sp>
      <p:sp>
        <p:nvSpPr>
          <p:cNvPr id="4" name="Footer Placeholder 3">
            <a:extLst>
              <a:ext uri="{FF2B5EF4-FFF2-40B4-BE49-F238E27FC236}">
                <a16:creationId xmlns:a16="http://schemas.microsoft.com/office/drawing/2014/main" xmlns="" id="{ADFC7E2F-31C3-42B1-80FE-F786CF128B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D7B2857-2F64-49AF-A6F0-D88FC7E123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E521A-E2B9-4741-B0AD-14D995F0FD86}" type="slidenum">
              <a:rPr lang="en-US" smtClean="0"/>
              <a:t>‹Nº›</a:t>
            </a:fld>
            <a:endParaRPr lang="en-US"/>
          </a:p>
        </p:txBody>
      </p:sp>
    </p:spTree>
    <p:extLst>
      <p:ext uri="{BB962C8B-B14F-4D97-AF65-F5344CB8AC3E}">
        <p14:creationId xmlns:p14="http://schemas.microsoft.com/office/powerpoint/2010/main" val="137477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D526E-04C6-4017-B011-0BCAD13BE72D}" type="datetimeFigureOut">
              <a:rPr lang="en-US" smtClean="0"/>
              <a:t>7/17/2020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F17D9-0BCB-44B8-8312-6640828BDA53}" type="slidenum">
              <a:rPr lang="en-US" smtClean="0"/>
              <a:t>‹Nº›</a:t>
            </a:fld>
            <a:endParaRPr lang="en-US"/>
          </a:p>
        </p:txBody>
      </p:sp>
    </p:spTree>
    <p:extLst>
      <p:ext uri="{BB962C8B-B14F-4D97-AF65-F5344CB8AC3E}">
        <p14:creationId xmlns:p14="http://schemas.microsoft.com/office/powerpoint/2010/main" val="120983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63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a:p>
            <a:endParaRPr lang="pt-PT" dirty="0"/>
          </a:p>
        </p:txBody>
      </p:sp>
    </p:spTree>
    <p:extLst>
      <p:ext uri="{BB962C8B-B14F-4D97-AF65-F5344CB8AC3E}">
        <p14:creationId xmlns:p14="http://schemas.microsoft.com/office/powerpoint/2010/main" val="135978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28815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24894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86404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18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F1F17D9-0BCB-44B8-8312-6640828BDA53}" type="slidenum">
              <a:rPr lang="en-US" smtClean="0"/>
              <a:t>15</a:t>
            </a:fld>
            <a:endParaRPr lang="en-US"/>
          </a:p>
        </p:txBody>
      </p:sp>
    </p:spTree>
    <p:extLst>
      <p:ext uri="{BB962C8B-B14F-4D97-AF65-F5344CB8AC3E}">
        <p14:creationId xmlns:p14="http://schemas.microsoft.com/office/powerpoint/2010/main" val="216998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92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‹Nº›</a:t>
            </a:fld>
            <a:endParaRPr/>
          </a:p>
        </p:txBody>
      </p:sp>
    </p:spTree>
    <p:extLst>
      <p:ext uri="{BB962C8B-B14F-4D97-AF65-F5344CB8AC3E}">
        <p14:creationId xmlns:p14="http://schemas.microsoft.com/office/powerpoint/2010/main" val="29124436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xmlns="" id="{C71B0945-3ADC-6342-9DAF-27BF0D44FC1D}"/>
              </a:ext>
            </a:extLst>
          </p:cNvPr>
          <p:cNvSpPr/>
          <p:nvPr/>
        </p:nvSpPr>
        <p:spPr>
          <a:xfrm>
            <a:off x="874692" y="811388"/>
            <a:ext cx="8282230" cy="1"/>
          </a:xfrm>
          <a:prstGeom prst="line">
            <a:avLst/>
          </a:prstGeom>
          <a:ln w="12700">
            <a:solidFill>
              <a:schemeClr val="accent1"/>
            </a:solidFill>
            <a:miter lim="400000"/>
          </a:ln>
        </p:spPr>
        <p:txBody>
          <a:bodyPr lIns="32149" tIns="32149" rIns="32149" bIns="32149"/>
          <a:lstStyle/>
          <a:p>
            <a:endParaRPr lang="en-GB" sz="1266" noProof="0" dirty="0"/>
          </a:p>
        </p:txBody>
      </p:sp>
      <p:sp>
        <p:nvSpPr>
          <p:cNvPr id="9" name="Line">
            <a:extLst>
              <a:ext uri="{FF2B5EF4-FFF2-40B4-BE49-F238E27FC236}">
                <a16:creationId xmlns:a16="http://schemas.microsoft.com/office/drawing/2014/main" xmlns="" id="{5E674C22-1733-3D4F-AA6D-D4FEBB445132}"/>
              </a:ext>
            </a:extLst>
          </p:cNvPr>
          <p:cNvSpPr/>
          <p:nvPr/>
        </p:nvSpPr>
        <p:spPr>
          <a:xfrm rot="10800000">
            <a:off x="-5205" y="811388"/>
            <a:ext cx="506312" cy="0"/>
          </a:xfrm>
          <a:prstGeom prst="line">
            <a:avLst/>
          </a:prstGeom>
          <a:ln w="12700">
            <a:solidFill>
              <a:schemeClr val="accent1"/>
            </a:solidFill>
            <a:miter lim="400000"/>
          </a:ln>
        </p:spPr>
        <p:txBody>
          <a:bodyPr lIns="32149" tIns="32149" rIns="32149" bIns="32149"/>
          <a:lstStyle/>
          <a:p>
            <a:endParaRPr lang="en-GB" sz="1266" noProof="0" dirty="0"/>
          </a:p>
        </p:txBody>
      </p:sp>
      <p:sp>
        <p:nvSpPr>
          <p:cNvPr id="10" name="Line">
            <a:extLst>
              <a:ext uri="{FF2B5EF4-FFF2-40B4-BE49-F238E27FC236}">
                <a16:creationId xmlns:a16="http://schemas.microsoft.com/office/drawing/2014/main" xmlns="" id="{E499057E-09A9-6145-8409-203E67D826AE}"/>
              </a:ext>
            </a:extLst>
          </p:cNvPr>
          <p:cNvSpPr/>
          <p:nvPr/>
        </p:nvSpPr>
        <p:spPr>
          <a:xfrm>
            <a:off x="-7683" y="6606516"/>
            <a:ext cx="9164604" cy="0"/>
          </a:xfrm>
          <a:prstGeom prst="line">
            <a:avLst/>
          </a:prstGeom>
          <a:ln w="15875">
            <a:solidFill>
              <a:srgbClr val="00AEEF">
                <a:alpha val="66667"/>
              </a:srgbClr>
            </a:solidFill>
            <a:miter lim="400000"/>
          </a:ln>
        </p:spPr>
        <p:txBody>
          <a:bodyPr lIns="32149" tIns="32149" rIns="32149" bIns="32149"/>
          <a:lstStyle/>
          <a:p>
            <a:endParaRPr lang="en-GB" sz="1266" noProof="0"/>
          </a:p>
        </p:txBody>
      </p:sp>
      <p:sp>
        <p:nvSpPr>
          <p:cNvPr id="11" name="Title 1">
            <a:extLst>
              <a:ext uri="{FF2B5EF4-FFF2-40B4-BE49-F238E27FC236}">
                <a16:creationId xmlns:a16="http://schemas.microsoft.com/office/drawing/2014/main" xmlns="" id="{BB426173-BAA0-F040-8C5B-DBE87D1A9129}"/>
              </a:ext>
            </a:extLst>
          </p:cNvPr>
          <p:cNvSpPr>
            <a:spLocks noGrp="1"/>
          </p:cNvSpPr>
          <p:nvPr>
            <p:ph type="title" hasCustomPrompt="1"/>
          </p:nvPr>
        </p:nvSpPr>
        <p:spPr>
          <a:xfrm>
            <a:off x="1681952" y="174524"/>
            <a:ext cx="7139270" cy="636864"/>
          </a:xfrm>
          <a:prstGeom prst="rect">
            <a:avLst/>
          </a:prstGeom>
        </p:spPr>
        <p:txBody>
          <a:bodyPr anchor="b" anchorCtr="0">
            <a:noAutofit/>
          </a:bodyPr>
          <a:lstStyle>
            <a:lvl1pPr>
              <a:defRPr sz="1969">
                <a:solidFill>
                  <a:srgbClr val="283A8A"/>
                </a:solidFill>
              </a:defRPr>
            </a:lvl1pPr>
          </a:lstStyle>
          <a:p>
            <a:r>
              <a:rPr lang="en-GB" noProof="0" dirty="0"/>
              <a:t>SLIDE TITLE</a:t>
            </a:r>
          </a:p>
        </p:txBody>
      </p:sp>
      <p:sp>
        <p:nvSpPr>
          <p:cNvPr id="12" name="Marcador de Posição de Conteúdo 6">
            <a:extLst>
              <a:ext uri="{FF2B5EF4-FFF2-40B4-BE49-F238E27FC236}">
                <a16:creationId xmlns:a16="http://schemas.microsoft.com/office/drawing/2014/main" xmlns="" id="{53B29438-5A43-DD4B-BE4F-946832E3E4EF}"/>
              </a:ext>
            </a:extLst>
          </p:cNvPr>
          <p:cNvSpPr>
            <a:spLocks noGrp="1"/>
          </p:cNvSpPr>
          <p:nvPr>
            <p:ph sz="quarter" idx="26" hasCustomPrompt="1"/>
          </p:nvPr>
        </p:nvSpPr>
        <p:spPr>
          <a:xfrm>
            <a:off x="218804" y="1051515"/>
            <a:ext cx="8602417" cy="5364554"/>
          </a:xfrm>
          <a:prstGeom prst="rect">
            <a:avLst/>
          </a:prstGeom>
        </p:spPr>
        <p:txBody>
          <a:bodyPr>
            <a:noAutofit/>
          </a:bodyPr>
          <a:lstStyle>
            <a:lvl1pPr marL="0" indent="0" algn="l">
              <a:buNone/>
              <a:defRPr sz="1547" b="0">
                <a:solidFill>
                  <a:srgbClr val="283A8A"/>
                </a:solidFill>
              </a:defRPr>
            </a:lvl1pPr>
            <a:lvl2pPr marL="457178" indent="0">
              <a:buNone/>
              <a:defRPr/>
            </a:lvl2pPr>
            <a:lvl3pPr marL="914355" indent="0">
              <a:buNone/>
              <a:defRPr/>
            </a:lvl3pPr>
            <a:lvl4pPr marL="1371532" indent="0">
              <a:buNone/>
              <a:defRPr/>
            </a:lvl4pPr>
            <a:lvl5pPr marL="1828710" indent="0">
              <a:buNone/>
              <a:defRPr/>
            </a:lvl5pPr>
          </a:lstStyle>
          <a:p>
            <a:pPr lvl="0"/>
            <a:r>
              <a:rPr lang="en-GB" dirty="0"/>
              <a:t>Text – copy text</a:t>
            </a:r>
          </a:p>
        </p:txBody>
      </p:sp>
      <p:pic>
        <p:nvPicPr>
          <p:cNvPr id="13" name="Picture 12">
            <a:extLst>
              <a:ext uri="{FF2B5EF4-FFF2-40B4-BE49-F238E27FC236}">
                <a16:creationId xmlns:a16="http://schemas.microsoft.com/office/drawing/2014/main" xmlns="" id="{6B4E3AAF-6C02-5145-B82B-0EBEB0215D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62" y="126146"/>
            <a:ext cx="1393354" cy="786113"/>
          </a:xfrm>
          <a:prstGeom prst="rect">
            <a:avLst/>
          </a:prstGeom>
        </p:spPr>
      </p:pic>
    </p:spTree>
    <p:extLst>
      <p:ext uri="{BB962C8B-B14F-4D97-AF65-F5344CB8AC3E}">
        <p14:creationId xmlns:p14="http://schemas.microsoft.com/office/powerpoint/2010/main" val="336040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C3A0D-F9E7-4975-8B2E-443A44881A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E98C70A-03DF-4E41-82B6-946CAFA84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5756576-D20A-491D-AC90-B6DE1C8365DE}"/>
              </a:ext>
            </a:extLst>
          </p:cNvPr>
          <p:cNvSpPr>
            <a:spLocks noGrp="1"/>
          </p:cNvSpPr>
          <p:nvPr>
            <p:ph type="dt" sz="half" idx="10"/>
          </p:nvPr>
        </p:nvSpPr>
        <p:spPr/>
        <p:txBody>
          <a:bodyPr/>
          <a:lstStyle/>
          <a:p>
            <a:fld id="{C29B9172-32F0-4014-A32E-282ED92CF2DF}" type="datetimeFigureOut">
              <a:rPr lang="en-GB" smtClean="0"/>
              <a:t>17/07/2020</a:t>
            </a:fld>
            <a:endParaRPr lang="en-GB"/>
          </a:p>
        </p:txBody>
      </p:sp>
      <p:sp>
        <p:nvSpPr>
          <p:cNvPr id="5" name="Footer Placeholder 4">
            <a:extLst>
              <a:ext uri="{FF2B5EF4-FFF2-40B4-BE49-F238E27FC236}">
                <a16:creationId xmlns:a16="http://schemas.microsoft.com/office/drawing/2014/main" xmlns="" id="{BCD5EFAC-5A3B-4F05-A452-FE27FF377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9F4CE38-9ED2-4474-A03D-EB528FB05714}"/>
              </a:ext>
            </a:extLst>
          </p:cNvPr>
          <p:cNvSpPr>
            <a:spLocks noGrp="1"/>
          </p:cNvSpPr>
          <p:nvPr>
            <p:ph type="sldNum" sz="quarter" idx="12"/>
          </p:nvPr>
        </p:nvSpPr>
        <p:spPr/>
        <p:txBody>
          <a:bodyPr/>
          <a:lstStyle/>
          <a:p>
            <a:fld id="{0DF84546-4567-4D2B-975E-55FE77C37DE5}" type="slidenum">
              <a:rPr lang="en-GB" smtClean="0"/>
              <a:t>‹Nº›</a:t>
            </a:fld>
            <a:endParaRPr lang="en-GB"/>
          </a:p>
        </p:txBody>
      </p:sp>
    </p:spTree>
    <p:extLst>
      <p:ext uri="{BB962C8B-B14F-4D97-AF65-F5344CB8AC3E}">
        <p14:creationId xmlns:p14="http://schemas.microsoft.com/office/powerpoint/2010/main" val="381412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ck slide 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79F2613-9972-6F4A-BB52-2B2311345633}"/>
              </a:ext>
            </a:extLst>
          </p:cNvPr>
          <p:cNvSpPr/>
          <p:nvPr userDrawn="1"/>
        </p:nvSpPr>
        <p:spPr>
          <a:xfrm>
            <a:off x="0" y="0"/>
            <a:ext cx="9144000" cy="6858000"/>
          </a:xfrm>
          <a:prstGeom prst="rect">
            <a:avLst/>
          </a:prstGeom>
          <a:solidFill>
            <a:srgbClr val="283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4" name="Picture 3">
            <a:extLst>
              <a:ext uri="{FF2B5EF4-FFF2-40B4-BE49-F238E27FC236}">
                <a16:creationId xmlns:a16="http://schemas.microsoft.com/office/drawing/2014/main" xmlns="" id="{A9E09829-29DA-C54F-B888-9CEF5CFB1B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458" y="177966"/>
            <a:ext cx="1334328" cy="708390"/>
          </a:xfrm>
          <a:prstGeom prst="rect">
            <a:avLst/>
          </a:prstGeom>
        </p:spPr>
      </p:pic>
    </p:spTree>
    <p:extLst>
      <p:ext uri="{BB962C8B-B14F-4D97-AF65-F5344CB8AC3E}">
        <p14:creationId xmlns:p14="http://schemas.microsoft.com/office/powerpoint/2010/main" val="112261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xmlns="" id="{C71B0945-3ADC-6342-9DAF-27BF0D44FC1D}"/>
              </a:ext>
            </a:extLst>
          </p:cNvPr>
          <p:cNvSpPr/>
          <p:nvPr userDrawn="1"/>
        </p:nvSpPr>
        <p:spPr>
          <a:xfrm>
            <a:off x="874692" y="811388"/>
            <a:ext cx="8282230" cy="1"/>
          </a:xfrm>
          <a:prstGeom prst="line">
            <a:avLst/>
          </a:prstGeom>
          <a:ln w="12700">
            <a:solidFill>
              <a:schemeClr val="accent1"/>
            </a:solidFill>
            <a:miter lim="400000"/>
          </a:ln>
        </p:spPr>
        <p:txBody>
          <a:bodyPr lIns="32149" tIns="32149" rIns="32149" bIns="32149"/>
          <a:lstStyle/>
          <a:p>
            <a:endParaRPr lang="en-GB" sz="1266" noProof="0" dirty="0"/>
          </a:p>
        </p:txBody>
      </p:sp>
      <p:sp>
        <p:nvSpPr>
          <p:cNvPr id="9" name="Line">
            <a:extLst>
              <a:ext uri="{FF2B5EF4-FFF2-40B4-BE49-F238E27FC236}">
                <a16:creationId xmlns:a16="http://schemas.microsoft.com/office/drawing/2014/main" xmlns="" id="{5E674C22-1733-3D4F-AA6D-D4FEBB445132}"/>
              </a:ext>
            </a:extLst>
          </p:cNvPr>
          <p:cNvSpPr/>
          <p:nvPr userDrawn="1"/>
        </p:nvSpPr>
        <p:spPr>
          <a:xfrm rot="10800000">
            <a:off x="-5205" y="811388"/>
            <a:ext cx="506312" cy="0"/>
          </a:xfrm>
          <a:prstGeom prst="line">
            <a:avLst/>
          </a:prstGeom>
          <a:ln w="12700">
            <a:solidFill>
              <a:schemeClr val="accent1"/>
            </a:solidFill>
            <a:miter lim="400000"/>
          </a:ln>
        </p:spPr>
        <p:txBody>
          <a:bodyPr lIns="32149" tIns="32149" rIns="32149" bIns="32149"/>
          <a:lstStyle/>
          <a:p>
            <a:endParaRPr lang="en-GB" sz="1266" noProof="0" dirty="0"/>
          </a:p>
        </p:txBody>
      </p:sp>
      <p:sp>
        <p:nvSpPr>
          <p:cNvPr id="10" name="Line">
            <a:extLst>
              <a:ext uri="{FF2B5EF4-FFF2-40B4-BE49-F238E27FC236}">
                <a16:creationId xmlns:a16="http://schemas.microsoft.com/office/drawing/2014/main" xmlns="" id="{E499057E-09A9-6145-8409-203E67D826AE}"/>
              </a:ext>
            </a:extLst>
          </p:cNvPr>
          <p:cNvSpPr/>
          <p:nvPr userDrawn="1"/>
        </p:nvSpPr>
        <p:spPr>
          <a:xfrm>
            <a:off x="-7683" y="6606516"/>
            <a:ext cx="9164604" cy="0"/>
          </a:xfrm>
          <a:prstGeom prst="line">
            <a:avLst/>
          </a:prstGeom>
          <a:ln w="15875">
            <a:solidFill>
              <a:srgbClr val="00AEEF">
                <a:alpha val="66667"/>
              </a:srgbClr>
            </a:solidFill>
            <a:miter lim="400000"/>
          </a:ln>
        </p:spPr>
        <p:txBody>
          <a:bodyPr lIns="32149" tIns="32149" rIns="32149" bIns="32149"/>
          <a:lstStyle/>
          <a:p>
            <a:endParaRPr lang="en-GB" sz="1266" noProof="0"/>
          </a:p>
        </p:txBody>
      </p:sp>
      <p:sp>
        <p:nvSpPr>
          <p:cNvPr id="11" name="Title 1">
            <a:extLst>
              <a:ext uri="{FF2B5EF4-FFF2-40B4-BE49-F238E27FC236}">
                <a16:creationId xmlns:a16="http://schemas.microsoft.com/office/drawing/2014/main" xmlns="" id="{BB426173-BAA0-F040-8C5B-DBE87D1A9129}"/>
              </a:ext>
            </a:extLst>
          </p:cNvPr>
          <p:cNvSpPr>
            <a:spLocks noGrp="1"/>
          </p:cNvSpPr>
          <p:nvPr>
            <p:ph type="title" hasCustomPrompt="1"/>
          </p:nvPr>
        </p:nvSpPr>
        <p:spPr>
          <a:xfrm>
            <a:off x="1681952" y="174524"/>
            <a:ext cx="7139270" cy="636864"/>
          </a:xfrm>
          <a:prstGeom prst="rect">
            <a:avLst/>
          </a:prstGeom>
        </p:spPr>
        <p:txBody>
          <a:bodyPr anchor="b" anchorCtr="0">
            <a:noAutofit/>
          </a:bodyPr>
          <a:lstStyle>
            <a:lvl1pPr>
              <a:defRPr sz="1969">
                <a:solidFill>
                  <a:srgbClr val="283A8A"/>
                </a:solidFill>
              </a:defRPr>
            </a:lvl1pPr>
          </a:lstStyle>
          <a:p>
            <a:r>
              <a:rPr lang="en-GB" noProof="0" dirty="0"/>
              <a:t>SLIDE TITLE</a:t>
            </a:r>
          </a:p>
        </p:txBody>
      </p:sp>
      <p:pic>
        <p:nvPicPr>
          <p:cNvPr id="13" name="Picture 12">
            <a:extLst>
              <a:ext uri="{FF2B5EF4-FFF2-40B4-BE49-F238E27FC236}">
                <a16:creationId xmlns:a16="http://schemas.microsoft.com/office/drawing/2014/main" xmlns="" id="{6B4E3AAF-6C02-5145-B82B-0EBEB0215DC6}"/>
              </a:ext>
            </a:extLst>
          </p:cNvPr>
          <p:cNvPicPr>
            <a:picLocks noChangeAspect="1"/>
          </p:cNvPicPr>
          <p:nvPr userDrawn="1"/>
        </p:nvPicPr>
        <p:blipFill>
          <a:blip r:embed="rId2"/>
          <a:stretch>
            <a:fillRect/>
          </a:stretch>
        </p:blipFill>
        <p:spPr>
          <a:xfrm>
            <a:off x="273062" y="126146"/>
            <a:ext cx="1393354" cy="786113"/>
          </a:xfrm>
          <a:prstGeom prst="rect">
            <a:avLst/>
          </a:prstGeom>
        </p:spPr>
      </p:pic>
      <p:sp>
        <p:nvSpPr>
          <p:cNvPr id="16" name="Text Placeholder 15">
            <a:extLst>
              <a:ext uri="{FF2B5EF4-FFF2-40B4-BE49-F238E27FC236}">
                <a16:creationId xmlns:a16="http://schemas.microsoft.com/office/drawing/2014/main" xmlns="" id="{417D977B-8AB9-2B4D-BCD8-AC95E3977629}"/>
              </a:ext>
            </a:extLst>
          </p:cNvPr>
          <p:cNvSpPr>
            <a:spLocks noGrp="1"/>
          </p:cNvSpPr>
          <p:nvPr>
            <p:ph type="body" sz="quarter" idx="10"/>
          </p:nvPr>
        </p:nvSpPr>
        <p:spPr>
          <a:xfrm>
            <a:off x="273506" y="1102362"/>
            <a:ext cx="8641643" cy="534592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06309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3729231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7030717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4449997" y="6536531"/>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extLst>
      <p:ext uri="{BB962C8B-B14F-4D97-AF65-F5344CB8AC3E}">
        <p14:creationId xmlns:p14="http://schemas.microsoft.com/office/powerpoint/2010/main" val="3665047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4723805" y="625078"/>
            <a:ext cx="3750469" cy="2652117"/>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2959726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69" y="4473773"/>
            <a:ext cx="7358063" cy="324398"/>
          </a:xfrm>
          <a:prstGeom prst="rect">
            <a:avLst/>
          </a:prstGeom>
        </p:spPr>
        <p:txBody>
          <a:bodyPr anchor="t"/>
          <a:lstStyle>
            <a:lvl1pPr marL="0" indent="0" algn="ctr">
              <a:spcBef>
                <a:spcPts val="0"/>
              </a:spcBef>
              <a:buSzTx/>
              <a:buNone/>
              <a:defRPr sz="1687" i="1"/>
            </a:lvl1pPr>
            <a:lvl2pPr marL="546924" indent="-234396" algn="ctr">
              <a:spcBef>
                <a:spcPts val="0"/>
              </a:spcBef>
              <a:defRPr sz="1687" i="1"/>
            </a:lvl2pPr>
            <a:lvl3pPr marL="859452" indent="-234396" algn="ctr">
              <a:spcBef>
                <a:spcPts val="0"/>
              </a:spcBef>
              <a:defRPr sz="1687" i="1"/>
            </a:lvl3pPr>
            <a:lvl4pPr marL="1171980" indent="-234396" algn="ctr">
              <a:spcBef>
                <a:spcPts val="0"/>
              </a:spcBef>
              <a:defRPr sz="1687" i="1"/>
            </a:lvl4pPr>
            <a:lvl5pPr marL="1484508" indent="-234396"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69" y="3000314"/>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67846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0625168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85790224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xmlns="" id="{C71B0945-3ADC-6342-9DAF-27BF0D44FC1D}"/>
              </a:ext>
            </a:extLst>
          </p:cNvPr>
          <p:cNvSpPr/>
          <p:nvPr userDrawn="1"/>
        </p:nvSpPr>
        <p:spPr>
          <a:xfrm>
            <a:off x="874692" y="811388"/>
            <a:ext cx="8282230" cy="1"/>
          </a:xfrm>
          <a:prstGeom prst="line">
            <a:avLst/>
          </a:prstGeom>
          <a:ln w="12700">
            <a:solidFill>
              <a:schemeClr val="accent1"/>
            </a:solidFill>
            <a:miter lim="400000"/>
          </a:ln>
        </p:spPr>
        <p:txBody>
          <a:bodyPr lIns="32149" tIns="32149" rIns="32149" bIns="32149"/>
          <a:lstStyle/>
          <a:p>
            <a:endParaRPr lang="en-GB" sz="1266" noProof="0" dirty="0"/>
          </a:p>
        </p:txBody>
      </p:sp>
      <p:sp>
        <p:nvSpPr>
          <p:cNvPr id="9" name="Line">
            <a:extLst>
              <a:ext uri="{FF2B5EF4-FFF2-40B4-BE49-F238E27FC236}">
                <a16:creationId xmlns:a16="http://schemas.microsoft.com/office/drawing/2014/main" xmlns="" id="{5E674C22-1733-3D4F-AA6D-D4FEBB445132}"/>
              </a:ext>
            </a:extLst>
          </p:cNvPr>
          <p:cNvSpPr/>
          <p:nvPr userDrawn="1"/>
        </p:nvSpPr>
        <p:spPr>
          <a:xfrm rot="10800000">
            <a:off x="-5205" y="811388"/>
            <a:ext cx="506312" cy="0"/>
          </a:xfrm>
          <a:prstGeom prst="line">
            <a:avLst/>
          </a:prstGeom>
          <a:ln w="12700">
            <a:solidFill>
              <a:schemeClr val="accent1"/>
            </a:solidFill>
            <a:miter lim="400000"/>
          </a:ln>
        </p:spPr>
        <p:txBody>
          <a:bodyPr lIns="32149" tIns="32149" rIns="32149" bIns="32149"/>
          <a:lstStyle/>
          <a:p>
            <a:endParaRPr lang="en-GB" sz="1266" noProof="0" dirty="0"/>
          </a:p>
        </p:txBody>
      </p:sp>
      <p:sp>
        <p:nvSpPr>
          <p:cNvPr id="10" name="Line">
            <a:extLst>
              <a:ext uri="{FF2B5EF4-FFF2-40B4-BE49-F238E27FC236}">
                <a16:creationId xmlns:a16="http://schemas.microsoft.com/office/drawing/2014/main" xmlns="" id="{E499057E-09A9-6145-8409-203E67D826AE}"/>
              </a:ext>
            </a:extLst>
          </p:cNvPr>
          <p:cNvSpPr/>
          <p:nvPr userDrawn="1"/>
        </p:nvSpPr>
        <p:spPr>
          <a:xfrm>
            <a:off x="-7683" y="6606516"/>
            <a:ext cx="9164604" cy="0"/>
          </a:xfrm>
          <a:prstGeom prst="line">
            <a:avLst/>
          </a:prstGeom>
          <a:ln w="15875">
            <a:solidFill>
              <a:srgbClr val="00AEEF">
                <a:alpha val="66667"/>
              </a:srgbClr>
            </a:solidFill>
            <a:miter lim="400000"/>
          </a:ln>
        </p:spPr>
        <p:txBody>
          <a:bodyPr lIns="32149" tIns="32149" rIns="32149" bIns="32149"/>
          <a:lstStyle/>
          <a:p>
            <a:endParaRPr lang="en-GB" sz="1266" noProof="0"/>
          </a:p>
        </p:txBody>
      </p:sp>
      <p:sp>
        <p:nvSpPr>
          <p:cNvPr id="11" name="Title 1">
            <a:extLst>
              <a:ext uri="{FF2B5EF4-FFF2-40B4-BE49-F238E27FC236}">
                <a16:creationId xmlns:a16="http://schemas.microsoft.com/office/drawing/2014/main" xmlns="" id="{BB426173-BAA0-F040-8C5B-DBE87D1A9129}"/>
              </a:ext>
            </a:extLst>
          </p:cNvPr>
          <p:cNvSpPr>
            <a:spLocks noGrp="1"/>
          </p:cNvSpPr>
          <p:nvPr>
            <p:ph type="title" hasCustomPrompt="1"/>
          </p:nvPr>
        </p:nvSpPr>
        <p:spPr>
          <a:xfrm>
            <a:off x="1681952" y="174524"/>
            <a:ext cx="7139270" cy="636864"/>
          </a:xfrm>
          <a:prstGeom prst="rect">
            <a:avLst/>
          </a:prstGeom>
        </p:spPr>
        <p:txBody>
          <a:bodyPr anchor="b" anchorCtr="0">
            <a:noAutofit/>
          </a:bodyPr>
          <a:lstStyle>
            <a:lvl1pPr>
              <a:defRPr sz="1969">
                <a:solidFill>
                  <a:srgbClr val="283A8A"/>
                </a:solidFill>
              </a:defRPr>
            </a:lvl1pPr>
          </a:lstStyle>
          <a:p>
            <a:r>
              <a:rPr lang="en-GB" noProof="0" dirty="0"/>
              <a:t>SLIDE TITLE</a:t>
            </a:r>
          </a:p>
        </p:txBody>
      </p:sp>
      <p:pic>
        <p:nvPicPr>
          <p:cNvPr id="13" name="Picture 12">
            <a:extLst>
              <a:ext uri="{FF2B5EF4-FFF2-40B4-BE49-F238E27FC236}">
                <a16:creationId xmlns:a16="http://schemas.microsoft.com/office/drawing/2014/main" xmlns="" id="{6B4E3AAF-6C02-5145-B82B-0EBEB0215D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062" y="126146"/>
            <a:ext cx="1393354" cy="786113"/>
          </a:xfrm>
          <a:prstGeom prst="rect">
            <a:avLst/>
          </a:prstGeom>
        </p:spPr>
      </p:pic>
    </p:spTree>
    <p:extLst>
      <p:ext uri="{BB962C8B-B14F-4D97-AF65-F5344CB8AC3E}">
        <p14:creationId xmlns:p14="http://schemas.microsoft.com/office/powerpoint/2010/main" val="312907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9997" y="6536531"/>
            <a:ext cx="282129"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5303131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spal.org/" TargetMode="External"/><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emf"/></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p:cNvSpPr/>
          <p:nvPr/>
        </p:nvSpPr>
        <p:spPr>
          <a:xfrm>
            <a:off x="-81658" y="4245194"/>
            <a:ext cx="9307316" cy="2612806"/>
          </a:xfrm>
          <a:prstGeom prst="rect">
            <a:avLst/>
          </a:prstGeom>
          <a:solidFill>
            <a:srgbClr val="283A8A">
              <a:alpha val="91543"/>
            </a:srgbClr>
          </a:solidFill>
          <a:ln w="12700">
            <a:miter lim="400000"/>
          </a:ln>
        </p:spPr>
        <p:txBody>
          <a:bodyPr lIns="35719" tIns="35719" rIns="35719" bIns="35719" anchor="ctr"/>
          <a:lstStyle/>
          <a:p>
            <a:pPr algn="ctr" defTabSz="410751" hangingPunct="0">
              <a:defRPr sz="1900" b="0">
                <a:solidFill>
                  <a:srgbClr val="FFFFFF"/>
                </a:solidFill>
                <a:latin typeface="+mn-lt"/>
                <a:ea typeface="+mn-ea"/>
                <a:cs typeface="+mn-cs"/>
                <a:sym typeface="Helvetica Neue Medium"/>
              </a:defRPr>
            </a:pPr>
            <a:endParaRPr sz="1336" kern="0">
              <a:solidFill>
                <a:srgbClr val="FFFFFF"/>
              </a:solidFill>
              <a:latin typeface="Helvetica Neue Medium"/>
              <a:sym typeface="Helvetica Neue Medium"/>
            </a:endParaRPr>
          </a:p>
        </p:txBody>
      </p:sp>
      <p:sp>
        <p:nvSpPr>
          <p:cNvPr id="210" name="Rectangle"/>
          <p:cNvSpPr/>
          <p:nvPr/>
        </p:nvSpPr>
        <p:spPr>
          <a:xfrm>
            <a:off x="2741414" y="4227682"/>
            <a:ext cx="3661172" cy="53579"/>
          </a:xfrm>
          <a:prstGeom prst="rect">
            <a:avLst/>
          </a:prstGeom>
          <a:solidFill>
            <a:srgbClr val="00AEE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212" name="Logo-MPP(white).png" descr="Logo-MPP(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8794" y="5788732"/>
            <a:ext cx="1412012" cy="759312"/>
          </a:xfrm>
          <a:prstGeom prst="rect">
            <a:avLst/>
          </a:prstGeom>
          <a:ln w="12700">
            <a:miter lim="400000"/>
          </a:ln>
        </p:spPr>
      </p:pic>
      <p:sp>
        <p:nvSpPr>
          <p:cNvPr id="12" name="TextBox 11">
            <a:extLst>
              <a:ext uri="{FF2B5EF4-FFF2-40B4-BE49-F238E27FC236}">
                <a16:creationId xmlns:a16="http://schemas.microsoft.com/office/drawing/2014/main" xmlns="" id="{E205F48A-598D-493C-B3C5-003701FF52CB}"/>
              </a:ext>
            </a:extLst>
          </p:cNvPr>
          <p:cNvSpPr txBox="1"/>
          <p:nvPr/>
        </p:nvSpPr>
        <p:spPr>
          <a:xfrm>
            <a:off x="808860" y="1956288"/>
            <a:ext cx="7526279" cy="17956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800" dirty="0">
                <a:solidFill>
                  <a:srgbClr val="283A8A"/>
                </a:solidFill>
                <a:latin typeface="Helvetica Neue Medium"/>
                <a:ea typeface="Helvetica Neue Medium"/>
                <a:cs typeface="Helvetica Neue Medium"/>
                <a:sym typeface="Helvetica Neue Medium"/>
              </a:rPr>
              <a:t>El Medicines Patent Pool</a:t>
            </a:r>
          </a:p>
          <a:p>
            <a:pPr algn="ctr" defTabSz="410751" hangingPunct="0"/>
            <a:endParaRPr lang="en-US" sz="2800" dirty="0">
              <a:solidFill>
                <a:srgbClr val="283A8A"/>
              </a:solidFill>
              <a:latin typeface="Helvetica Neue Medium"/>
              <a:ea typeface="Helvetica Neue Medium"/>
              <a:cs typeface="Helvetica Neue Medium"/>
              <a:sym typeface="Helvetica Neue Medium"/>
            </a:endParaRPr>
          </a:p>
          <a:p>
            <a:pPr algn="ctr" defTabSz="410751" hangingPunct="0"/>
            <a:r>
              <a:rPr lang="es-ES_tradnl" sz="2800" dirty="0">
                <a:solidFill>
                  <a:srgbClr val="283A8A"/>
                </a:solidFill>
                <a:latin typeface="Helvetica Neue Medium"/>
                <a:ea typeface="Helvetica Neue Medium"/>
                <a:cs typeface="Helvetica Neue Medium"/>
                <a:sym typeface="Helvetica Neue Medium"/>
              </a:rPr>
              <a:t>Licencias para Tecnologías de la Salud en Tiempos de COVID-19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1DBB1-14CA-0445-82B5-0C4FFD0C2B50}"/>
              </a:ext>
            </a:extLst>
          </p:cNvPr>
          <p:cNvSpPr>
            <a:spLocks noGrp="1"/>
          </p:cNvSpPr>
          <p:nvPr>
            <p:ph type="title"/>
          </p:nvPr>
        </p:nvSpPr>
        <p:spPr/>
        <p:txBody>
          <a:bodyPr/>
          <a:lstStyle/>
          <a:p>
            <a:r>
              <a:rPr lang="en-GB" dirty="0"/>
              <a:t>El </a:t>
            </a:r>
            <a:r>
              <a:rPr lang="en-GB" dirty="0" err="1"/>
              <a:t>Acceso</a:t>
            </a:r>
            <a:r>
              <a:rPr lang="en-GB" dirty="0"/>
              <a:t> a la </a:t>
            </a:r>
            <a:r>
              <a:rPr lang="en-GB" dirty="0" err="1"/>
              <a:t>Combinación</a:t>
            </a:r>
            <a:r>
              <a:rPr lang="en-GB" dirty="0"/>
              <a:t> TLD </a:t>
            </a:r>
            <a:r>
              <a:rPr lang="en-GB" dirty="0" err="1"/>
              <a:t>en</a:t>
            </a:r>
            <a:r>
              <a:rPr lang="en-GB" dirty="0"/>
              <a:t> el </a:t>
            </a:r>
            <a:r>
              <a:rPr lang="en-GB" dirty="0" err="1"/>
              <a:t>mundo</a:t>
            </a:r>
            <a:endParaRPr lang="en-GB" dirty="0"/>
          </a:p>
        </p:txBody>
      </p:sp>
      <p:pic>
        <p:nvPicPr>
          <p:cNvPr id="3" name="TLD_sales_uptake_2" descr="TLD_sales_uptake_2">
            <a:hlinkClick r:id="" action="ppaction://media"/>
            <a:extLst>
              <a:ext uri="{FF2B5EF4-FFF2-40B4-BE49-F238E27FC236}">
                <a16:creationId xmlns:a16="http://schemas.microsoft.com/office/drawing/2014/main" xmlns="" id="{412145D2-C6AF-104C-AF45-18C97D3BA15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3337" y="932875"/>
            <a:ext cx="8437326" cy="5675700"/>
          </a:xfrm>
          <a:prstGeom prst="rect">
            <a:avLst/>
          </a:prstGeom>
          <a:ln>
            <a:solidFill>
              <a:schemeClr val="accent1"/>
            </a:solidFill>
          </a:ln>
        </p:spPr>
      </p:pic>
    </p:spTree>
    <p:extLst>
      <p:ext uri="{BB962C8B-B14F-4D97-AF65-F5344CB8AC3E}">
        <p14:creationId xmlns:p14="http://schemas.microsoft.com/office/powerpoint/2010/main" val="287110203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33376-DA45-024B-98CD-C62080A0F3B3}"/>
              </a:ext>
            </a:extLst>
          </p:cNvPr>
          <p:cNvSpPr>
            <a:spLocks noGrp="1"/>
          </p:cNvSpPr>
          <p:nvPr>
            <p:ph type="title"/>
          </p:nvPr>
        </p:nvSpPr>
        <p:spPr/>
        <p:txBody>
          <a:bodyPr/>
          <a:lstStyle/>
          <a:p>
            <a:r>
              <a:rPr lang="x-none" dirty="0"/>
              <a:t>El Acceso a Dolutegravir y TLD en América Latina y el Caribe (10 países con mayores compras)</a:t>
            </a:r>
          </a:p>
        </p:txBody>
      </p:sp>
      <p:graphicFrame>
        <p:nvGraphicFramePr>
          <p:cNvPr id="3" name="Chart 2">
            <a:extLst>
              <a:ext uri="{FF2B5EF4-FFF2-40B4-BE49-F238E27FC236}">
                <a16:creationId xmlns:a16="http://schemas.microsoft.com/office/drawing/2014/main" xmlns="" id="{6BC701BF-840B-4958-963F-AB656FA55C9F}"/>
              </a:ext>
            </a:extLst>
          </p:cNvPr>
          <p:cNvGraphicFramePr>
            <a:graphicFrameLocks/>
          </p:cNvGraphicFramePr>
          <p:nvPr>
            <p:extLst>
              <p:ext uri="{D42A27DB-BD31-4B8C-83A1-F6EECF244321}">
                <p14:modId xmlns:p14="http://schemas.microsoft.com/office/powerpoint/2010/main" val="3909733100"/>
              </p:ext>
            </p:extLst>
          </p:nvPr>
        </p:nvGraphicFramePr>
        <p:xfrm>
          <a:off x="-13970" y="1706880"/>
          <a:ext cx="9171940" cy="34442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78143C1E-5799-914E-B8D6-096D92E48A78}"/>
              </a:ext>
            </a:extLst>
          </p:cNvPr>
          <p:cNvSpPr txBox="1"/>
          <p:nvPr/>
        </p:nvSpPr>
        <p:spPr>
          <a:xfrm>
            <a:off x="1933303" y="1069338"/>
            <a:ext cx="527739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x-none" dirty="0">
                <a:solidFill>
                  <a:srgbClr val="283A8A"/>
                </a:solidFill>
                <a:latin typeface="Helvetica Neue Medium"/>
                <a:ea typeface="Helvetica Neue Medium"/>
                <a:cs typeface="Helvetica Neue Medium"/>
                <a:sym typeface="Helvetica Neue Medium"/>
              </a:rPr>
              <a:t>De enero 2018 a marzo 2020</a:t>
            </a:r>
          </a:p>
        </p:txBody>
      </p:sp>
    </p:spTree>
    <p:extLst>
      <p:ext uri="{BB962C8B-B14F-4D97-AF65-F5344CB8AC3E}">
        <p14:creationId xmlns:p14="http://schemas.microsoft.com/office/powerpoint/2010/main" val="93649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p:cNvSpPr/>
          <p:nvPr/>
        </p:nvSpPr>
        <p:spPr>
          <a:xfrm>
            <a:off x="-28418" y="-38451"/>
            <a:ext cx="9200836" cy="6934902"/>
          </a:xfrm>
          <a:prstGeom prst="rect">
            <a:avLst/>
          </a:prstGeom>
          <a:solidFill>
            <a:srgbClr val="283A8A"/>
          </a:solidFill>
          <a:ln w="12700">
            <a:miter lim="400000"/>
          </a:ln>
        </p:spPr>
        <p:txBody>
          <a:bodyPr lIns="35719" tIns="35719" rIns="35719" bIns="35719" anchor="ctr"/>
          <a:lstStyle/>
          <a:p>
            <a:pPr algn="ctr" defTabSz="410751" hangingPunct="0">
              <a:defRPr sz="2200">
                <a:solidFill>
                  <a:srgbClr val="FFFFFF"/>
                </a:solidFill>
              </a:defRPr>
            </a:pPr>
            <a:endParaRPr sz="1547" kern="0" dirty="0">
              <a:solidFill>
                <a:srgbClr val="FFFFFF"/>
              </a:solidFill>
              <a:latin typeface="Helvetica Neue Medium"/>
              <a:sym typeface="Helvetica Neue Medium"/>
            </a:endParaRPr>
          </a:p>
        </p:txBody>
      </p:sp>
      <p:sp>
        <p:nvSpPr>
          <p:cNvPr id="345" name="ACCESS"/>
          <p:cNvSpPr txBox="1">
            <a:spLocks noGrp="1"/>
          </p:cNvSpPr>
          <p:nvPr>
            <p:ph type="ctrTitle"/>
          </p:nvPr>
        </p:nvSpPr>
        <p:spPr>
          <a:xfrm>
            <a:off x="-14209" y="2143525"/>
            <a:ext cx="9172418" cy="2203283"/>
          </a:xfrm>
          <a:prstGeom prst="rect">
            <a:avLst/>
          </a:prstGeom>
        </p:spPr>
        <p:txBody>
          <a:bodyPr anchor="ctr">
            <a:noAutofit/>
          </a:bodyPr>
          <a:lstStyle>
            <a:lvl1pPr defTabSz="457200">
              <a:lnSpc>
                <a:spcPts val="16600"/>
              </a:lnSpc>
              <a:defRPr sz="9100" b="1">
                <a:solidFill>
                  <a:srgbClr val="FFFFFF"/>
                </a:solidFill>
                <a:latin typeface="PT Sans"/>
                <a:ea typeface="PT Sans"/>
                <a:cs typeface="PT Sans"/>
                <a:sym typeface="PT Sans"/>
              </a:defRPr>
            </a:lvl1pPr>
          </a:lstStyle>
          <a:p>
            <a:pPr>
              <a:lnSpc>
                <a:spcPct val="100000"/>
              </a:lnSpc>
            </a:pPr>
            <a:r>
              <a:rPr lang="en-US" sz="4400" dirty="0"/>
              <a:t>Possible </a:t>
            </a:r>
            <a:r>
              <a:rPr lang="en-US" sz="4400" dirty="0" err="1"/>
              <a:t>rol</a:t>
            </a:r>
            <a:r>
              <a:rPr lang="en-US" sz="4400" dirty="0"/>
              <a:t> del MPP </a:t>
            </a:r>
            <a:r>
              <a:rPr lang="en-US" sz="4400" dirty="0" err="1"/>
              <a:t>en</a:t>
            </a:r>
            <a:r>
              <a:rPr lang="en-US" sz="4400" dirty="0"/>
              <a:t> COVID-19</a:t>
            </a:r>
            <a:endParaRPr sz="4400" dirty="0"/>
          </a:p>
        </p:txBody>
      </p:sp>
      <p:sp>
        <p:nvSpPr>
          <p:cNvPr id="346" name="to effective and affordable treatments administered  in resource-limited contexts becomes"/>
          <p:cNvSpPr txBox="1"/>
          <p:nvPr/>
        </p:nvSpPr>
        <p:spPr>
          <a:xfrm>
            <a:off x="844953" y="3432043"/>
            <a:ext cx="7454094" cy="36420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spAutoFit/>
          </a:bodyPr>
          <a:lstStyle/>
          <a:p>
            <a:pPr algn="ctr" defTabSz="321457" hangingPunct="0">
              <a:defRPr sz="2700">
                <a:solidFill>
                  <a:srgbClr val="FFFFFF"/>
                </a:solidFill>
                <a:latin typeface="PT Sans"/>
                <a:ea typeface="PT Sans"/>
                <a:cs typeface="PT Sans"/>
                <a:sym typeface="PT Sans"/>
              </a:defRPr>
            </a:pPr>
            <a:endParaRPr sz="1898" kern="0" dirty="0">
              <a:solidFill>
                <a:srgbClr val="FFFFFF"/>
              </a:solidFill>
              <a:latin typeface="PT Sans"/>
              <a:sym typeface="PT Sans"/>
            </a:endParaRPr>
          </a:p>
        </p:txBody>
      </p:sp>
      <p:sp>
        <p:nvSpPr>
          <p:cNvPr id="349" name="Line"/>
          <p:cNvSpPr/>
          <p:nvPr/>
        </p:nvSpPr>
        <p:spPr>
          <a:xfrm>
            <a:off x="2759274" y="1927175"/>
            <a:ext cx="3625453" cy="1"/>
          </a:xfrm>
          <a:prstGeom prst="line">
            <a:avLst/>
          </a:prstGeom>
          <a:ln w="762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351" name="Line"/>
          <p:cNvSpPr/>
          <p:nvPr/>
        </p:nvSpPr>
        <p:spPr>
          <a:xfrm>
            <a:off x="2759274" y="4588222"/>
            <a:ext cx="3625453" cy="1"/>
          </a:xfrm>
          <a:prstGeom prst="line">
            <a:avLst/>
          </a:prstGeom>
          <a:ln w="762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Tree>
    <p:extLst>
      <p:ext uri="{BB962C8B-B14F-4D97-AF65-F5344CB8AC3E}">
        <p14:creationId xmlns:p14="http://schemas.microsoft.com/office/powerpoint/2010/main" val="22472824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Logo-MPP(white).png" descr="Logo-MPP(white).png">
            <a:extLst>
              <a:ext uri="{FF2B5EF4-FFF2-40B4-BE49-F238E27FC236}">
                <a16:creationId xmlns:a16="http://schemas.microsoft.com/office/drawing/2014/main" xmlns="" id="{23DA3B92-0CB0-4940-886B-B6B01F45C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190" y="152162"/>
            <a:ext cx="1334819" cy="717803"/>
          </a:xfrm>
          <a:prstGeom prst="rect">
            <a:avLst/>
          </a:prstGeom>
          <a:ln w="12700">
            <a:miter lim="400000"/>
          </a:ln>
        </p:spPr>
      </p:pic>
      <p:sp>
        <p:nvSpPr>
          <p:cNvPr id="21" name="Line">
            <a:extLst>
              <a:ext uri="{FF2B5EF4-FFF2-40B4-BE49-F238E27FC236}">
                <a16:creationId xmlns:a16="http://schemas.microsoft.com/office/drawing/2014/main" xmlns="" id="{7E20E7E7-B06B-0048-9542-84ABC823845F}"/>
              </a:ext>
            </a:extLst>
          </p:cNvPr>
          <p:cNvSpPr/>
          <p:nvPr/>
        </p:nvSpPr>
        <p:spPr>
          <a:xfrm>
            <a:off x="859190" y="813701"/>
            <a:ext cx="8281219" cy="1"/>
          </a:xfrm>
          <a:prstGeom prst="line">
            <a:avLst/>
          </a:prstGeom>
          <a:ln w="12700">
            <a:solidFill>
              <a:srgbClr val="FFFFF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23" name="TextBox 22">
            <a:extLst>
              <a:ext uri="{FF2B5EF4-FFF2-40B4-BE49-F238E27FC236}">
                <a16:creationId xmlns:a16="http://schemas.microsoft.com/office/drawing/2014/main" xmlns="" id="{B60E52BC-DCDC-5745-9038-B8A4E0652C57}"/>
              </a:ext>
            </a:extLst>
          </p:cNvPr>
          <p:cNvSpPr txBox="1"/>
          <p:nvPr/>
        </p:nvSpPr>
        <p:spPr>
          <a:xfrm>
            <a:off x="3440328" y="424376"/>
            <a:ext cx="5384483" cy="34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r" defTabSz="410751" hangingPunct="0"/>
            <a:r>
              <a:rPr lang="en-US" b="1" kern="0" dirty="0">
                <a:solidFill>
                  <a:srgbClr val="FFFFFF"/>
                </a:solidFill>
                <a:latin typeface="PT Sans" panose="020B0503020203020204"/>
                <a:ea typeface="Helvetica Neue" panose="02000503000000020004" pitchFamily="2" charset="0"/>
                <a:cs typeface="Helvetica Neue" panose="02000503000000020004" pitchFamily="2" charset="0"/>
                <a:sym typeface="Helvetica Neue Medium"/>
              </a:rPr>
              <a:t>EL MANDATO DEL MPP EN COVID-19</a:t>
            </a:r>
          </a:p>
        </p:txBody>
      </p:sp>
      <p:sp>
        <p:nvSpPr>
          <p:cNvPr id="2161" name="The MPP Board agreed to expand the  mandate of the Medicines Patent Pool to treatment areas beyond HIV, Hepatitis C and TB."/>
          <p:cNvSpPr txBox="1"/>
          <p:nvPr/>
        </p:nvSpPr>
        <p:spPr>
          <a:xfrm>
            <a:off x="319190" y="1714840"/>
            <a:ext cx="8281219" cy="851067"/>
          </a:xfrm>
          <a:prstGeom prst="rect">
            <a:avLst/>
          </a:prstGeom>
          <a:ln w="12700">
            <a:miter lim="400000"/>
          </a:ln>
          <a:effectLst/>
          <a:extLst>
            <a:ext uri="{C572A759-6A51-4108-AA02-DFA0A04FC94B}">
              <ma14:wrappingTextBoxFlag xmlns:ma14="http://schemas.microsoft.com/office/mac/drawingml/2011/main" xmlns="" val="1"/>
            </a:ext>
          </a:extLst>
        </p:spPr>
        <p:txBody>
          <a:bodyPr lIns="35719" tIns="35719" rIns="35719" bIns="35719" anchor="ctr">
            <a:spAutoFit/>
          </a:bodyPr>
          <a:lstStyle/>
          <a:p>
            <a:pPr algn="ctr" defTabSz="321457" hangingPunct="0">
              <a:defRPr sz="4300" b="1" i="1">
                <a:solidFill>
                  <a:srgbClr val="FFFFFF"/>
                </a:solidFill>
                <a:latin typeface="PT Sans"/>
                <a:ea typeface="PT Sans"/>
                <a:cs typeface="PT Sans"/>
                <a:sym typeface="PT Sans"/>
              </a:defRPr>
            </a:pPr>
            <a:r>
              <a:rPr lang="en-US" sz="2531" kern="0" dirty="0">
                <a:solidFill>
                  <a:srgbClr val="FFFFFF"/>
                </a:solidFill>
                <a:latin typeface="PT Sans"/>
                <a:sym typeface="PT Sans"/>
              </a:rPr>
              <a:t>El 31 de </a:t>
            </a:r>
            <a:r>
              <a:rPr lang="en-US" sz="2531" kern="0" dirty="0" err="1">
                <a:solidFill>
                  <a:srgbClr val="FFFFFF"/>
                </a:solidFill>
                <a:latin typeface="PT Sans"/>
                <a:sym typeface="PT Sans"/>
              </a:rPr>
              <a:t>marzo</a:t>
            </a:r>
            <a:r>
              <a:rPr lang="en-US" sz="2531" kern="0" dirty="0">
                <a:solidFill>
                  <a:srgbClr val="FFFFFF"/>
                </a:solidFill>
                <a:latin typeface="PT Sans"/>
                <a:sym typeface="PT Sans"/>
              </a:rPr>
              <a:t> de 2020, </a:t>
            </a:r>
            <a:r>
              <a:rPr lang="es-ES" sz="2531" kern="0" dirty="0">
                <a:solidFill>
                  <a:srgbClr val="FFFFFF"/>
                </a:solidFill>
                <a:latin typeface="PT Sans"/>
                <a:sym typeface="PT Sans"/>
              </a:rPr>
              <a:t>el Consejo de Administración del MPP decidió expandir el mandato del MPP</a:t>
            </a:r>
            <a:endParaRPr sz="2531" kern="0" dirty="0">
              <a:solidFill>
                <a:srgbClr val="FFFFFF"/>
              </a:solidFill>
              <a:latin typeface="PT Sans"/>
              <a:sym typeface="PT Sans"/>
            </a:endParaRPr>
          </a:p>
        </p:txBody>
      </p:sp>
      <p:sp>
        <p:nvSpPr>
          <p:cNvPr id="2163" name="Line"/>
          <p:cNvSpPr/>
          <p:nvPr/>
        </p:nvSpPr>
        <p:spPr>
          <a:xfrm>
            <a:off x="2757428" y="1504370"/>
            <a:ext cx="3625453" cy="1"/>
          </a:xfrm>
          <a:prstGeom prst="line">
            <a:avLst/>
          </a:prstGeom>
          <a:ln w="762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2164" name="Line"/>
          <p:cNvSpPr/>
          <p:nvPr/>
        </p:nvSpPr>
        <p:spPr>
          <a:xfrm>
            <a:off x="2647071" y="5759085"/>
            <a:ext cx="3625455" cy="0"/>
          </a:xfrm>
          <a:prstGeom prst="line">
            <a:avLst/>
          </a:prstGeom>
          <a:ln w="762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13" name="Line">
            <a:extLst>
              <a:ext uri="{FF2B5EF4-FFF2-40B4-BE49-F238E27FC236}">
                <a16:creationId xmlns:a16="http://schemas.microsoft.com/office/drawing/2014/main" xmlns="" id="{CED755B6-320A-8745-8703-9E06CEB13FA4}"/>
              </a:ext>
            </a:extLst>
          </p:cNvPr>
          <p:cNvSpPr/>
          <p:nvPr/>
        </p:nvSpPr>
        <p:spPr>
          <a:xfrm>
            <a:off x="-409709" y="811256"/>
            <a:ext cx="910756" cy="0"/>
          </a:xfrm>
          <a:prstGeom prst="line">
            <a:avLst/>
          </a:prstGeom>
          <a:ln w="12700">
            <a:solidFill>
              <a:schemeClr val="bg1"/>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15" name="The MPP Board agreed to expand the  mandate of the Medicines Patent Pool to treatment areas beyond HIV, Hepatitis C and TB.">
            <a:extLst>
              <a:ext uri="{FF2B5EF4-FFF2-40B4-BE49-F238E27FC236}">
                <a16:creationId xmlns:a16="http://schemas.microsoft.com/office/drawing/2014/main" xmlns="" id="{5DBA19FA-F06E-E64E-9646-775FE0AEC031}"/>
              </a:ext>
            </a:extLst>
          </p:cNvPr>
          <p:cNvSpPr txBox="1"/>
          <p:nvPr/>
        </p:nvSpPr>
        <p:spPr>
          <a:xfrm>
            <a:off x="672612" y="3449041"/>
            <a:ext cx="8281219" cy="1303242"/>
          </a:xfrm>
          <a:prstGeom prst="rect">
            <a:avLst/>
          </a:prstGeom>
          <a:ln w="12700">
            <a:miter lim="400000"/>
          </a:ln>
          <a:effectLst/>
          <a:extLst>
            <a:ext uri="{C572A759-6A51-4108-AA02-DFA0A04FC94B}">
              <ma14:wrappingTextBoxFlag xmlns:ma14="http://schemas.microsoft.com/office/mac/drawingml/2011/main" xmlns="" val="1"/>
            </a:ext>
          </a:extLst>
        </p:spPr>
        <p:txBody>
          <a:bodyPr lIns="35719" tIns="35719" rIns="35719" bIns="35719" anchor="ctr">
            <a:spAutoFit/>
          </a:bodyPr>
          <a:lstStyle/>
          <a:p>
            <a:r>
              <a:rPr lang="en-GB" sz="2000" dirty="0">
                <a:solidFill>
                  <a:schemeClr val="bg1"/>
                </a:solidFill>
              </a:rPr>
              <a:t>“</a:t>
            </a:r>
            <a:r>
              <a:rPr lang="en-GB" sz="2000" i="1" dirty="0">
                <a:solidFill>
                  <a:schemeClr val="bg1"/>
                </a:solidFill>
              </a:rPr>
              <a:t>The Board of the Medicines Patent Pool (MPP) has decided to </a:t>
            </a:r>
            <a:r>
              <a:rPr lang="en-GB" sz="2000" b="1" i="1" dirty="0">
                <a:solidFill>
                  <a:schemeClr val="bg1"/>
                </a:solidFill>
              </a:rPr>
              <a:t>temporarily</a:t>
            </a:r>
            <a:r>
              <a:rPr lang="en-GB" sz="2000" i="1" dirty="0">
                <a:solidFill>
                  <a:schemeClr val="bg1"/>
                </a:solidFill>
              </a:rPr>
              <a:t> expand its mandate to include </a:t>
            </a:r>
            <a:r>
              <a:rPr lang="en-GB" sz="2000" b="1" i="1" dirty="0">
                <a:solidFill>
                  <a:schemeClr val="bg1"/>
                </a:solidFill>
              </a:rPr>
              <a:t>any health technology </a:t>
            </a:r>
            <a:r>
              <a:rPr lang="en-GB" sz="2000" i="1" dirty="0">
                <a:solidFill>
                  <a:schemeClr val="bg1"/>
                </a:solidFill>
              </a:rPr>
              <a:t>that could contribute to the global response </a:t>
            </a:r>
            <a:r>
              <a:rPr lang="en-GB" sz="2000" b="1" i="1" dirty="0">
                <a:solidFill>
                  <a:schemeClr val="bg1"/>
                </a:solidFill>
              </a:rPr>
              <a:t>to COVID-19 </a:t>
            </a:r>
            <a:r>
              <a:rPr lang="en-GB" sz="2000" i="1" dirty="0">
                <a:solidFill>
                  <a:schemeClr val="bg1"/>
                </a:solidFill>
              </a:rPr>
              <a:t>and </a:t>
            </a:r>
            <a:r>
              <a:rPr lang="en-GB" sz="2000" b="1" i="1" dirty="0">
                <a:solidFill>
                  <a:schemeClr val="bg1"/>
                </a:solidFill>
              </a:rPr>
              <a:t>where licensing could facilitate innovation and access</a:t>
            </a:r>
            <a:r>
              <a:rPr lang="en-GB" sz="2000" i="1" dirty="0">
                <a:solidFill>
                  <a:schemeClr val="bg1"/>
                </a:solidFill>
              </a:rPr>
              <a:t>.”</a:t>
            </a:r>
          </a:p>
        </p:txBody>
      </p:sp>
    </p:spTree>
    <p:extLst>
      <p:ext uri="{BB962C8B-B14F-4D97-AF65-F5344CB8AC3E}">
        <p14:creationId xmlns:p14="http://schemas.microsoft.com/office/powerpoint/2010/main" val="10993526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a:extLst>
              <a:ext uri="{FF2B5EF4-FFF2-40B4-BE49-F238E27FC236}">
                <a16:creationId xmlns:a16="http://schemas.microsoft.com/office/drawing/2014/main" xmlns="" id="{5D7E652A-B84A-44CB-A050-8FFB6E58AD70}"/>
              </a:ext>
            </a:extLst>
          </p:cNvPr>
          <p:cNvSpPr/>
          <p:nvPr/>
        </p:nvSpPr>
        <p:spPr>
          <a:xfrm rot="10800000">
            <a:off x="-5552" y="1050861"/>
            <a:ext cx="540000" cy="0"/>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5" name="Title 1">
            <a:extLst>
              <a:ext uri="{FF2B5EF4-FFF2-40B4-BE49-F238E27FC236}">
                <a16:creationId xmlns:a16="http://schemas.microsoft.com/office/drawing/2014/main" xmlns="" id="{7F185614-D809-4545-8FBE-F508A996451C}"/>
              </a:ext>
            </a:extLst>
          </p:cNvPr>
          <p:cNvSpPr>
            <a:spLocks noGrp="1"/>
          </p:cNvSpPr>
          <p:nvPr>
            <p:ph type="title" hasCustomPrompt="1"/>
          </p:nvPr>
        </p:nvSpPr>
        <p:spPr>
          <a:xfrm>
            <a:off x="1390811" y="292064"/>
            <a:ext cx="7614292" cy="679211"/>
          </a:xfrm>
          <a:prstGeom prst="rect">
            <a:avLst/>
          </a:prstGeom>
        </p:spPr>
        <p:txBody>
          <a:bodyPr anchor="b" anchorCtr="0">
            <a:noAutofit/>
          </a:bodyPr>
          <a:lstStyle>
            <a:lvl1pPr>
              <a:defRPr sz="2800">
                <a:solidFill>
                  <a:srgbClr val="283A8A"/>
                </a:solidFill>
              </a:defRPr>
            </a:lvl1pPr>
          </a:lstStyle>
          <a:p>
            <a:pPr algn="r"/>
            <a:r>
              <a:rPr lang="en-GB" sz="1800" b="1" dirty="0">
                <a:latin typeface="Arial (Headings)"/>
                <a:cs typeface="Arial" panose="020B0604020202020204" pitchFamily="34" charset="0"/>
              </a:rPr>
              <a:t>ALGUNAS CONSIDERACIONES PARA EL POSIBLE LICENCIAMIENTO DE TECNOLOGIAS DE SALUD PARA COVID-19</a:t>
            </a:r>
            <a:endParaRPr lang="en-GB" sz="1800" b="1" noProof="0" dirty="0">
              <a:latin typeface="Arial (Headings)"/>
              <a:cs typeface="Arial" panose="020B0604020202020204" pitchFamily="34" charset="0"/>
            </a:endParaRPr>
          </a:p>
        </p:txBody>
      </p:sp>
      <p:pic>
        <p:nvPicPr>
          <p:cNvPr id="6" name="Picture 5">
            <a:extLst>
              <a:ext uri="{FF2B5EF4-FFF2-40B4-BE49-F238E27FC236}">
                <a16:creationId xmlns:a16="http://schemas.microsoft.com/office/drawing/2014/main" xmlns="" id="{6CB5F641-0C39-4115-B161-A26FBFAF54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2" y="132891"/>
            <a:ext cx="1486063" cy="838384"/>
          </a:xfrm>
          <a:prstGeom prst="rect">
            <a:avLst/>
          </a:prstGeom>
        </p:spPr>
      </p:pic>
      <p:sp>
        <p:nvSpPr>
          <p:cNvPr id="8" name="Line">
            <a:extLst>
              <a:ext uri="{FF2B5EF4-FFF2-40B4-BE49-F238E27FC236}">
                <a16:creationId xmlns:a16="http://schemas.microsoft.com/office/drawing/2014/main" xmlns="" id="{B68371BB-0672-4CFB-82F6-886140CDC1B8}"/>
              </a:ext>
            </a:extLst>
          </p:cNvPr>
          <p:cNvSpPr/>
          <p:nvPr/>
        </p:nvSpPr>
        <p:spPr>
          <a:xfrm>
            <a:off x="310699" y="1050861"/>
            <a:ext cx="8833301" cy="1"/>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xmlns="" id="{E8A0BD9D-8374-4B1E-A1BE-ED2B0B334389}"/>
              </a:ext>
            </a:extLst>
          </p:cNvPr>
          <p:cNvSpPr/>
          <p:nvPr/>
        </p:nvSpPr>
        <p:spPr>
          <a:xfrm>
            <a:off x="81022" y="1050860"/>
            <a:ext cx="8924081" cy="5247590"/>
          </a:xfrm>
          <a:prstGeom prst="rect">
            <a:avLst/>
          </a:prstGeom>
        </p:spPr>
        <p:txBody>
          <a:bodyPr wrap="square">
            <a:spAutoFit/>
          </a:bodyPr>
          <a:lstStyle/>
          <a:p>
            <a:pPr defTabSz="685800"/>
            <a:r>
              <a:rPr lang="es-ES_tradnl" sz="1900" b="1" dirty="0">
                <a:solidFill>
                  <a:srgbClr val="283A8A"/>
                </a:solidFill>
                <a:latin typeface="Calibri" panose="020F0502020204030204"/>
              </a:rPr>
              <a:t>Teniendo en cuenta la escala y gravedad de la pandemia es importante considerar como podrían estructurarse eventuales licencias para favorecer el acceso lo más amplio posible:</a:t>
            </a:r>
          </a:p>
          <a:p>
            <a:pPr defTabSz="685800"/>
            <a:endParaRPr lang="es-ES_tradnl" sz="12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1900" b="1" dirty="0">
                <a:solidFill>
                  <a:srgbClr val="283A8A"/>
                </a:solidFill>
                <a:latin typeface="Calibri" panose="020F0502020204030204"/>
              </a:rPr>
              <a:t>Licenciamiento como parte de planes mas amplios de acceso al producto</a:t>
            </a:r>
            <a:r>
              <a:rPr lang="es-ES_tradnl" sz="1900" dirty="0">
                <a:solidFill>
                  <a:srgbClr val="283A8A"/>
                </a:solidFill>
                <a:latin typeface="Calibri" panose="020F0502020204030204"/>
              </a:rPr>
              <a:t>: los tiempos para el desarrollo de una versión genérica de un producto pueden ser largos. Por eso es importante que una estrategia de licenciamiento se integre en una estrategia más amplia de acceso al producto </a:t>
            </a:r>
            <a:endParaRPr lang="es-ES_tradnl" sz="1900" b="1" dirty="0">
              <a:solidFill>
                <a:srgbClr val="283A8A"/>
              </a:solidFill>
              <a:latin typeface="Calibri" panose="020F0502020204030204"/>
            </a:endParaRPr>
          </a:p>
          <a:p>
            <a:pPr defTabSz="685800"/>
            <a:endParaRPr lang="es-ES_tradnl" sz="19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1900" b="1" dirty="0">
                <a:solidFill>
                  <a:srgbClr val="283A8A"/>
                </a:solidFill>
                <a:latin typeface="Calibri" panose="020F0502020204030204"/>
              </a:rPr>
              <a:t>Condiciones específicas durante la Emergencia de Salud Pública de la OMS (PHEIC) : </a:t>
            </a:r>
            <a:r>
              <a:rPr lang="es-ES_tradnl" sz="1900" dirty="0">
                <a:solidFill>
                  <a:srgbClr val="283A8A"/>
                </a:solidFill>
                <a:latin typeface="Calibri" panose="020F0502020204030204"/>
              </a:rPr>
              <a:t>es muy posible que haya que considerar condiciones específicas para las licencias durante el período de emergencia que podrían cambiar una vez haya pasado la emergencia</a:t>
            </a:r>
          </a:p>
          <a:p>
            <a:pPr defTabSz="685800"/>
            <a:endParaRPr lang="es-ES_tradnl" sz="1900"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1900" b="1" dirty="0">
                <a:solidFill>
                  <a:srgbClr val="283A8A"/>
                </a:solidFill>
                <a:latin typeface="Calibri" panose="020F0502020204030204"/>
              </a:rPr>
              <a:t>Acceso equitativo</a:t>
            </a:r>
            <a:r>
              <a:rPr lang="es-ES_tradnl" sz="1900" dirty="0">
                <a:solidFill>
                  <a:srgbClr val="283A8A"/>
                </a:solidFill>
                <a:latin typeface="Calibri" panose="020F0502020204030204"/>
              </a:rPr>
              <a:t>: considerando que (por lo menos al inicio) la demanda para cualquier producto con eficacia sea mayor que la demanda, las licencias deberán tomar en cuenta estrategias para una distribución equitativa que apoyen las discusiones en curso</a:t>
            </a:r>
            <a:endParaRPr lang="es-ES_tradnl" sz="1200" b="1" dirty="0">
              <a:solidFill>
                <a:srgbClr val="283A8A"/>
              </a:solidFill>
              <a:latin typeface="Calibri" panose="020F0502020204030204"/>
            </a:endParaRPr>
          </a:p>
        </p:txBody>
      </p:sp>
    </p:spTree>
    <p:extLst>
      <p:ext uri="{BB962C8B-B14F-4D97-AF65-F5344CB8AC3E}">
        <p14:creationId xmlns:p14="http://schemas.microsoft.com/office/powerpoint/2010/main" val="402685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a:extLst>
              <a:ext uri="{FF2B5EF4-FFF2-40B4-BE49-F238E27FC236}">
                <a16:creationId xmlns:a16="http://schemas.microsoft.com/office/drawing/2014/main" xmlns="" id="{5D7E652A-B84A-44CB-A050-8FFB6E58AD70}"/>
              </a:ext>
            </a:extLst>
          </p:cNvPr>
          <p:cNvSpPr/>
          <p:nvPr/>
        </p:nvSpPr>
        <p:spPr>
          <a:xfrm rot="10800000">
            <a:off x="-5552" y="1050861"/>
            <a:ext cx="540000" cy="0"/>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xmlns="" id="{6CB5F641-0C39-4115-B161-A26FBFAF5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2" y="132891"/>
            <a:ext cx="1486063" cy="838384"/>
          </a:xfrm>
          <a:prstGeom prst="rect">
            <a:avLst/>
          </a:prstGeom>
        </p:spPr>
      </p:pic>
      <p:sp>
        <p:nvSpPr>
          <p:cNvPr id="8" name="Line">
            <a:extLst>
              <a:ext uri="{FF2B5EF4-FFF2-40B4-BE49-F238E27FC236}">
                <a16:creationId xmlns:a16="http://schemas.microsoft.com/office/drawing/2014/main" xmlns="" id="{B68371BB-0672-4CFB-82F6-886140CDC1B8}"/>
              </a:ext>
            </a:extLst>
          </p:cNvPr>
          <p:cNvSpPr/>
          <p:nvPr/>
        </p:nvSpPr>
        <p:spPr>
          <a:xfrm>
            <a:off x="310699" y="1050861"/>
            <a:ext cx="8833301" cy="1"/>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xmlns="" id="{E8A0BD9D-8374-4B1E-A1BE-ED2B0B334389}"/>
              </a:ext>
            </a:extLst>
          </p:cNvPr>
          <p:cNvSpPr/>
          <p:nvPr/>
        </p:nvSpPr>
        <p:spPr>
          <a:xfrm>
            <a:off x="81022" y="1130448"/>
            <a:ext cx="8924081" cy="5186035"/>
          </a:xfrm>
          <a:prstGeom prst="rect">
            <a:avLst/>
          </a:prstGeom>
        </p:spPr>
        <p:txBody>
          <a:bodyPr wrap="square">
            <a:spAutoFit/>
          </a:bodyPr>
          <a:lstStyle/>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Interacción con otros mecanismos e iniciativas: </a:t>
            </a:r>
            <a:r>
              <a:rPr lang="es-ES_tradnl" sz="2000" dirty="0">
                <a:solidFill>
                  <a:srgbClr val="283A8A"/>
                </a:solidFill>
                <a:latin typeface="Calibri" panose="020F0502020204030204"/>
              </a:rPr>
              <a:t>será clave estar bien coordinados con otros mecanismos como el ACT </a:t>
            </a:r>
            <a:r>
              <a:rPr lang="es-ES_tradnl" sz="2000" dirty="0" err="1">
                <a:solidFill>
                  <a:srgbClr val="283A8A"/>
                </a:solidFill>
                <a:latin typeface="Calibri" panose="020F0502020204030204"/>
              </a:rPr>
              <a:t>Accelerator</a:t>
            </a:r>
            <a:r>
              <a:rPr lang="es-ES_tradnl" sz="2000" dirty="0">
                <a:solidFill>
                  <a:srgbClr val="283A8A"/>
                </a:solidFill>
                <a:latin typeface="Calibri" panose="020F0502020204030204"/>
              </a:rPr>
              <a:t>, la GAVI COVAX </a:t>
            </a:r>
            <a:r>
              <a:rPr lang="es-ES_tradnl" sz="2000" dirty="0" err="1">
                <a:solidFill>
                  <a:srgbClr val="283A8A"/>
                </a:solidFill>
                <a:latin typeface="Calibri" panose="020F0502020204030204"/>
              </a:rPr>
              <a:t>facility</a:t>
            </a:r>
            <a:r>
              <a:rPr lang="es-ES_tradnl" sz="2000" dirty="0">
                <a:solidFill>
                  <a:srgbClr val="283A8A"/>
                </a:solidFill>
                <a:latin typeface="Calibri" panose="020F0502020204030204"/>
              </a:rPr>
              <a:t>, el Fondo Mundial, </a:t>
            </a:r>
            <a:r>
              <a:rPr lang="es-ES_tradnl" sz="2000" dirty="0" err="1">
                <a:solidFill>
                  <a:srgbClr val="283A8A"/>
                </a:solidFill>
                <a:latin typeface="Calibri" panose="020F0502020204030204"/>
              </a:rPr>
              <a:t>Unitaid</a:t>
            </a:r>
            <a:r>
              <a:rPr lang="es-ES_tradnl" sz="2000" dirty="0">
                <a:solidFill>
                  <a:srgbClr val="283A8A"/>
                </a:solidFill>
                <a:latin typeface="Calibri" panose="020F0502020204030204"/>
              </a:rPr>
              <a:t>, y muchos otros.</a:t>
            </a:r>
            <a:endParaRPr lang="es-ES_tradnl" sz="2000" b="1" dirty="0">
              <a:solidFill>
                <a:srgbClr val="283A8A"/>
              </a:solidFill>
              <a:latin typeface="Calibri" panose="020F0502020204030204"/>
            </a:endParaRPr>
          </a:p>
          <a:p>
            <a:pPr marL="214313" indent="-214313" defTabSz="685800">
              <a:buFont typeface="Wingdings" panose="05000000000000000000" pitchFamily="2" charset="2"/>
              <a:buChar char="§"/>
            </a:pPr>
            <a:endParaRPr lang="es-ES_tradnl" sz="20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Incrementar la capacidad de producción </a:t>
            </a:r>
            <a:r>
              <a:rPr lang="es-ES_tradnl" sz="2000" dirty="0">
                <a:solidFill>
                  <a:srgbClr val="283A8A"/>
                </a:solidFill>
                <a:latin typeface="Calibri" panose="020F0502020204030204"/>
              </a:rPr>
              <a:t>: además de facilitar el acceso y en algunos casos la innovación, las licencias en COVID-19 podrían ser importante para incrementar la capacidad de producción para productos de probada eficacia</a:t>
            </a:r>
          </a:p>
          <a:p>
            <a:pPr marL="214313" indent="-214313" defTabSz="685800">
              <a:buFont typeface="Wingdings" panose="05000000000000000000" pitchFamily="2" charset="2"/>
              <a:buChar char="§"/>
            </a:pPr>
            <a:endParaRPr lang="es-ES_tradnl" sz="16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Transferencia de tecnología: </a:t>
            </a:r>
            <a:r>
              <a:rPr lang="es-ES_tradnl" sz="2000" dirty="0">
                <a:solidFill>
                  <a:srgbClr val="283A8A"/>
                </a:solidFill>
                <a:latin typeface="Calibri" panose="020F0502020204030204"/>
              </a:rPr>
              <a:t>para poder acelerar el acceso es probable que la transferencia de tecnología juegue un papel importante para el éxito de una licencia en COVID.  Dependerá de la complejidad tecnológica del producto.</a:t>
            </a:r>
            <a:endParaRPr lang="es-ES_tradnl" sz="2000" b="1" dirty="0">
              <a:solidFill>
                <a:srgbClr val="283A8A"/>
              </a:solidFill>
              <a:latin typeface="Calibri" panose="020F0502020204030204"/>
            </a:endParaRPr>
          </a:p>
          <a:p>
            <a:pPr marL="214313" indent="-214313" defTabSz="685800">
              <a:buFont typeface="Wingdings" panose="05000000000000000000" pitchFamily="2" charset="2"/>
              <a:buChar char="§"/>
            </a:pPr>
            <a:endParaRPr lang="es-ES_tradnl" sz="16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Calidad</a:t>
            </a:r>
            <a:r>
              <a:rPr lang="es-ES_tradnl" sz="2000" dirty="0">
                <a:solidFill>
                  <a:srgbClr val="283A8A"/>
                </a:solidFill>
                <a:latin typeface="Calibri" panose="020F0502020204030204"/>
              </a:rPr>
              <a:t>: el deseo de acelerar el desarrollo no deberá comprometer la calidad del producto.  Importancia de apoyarse en mecanismos como el sistema de Precalificación de la OMS, que también puede contribuir a acelerar la aprobación local de los productos.</a:t>
            </a:r>
            <a:endParaRPr lang="es-ES_tradnl" sz="2000" b="1" dirty="0">
              <a:solidFill>
                <a:srgbClr val="283A8A"/>
              </a:solidFill>
              <a:latin typeface="Calibri" panose="020F0502020204030204"/>
            </a:endParaRPr>
          </a:p>
          <a:p>
            <a:pPr defTabSz="685800"/>
            <a:endParaRPr lang="en-US" sz="1900" b="1" dirty="0">
              <a:solidFill>
                <a:srgbClr val="283A8A"/>
              </a:solidFill>
              <a:latin typeface="Calibri" panose="020F0502020204030204"/>
            </a:endParaRPr>
          </a:p>
        </p:txBody>
      </p:sp>
      <p:sp>
        <p:nvSpPr>
          <p:cNvPr id="10" name="Title 1">
            <a:extLst>
              <a:ext uri="{FF2B5EF4-FFF2-40B4-BE49-F238E27FC236}">
                <a16:creationId xmlns:a16="http://schemas.microsoft.com/office/drawing/2014/main" xmlns="" id="{3D7B28BD-354D-E24C-8DE9-D156D259CF63}"/>
              </a:ext>
            </a:extLst>
          </p:cNvPr>
          <p:cNvSpPr>
            <a:spLocks noGrp="1"/>
          </p:cNvSpPr>
          <p:nvPr>
            <p:ph type="title" hasCustomPrompt="1"/>
          </p:nvPr>
        </p:nvSpPr>
        <p:spPr>
          <a:xfrm>
            <a:off x="1390811" y="292064"/>
            <a:ext cx="7614292" cy="679211"/>
          </a:xfrm>
          <a:prstGeom prst="rect">
            <a:avLst/>
          </a:prstGeom>
        </p:spPr>
        <p:txBody>
          <a:bodyPr anchor="b" anchorCtr="0">
            <a:noAutofit/>
          </a:bodyPr>
          <a:lstStyle>
            <a:lvl1pPr>
              <a:defRPr sz="2800">
                <a:solidFill>
                  <a:srgbClr val="283A8A"/>
                </a:solidFill>
              </a:defRPr>
            </a:lvl1pPr>
          </a:lstStyle>
          <a:p>
            <a:pPr algn="r"/>
            <a:r>
              <a:rPr lang="en-GB" sz="1800" b="1" dirty="0">
                <a:latin typeface="Arial (Headings)"/>
                <a:cs typeface="Arial" panose="020B0604020202020204" pitchFamily="34" charset="0"/>
              </a:rPr>
              <a:t>ALGUNAS CONSIDERACIONES PARA EL POSIBLE LICENCIAMIENTO DE TECNOLOGIAS DE SALUD PARA COVID-19 (2)</a:t>
            </a:r>
            <a:endParaRPr lang="en-GB" sz="1800" b="1" noProof="0" dirty="0">
              <a:latin typeface="Arial (Headings)"/>
              <a:cs typeface="Arial" panose="020B0604020202020204" pitchFamily="34" charset="0"/>
            </a:endParaRPr>
          </a:p>
        </p:txBody>
      </p:sp>
    </p:spTree>
    <p:extLst>
      <p:ext uri="{BB962C8B-B14F-4D97-AF65-F5344CB8AC3E}">
        <p14:creationId xmlns:p14="http://schemas.microsoft.com/office/powerpoint/2010/main" val="164601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a:extLst>
              <a:ext uri="{FF2B5EF4-FFF2-40B4-BE49-F238E27FC236}">
                <a16:creationId xmlns:a16="http://schemas.microsoft.com/office/drawing/2014/main" xmlns="" id="{5D7E652A-B84A-44CB-A050-8FFB6E58AD70}"/>
              </a:ext>
            </a:extLst>
          </p:cNvPr>
          <p:cNvSpPr/>
          <p:nvPr/>
        </p:nvSpPr>
        <p:spPr>
          <a:xfrm rot="10800000">
            <a:off x="-5552" y="1050861"/>
            <a:ext cx="540000" cy="0"/>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xmlns="" id="{6CB5F641-0C39-4115-B161-A26FBFAF54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2" y="132891"/>
            <a:ext cx="1486063" cy="838384"/>
          </a:xfrm>
          <a:prstGeom prst="rect">
            <a:avLst/>
          </a:prstGeom>
        </p:spPr>
      </p:pic>
      <p:sp>
        <p:nvSpPr>
          <p:cNvPr id="8" name="Line">
            <a:extLst>
              <a:ext uri="{FF2B5EF4-FFF2-40B4-BE49-F238E27FC236}">
                <a16:creationId xmlns:a16="http://schemas.microsoft.com/office/drawing/2014/main" xmlns="" id="{B68371BB-0672-4CFB-82F6-886140CDC1B8}"/>
              </a:ext>
            </a:extLst>
          </p:cNvPr>
          <p:cNvSpPr/>
          <p:nvPr/>
        </p:nvSpPr>
        <p:spPr>
          <a:xfrm>
            <a:off x="310699" y="1050861"/>
            <a:ext cx="8833301" cy="1"/>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xmlns="" id="{E8A0BD9D-8374-4B1E-A1BE-ED2B0B334389}"/>
              </a:ext>
            </a:extLst>
          </p:cNvPr>
          <p:cNvSpPr/>
          <p:nvPr/>
        </p:nvSpPr>
        <p:spPr>
          <a:xfrm>
            <a:off x="81022" y="1050861"/>
            <a:ext cx="8924081" cy="4401205"/>
          </a:xfrm>
          <a:prstGeom prst="rect">
            <a:avLst/>
          </a:prstGeom>
        </p:spPr>
        <p:txBody>
          <a:bodyPr wrap="square">
            <a:spAutoFit/>
          </a:bodyPr>
          <a:lstStyle/>
          <a:p>
            <a:pPr defTabSz="685800"/>
            <a:endParaRPr lang="en-US" sz="20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Regalías</a:t>
            </a:r>
            <a:r>
              <a:rPr lang="es-ES_tradnl" sz="2000" dirty="0">
                <a:solidFill>
                  <a:srgbClr val="283A8A"/>
                </a:solidFill>
                <a:latin typeface="Calibri" panose="020F0502020204030204"/>
              </a:rPr>
              <a:t>: la regalías podrían estructurarse de distintas maneras y podría por ejemplo ser distintas durante el período de emergencia pública.  </a:t>
            </a:r>
          </a:p>
          <a:p>
            <a:pPr defTabSz="685800"/>
            <a:endParaRPr lang="es-ES_tradnl" sz="20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Tiempos</a:t>
            </a:r>
            <a:r>
              <a:rPr lang="es-ES_tradnl" sz="2000" dirty="0">
                <a:solidFill>
                  <a:srgbClr val="283A8A"/>
                </a:solidFill>
                <a:latin typeface="Calibri" panose="020F0502020204030204"/>
              </a:rPr>
              <a:t>: generalmente el MPP trabaja sobre medicamentos que ya han sido aprobados o están cerca de serlo.  En este caso, es probable que sea necesario comenzar a trabajar sobre productos antes de que tengan probada eficacia. </a:t>
            </a:r>
            <a:br>
              <a:rPr lang="es-ES_tradnl" sz="2000" dirty="0">
                <a:solidFill>
                  <a:srgbClr val="283A8A"/>
                </a:solidFill>
                <a:latin typeface="Calibri" panose="020F0502020204030204"/>
              </a:rPr>
            </a:br>
            <a:endParaRPr lang="es-ES_tradnl" sz="2000" b="1"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Pro-competitivas y no-exclusivas:</a:t>
            </a:r>
            <a:r>
              <a:rPr lang="es-ES_tradnl" sz="2000" dirty="0">
                <a:solidFill>
                  <a:srgbClr val="283A8A"/>
                </a:solidFill>
                <a:latin typeface="Calibri" panose="020F0502020204030204"/>
              </a:rPr>
              <a:t> licencias deberían ser no-exclusivas y pro-competitivas, para cumplir con los objetivos de acceso.</a:t>
            </a:r>
          </a:p>
          <a:p>
            <a:pPr marL="214313" indent="-214313" defTabSz="685800">
              <a:buFont typeface="Wingdings" panose="05000000000000000000" pitchFamily="2" charset="2"/>
              <a:buChar char="§"/>
            </a:pPr>
            <a:endParaRPr lang="es-ES_tradnl" sz="2000"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000" b="1" dirty="0">
                <a:solidFill>
                  <a:srgbClr val="283A8A"/>
                </a:solidFill>
                <a:latin typeface="Calibri" panose="020F0502020204030204"/>
              </a:rPr>
              <a:t>Otras cláusulas que puedan ser importante desde una perspectiva de salud pública:</a:t>
            </a:r>
            <a:r>
              <a:rPr lang="es-ES_tradnl" sz="2000" dirty="0">
                <a:solidFill>
                  <a:srgbClr val="283A8A"/>
                </a:solidFill>
                <a:latin typeface="Calibri" panose="020F0502020204030204"/>
              </a:rPr>
              <a:t> esto podría ser parecido a lo que ya existe en las licencias del MPP</a:t>
            </a:r>
            <a:endParaRPr lang="es-ES_tradnl" sz="2000" b="1" dirty="0">
              <a:solidFill>
                <a:srgbClr val="283A8A"/>
              </a:solidFill>
              <a:latin typeface="Calibri" panose="020F0502020204030204"/>
            </a:endParaRPr>
          </a:p>
          <a:p>
            <a:pPr marL="214313" indent="-214313" defTabSz="685800">
              <a:buFont typeface="Wingdings" panose="05000000000000000000" pitchFamily="2" charset="2"/>
              <a:buChar char="§"/>
            </a:pPr>
            <a:endParaRPr lang="en-US" sz="2000" b="1" dirty="0">
              <a:solidFill>
                <a:srgbClr val="283A8A"/>
              </a:solidFill>
              <a:latin typeface="Calibri" panose="020F0502020204030204"/>
            </a:endParaRPr>
          </a:p>
        </p:txBody>
      </p:sp>
      <p:sp>
        <p:nvSpPr>
          <p:cNvPr id="10" name="Title 1">
            <a:extLst>
              <a:ext uri="{FF2B5EF4-FFF2-40B4-BE49-F238E27FC236}">
                <a16:creationId xmlns:a16="http://schemas.microsoft.com/office/drawing/2014/main" xmlns="" id="{3D7B28BD-354D-E24C-8DE9-D156D259CF63}"/>
              </a:ext>
            </a:extLst>
          </p:cNvPr>
          <p:cNvSpPr>
            <a:spLocks noGrp="1"/>
          </p:cNvSpPr>
          <p:nvPr>
            <p:ph type="title" hasCustomPrompt="1"/>
          </p:nvPr>
        </p:nvSpPr>
        <p:spPr>
          <a:xfrm>
            <a:off x="1390811" y="292064"/>
            <a:ext cx="7614292" cy="679211"/>
          </a:xfrm>
          <a:prstGeom prst="rect">
            <a:avLst/>
          </a:prstGeom>
        </p:spPr>
        <p:txBody>
          <a:bodyPr anchor="b" anchorCtr="0">
            <a:noAutofit/>
          </a:bodyPr>
          <a:lstStyle>
            <a:lvl1pPr>
              <a:defRPr sz="2800">
                <a:solidFill>
                  <a:srgbClr val="283A8A"/>
                </a:solidFill>
              </a:defRPr>
            </a:lvl1pPr>
          </a:lstStyle>
          <a:p>
            <a:pPr algn="r"/>
            <a:r>
              <a:rPr lang="en-GB" sz="1800" b="1" dirty="0">
                <a:latin typeface="Arial (Headings)"/>
                <a:cs typeface="Arial" panose="020B0604020202020204" pitchFamily="34" charset="0"/>
              </a:rPr>
              <a:t>ALGUNAS CONSIDERACIONES PARA EL POSIBLE LICENCIAMIENTO DE TECNOLOGIAS DE SALUD PARA COVID-19 (3)</a:t>
            </a:r>
            <a:endParaRPr lang="en-GB" sz="1800" b="1" noProof="0" dirty="0">
              <a:latin typeface="Arial (Headings)"/>
              <a:cs typeface="Arial" panose="020B0604020202020204" pitchFamily="34" charset="0"/>
            </a:endParaRPr>
          </a:p>
        </p:txBody>
      </p:sp>
    </p:spTree>
    <p:extLst>
      <p:ext uri="{BB962C8B-B14F-4D97-AF65-F5344CB8AC3E}">
        <p14:creationId xmlns:p14="http://schemas.microsoft.com/office/powerpoint/2010/main" val="116244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a:extLst>
              <a:ext uri="{FF2B5EF4-FFF2-40B4-BE49-F238E27FC236}">
                <a16:creationId xmlns:a16="http://schemas.microsoft.com/office/drawing/2014/main" xmlns="" id="{5D7E652A-B84A-44CB-A050-8FFB6E58AD70}"/>
              </a:ext>
            </a:extLst>
          </p:cNvPr>
          <p:cNvSpPr/>
          <p:nvPr/>
        </p:nvSpPr>
        <p:spPr>
          <a:xfrm rot="10800000">
            <a:off x="-5552" y="1050861"/>
            <a:ext cx="540000" cy="0"/>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5" name="Title 1">
            <a:extLst>
              <a:ext uri="{FF2B5EF4-FFF2-40B4-BE49-F238E27FC236}">
                <a16:creationId xmlns:a16="http://schemas.microsoft.com/office/drawing/2014/main" xmlns="" id="{7F185614-D809-4545-8FBE-F508A996451C}"/>
              </a:ext>
            </a:extLst>
          </p:cNvPr>
          <p:cNvSpPr>
            <a:spLocks noGrp="1"/>
          </p:cNvSpPr>
          <p:nvPr>
            <p:ph type="title" hasCustomPrompt="1"/>
          </p:nvPr>
        </p:nvSpPr>
        <p:spPr>
          <a:xfrm>
            <a:off x="1351622" y="305695"/>
            <a:ext cx="7614292" cy="679211"/>
          </a:xfrm>
          <a:prstGeom prst="rect">
            <a:avLst/>
          </a:prstGeom>
        </p:spPr>
        <p:txBody>
          <a:bodyPr anchor="b" anchorCtr="0">
            <a:noAutofit/>
          </a:bodyPr>
          <a:lstStyle>
            <a:lvl1pPr>
              <a:defRPr sz="2800">
                <a:solidFill>
                  <a:srgbClr val="283A8A"/>
                </a:solidFill>
              </a:defRPr>
            </a:lvl1pPr>
          </a:lstStyle>
          <a:p>
            <a:pPr algn="r"/>
            <a:r>
              <a:rPr lang="en-GB" sz="2000" b="1" dirty="0" err="1">
                <a:latin typeface="Arial (Headings)"/>
                <a:cs typeface="Arial" panose="020B0604020202020204" pitchFamily="34" charset="0"/>
              </a:rPr>
              <a:t>Algunas</a:t>
            </a:r>
            <a:r>
              <a:rPr lang="en-GB" sz="2000" b="1" dirty="0">
                <a:latin typeface="Arial (Headings)"/>
                <a:cs typeface="Arial" panose="020B0604020202020204" pitchFamily="34" charset="0"/>
              </a:rPr>
              <a:t> </a:t>
            </a:r>
            <a:r>
              <a:rPr lang="en-GB" sz="2000" b="1" dirty="0" err="1">
                <a:latin typeface="Arial (Headings)"/>
                <a:cs typeface="Arial" panose="020B0604020202020204" pitchFamily="34" charset="0"/>
              </a:rPr>
              <a:t>Acciones</a:t>
            </a:r>
            <a:r>
              <a:rPr lang="en-GB" sz="2000" b="1" dirty="0">
                <a:latin typeface="Arial (Headings)"/>
                <a:cs typeface="Arial" panose="020B0604020202020204" pitchFamily="34" charset="0"/>
              </a:rPr>
              <a:t> </a:t>
            </a:r>
            <a:r>
              <a:rPr lang="en-GB" sz="2000" b="1" dirty="0" err="1">
                <a:latin typeface="Arial (Headings)"/>
                <a:cs typeface="Arial" panose="020B0604020202020204" pitchFamily="34" charset="0"/>
              </a:rPr>
              <a:t>Concretas</a:t>
            </a:r>
            <a:r>
              <a:rPr lang="en-GB" sz="2000" b="1" dirty="0">
                <a:latin typeface="Arial (Headings)"/>
                <a:cs typeface="Arial" panose="020B0604020202020204" pitchFamily="34" charset="0"/>
              </a:rPr>
              <a:t> hasta la </a:t>
            </a:r>
            <a:r>
              <a:rPr lang="en-GB" sz="2000" b="1" dirty="0" err="1">
                <a:latin typeface="Arial (Headings)"/>
                <a:cs typeface="Arial" panose="020B0604020202020204" pitchFamily="34" charset="0"/>
              </a:rPr>
              <a:t>Fecha</a:t>
            </a:r>
            <a:endParaRPr lang="en-GB" sz="2000" b="1" noProof="0" dirty="0">
              <a:latin typeface="Arial (Headings)"/>
              <a:cs typeface="Arial" panose="020B0604020202020204" pitchFamily="34" charset="0"/>
            </a:endParaRPr>
          </a:p>
        </p:txBody>
      </p:sp>
      <p:pic>
        <p:nvPicPr>
          <p:cNvPr id="6" name="Picture 5">
            <a:extLst>
              <a:ext uri="{FF2B5EF4-FFF2-40B4-BE49-F238E27FC236}">
                <a16:creationId xmlns:a16="http://schemas.microsoft.com/office/drawing/2014/main" xmlns="" id="{6CB5F641-0C39-4115-B161-A26FBFAF54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2" y="132891"/>
            <a:ext cx="1486063" cy="838384"/>
          </a:xfrm>
          <a:prstGeom prst="rect">
            <a:avLst/>
          </a:prstGeom>
        </p:spPr>
      </p:pic>
      <p:sp>
        <p:nvSpPr>
          <p:cNvPr id="8" name="Line">
            <a:extLst>
              <a:ext uri="{FF2B5EF4-FFF2-40B4-BE49-F238E27FC236}">
                <a16:creationId xmlns:a16="http://schemas.microsoft.com/office/drawing/2014/main" xmlns="" id="{B68371BB-0672-4CFB-82F6-886140CDC1B8}"/>
              </a:ext>
            </a:extLst>
          </p:cNvPr>
          <p:cNvSpPr/>
          <p:nvPr/>
        </p:nvSpPr>
        <p:spPr>
          <a:xfrm>
            <a:off x="310699" y="1050861"/>
            <a:ext cx="8833301" cy="1"/>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xmlns="" id="{E8A0BD9D-8374-4B1E-A1BE-ED2B0B334389}"/>
              </a:ext>
            </a:extLst>
          </p:cNvPr>
          <p:cNvSpPr/>
          <p:nvPr/>
        </p:nvSpPr>
        <p:spPr>
          <a:xfrm>
            <a:off x="190637" y="1064493"/>
            <a:ext cx="8953363" cy="5509200"/>
          </a:xfrm>
          <a:prstGeom prst="rect">
            <a:avLst/>
          </a:prstGeom>
        </p:spPr>
        <p:txBody>
          <a:bodyPr wrap="square">
            <a:spAutoFit/>
          </a:bodyPr>
          <a:lstStyle/>
          <a:p>
            <a:pPr marL="342900" indent="-342900" defTabSz="685800">
              <a:buFont typeface="Wingdings" pitchFamily="2" charset="2"/>
              <a:buChar char="§"/>
            </a:pPr>
            <a:r>
              <a:rPr lang="es-ES_tradnl" sz="2400" dirty="0">
                <a:solidFill>
                  <a:srgbClr val="283A8A"/>
                </a:solidFill>
                <a:latin typeface="Calibri" panose="020F0502020204030204"/>
              </a:rPr>
              <a:t>El 20 de marzo, el titular de las patentes sobre el </a:t>
            </a:r>
            <a:r>
              <a:rPr lang="es-ES_tradnl" sz="2400" b="1" dirty="0" err="1">
                <a:solidFill>
                  <a:srgbClr val="283A8A"/>
                </a:solidFill>
                <a:latin typeface="Calibri" panose="020F0502020204030204"/>
              </a:rPr>
              <a:t>lopinavir</a:t>
            </a:r>
            <a:r>
              <a:rPr lang="es-ES_tradnl" sz="2400" b="1" dirty="0">
                <a:solidFill>
                  <a:srgbClr val="283A8A"/>
                </a:solidFill>
                <a:latin typeface="Calibri" panose="020F0502020204030204"/>
              </a:rPr>
              <a:t>/</a:t>
            </a:r>
            <a:r>
              <a:rPr lang="es-ES_tradnl" sz="2400" b="1" dirty="0" err="1">
                <a:solidFill>
                  <a:srgbClr val="283A8A"/>
                </a:solidFill>
                <a:latin typeface="Calibri" panose="020F0502020204030204"/>
              </a:rPr>
              <a:t>ritonavir</a:t>
            </a:r>
            <a:r>
              <a:rPr lang="es-ES_tradnl" sz="2400" b="1" dirty="0">
                <a:solidFill>
                  <a:srgbClr val="283A8A"/>
                </a:solidFill>
                <a:latin typeface="Calibri" panose="020F0502020204030204"/>
              </a:rPr>
              <a:t> (LPV/r) </a:t>
            </a:r>
            <a:r>
              <a:rPr lang="es-ES_tradnl" sz="2400" dirty="0">
                <a:solidFill>
                  <a:srgbClr val="283A8A"/>
                </a:solidFill>
                <a:latin typeface="Calibri" panose="020F0502020204030204"/>
              </a:rPr>
              <a:t>informa al MPP que no va a hacer valer sus patentes, un medicamento para VIH (ya licenciado al MPP), que está siendo utilizado en ensayos clínicos para el COVID-19</a:t>
            </a:r>
          </a:p>
          <a:p>
            <a:pPr marL="800100" lvl="1" indent="-342900" defTabSz="685800">
              <a:buFont typeface="Courier New" panose="02070309020205020404" pitchFamily="49" charset="0"/>
              <a:buChar char="o"/>
            </a:pPr>
            <a:r>
              <a:rPr lang="es-ES_tradnl" sz="2000" dirty="0">
                <a:solidFill>
                  <a:srgbClr val="283A8A"/>
                </a:solidFill>
                <a:latin typeface="Calibri" panose="020F0502020204030204"/>
              </a:rPr>
              <a:t>Varios países podrán comprar LPV/r genérico tanto para VIH como para COVID-19</a:t>
            </a:r>
          </a:p>
          <a:p>
            <a:pPr marL="800100" lvl="1" indent="-342900" defTabSz="685800">
              <a:buFont typeface="Courier New" panose="02070309020205020404" pitchFamily="49" charset="0"/>
              <a:buChar char="o"/>
            </a:pPr>
            <a:r>
              <a:rPr lang="es-ES_tradnl" sz="2000" dirty="0">
                <a:solidFill>
                  <a:srgbClr val="283A8A"/>
                </a:solidFill>
                <a:latin typeface="Calibri" panose="020F0502020204030204"/>
              </a:rPr>
              <a:t>Sin embargo, el 4 de julio, la OMS interrumpe el ensayo clínico con este producto ya que no produciría un impacto sobre la mortalidad en COVID-19 </a:t>
            </a:r>
          </a:p>
          <a:p>
            <a:pPr marL="800100" lvl="1" indent="-342900" defTabSz="685800">
              <a:buFont typeface="Courier New" panose="02070309020205020404" pitchFamily="49" charset="0"/>
              <a:buChar char="o"/>
            </a:pPr>
            <a:endParaRPr lang="es-ES_tradnl" sz="2400"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400" dirty="0">
                <a:solidFill>
                  <a:srgbClr val="283A8A"/>
                </a:solidFill>
                <a:latin typeface="Calibri" panose="020F0502020204030204"/>
              </a:rPr>
              <a:t>El de 9 de julio, se anuncian </a:t>
            </a:r>
            <a:r>
              <a:rPr lang="es-ES_tradnl" sz="2400" b="1" dirty="0">
                <a:solidFill>
                  <a:srgbClr val="283A8A"/>
                </a:solidFill>
                <a:latin typeface="Calibri" panose="020F0502020204030204"/>
              </a:rPr>
              <a:t>datos preliminares </a:t>
            </a:r>
            <a:r>
              <a:rPr lang="es-ES_tradnl" sz="2400" dirty="0">
                <a:solidFill>
                  <a:srgbClr val="283A8A"/>
                </a:solidFill>
                <a:latin typeface="Calibri" panose="020F0502020204030204"/>
              </a:rPr>
              <a:t>que indicarían un posible impacto del uso de </a:t>
            </a:r>
            <a:r>
              <a:rPr lang="es-ES_tradnl" sz="2400" b="1" dirty="0" err="1">
                <a:solidFill>
                  <a:srgbClr val="283A8A"/>
                </a:solidFill>
                <a:latin typeface="Calibri" panose="020F0502020204030204"/>
              </a:rPr>
              <a:t>daclatasvir</a:t>
            </a:r>
            <a:r>
              <a:rPr lang="es-ES_tradnl" sz="2400" dirty="0">
                <a:solidFill>
                  <a:srgbClr val="283A8A"/>
                </a:solidFill>
                <a:latin typeface="Calibri" panose="020F0502020204030204"/>
              </a:rPr>
              <a:t> (junto con </a:t>
            </a:r>
            <a:r>
              <a:rPr lang="es-ES_tradnl" sz="2400" dirty="0" err="1">
                <a:solidFill>
                  <a:srgbClr val="283A8A"/>
                </a:solidFill>
                <a:latin typeface="Calibri" panose="020F0502020204030204"/>
              </a:rPr>
              <a:t>sofosbuvir</a:t>
            </a:r>
            <a:r>
              <a:rPr lang="es-ES_tradnl" sz="2400" dirty="0">
                <a:solidFill>
                  <a:srgbClr val="283A8A"/>
                </a:solidFill>
                <a:latin typeface="Calibri" panose="020F0502020204030204"/>
              </a:rPr>
              <a:t>) sobre la mortalidad en COVID-19</a:t>
            </a:r>
          </a:p>
          <a:p>
            <a:pPr marL="800100" lvl="1" indent="-342900" defTabSz="685800">
              <a:buFont typeface="Courier New" panose="02070309020205020404" pitchFamily="49" charset="0"/>
              <a:buChar char="o"/>
            </a:pPr>
            <a:r>
              <a:rPr lang="es-ES_tradnl" sz="2000" dirty="0">
                <a:solidFill>
                  <a:srgbClr val="283A8A"/>
                </a:solidFill>
                <a:latin typeface="Calibri" panose="020F0502020204030204"/>
              </a:rPr>
              <a:t>Ya hay tres licenciatarios del MPP que producen </a:t>
            </a:r>
            <a:r>
              <a:rPr lang="es-ES_tradnl" sz="2000" dirty="0" err="1">
                <a:solidFill>
                  <a:srgbClr val="283A8A"/>
                </a:solidFill>
                <a:latin typeface="Calibri" panose="020F0502020204030204"/>
              </a:rPr>
              <a:t>daclatasvir</a:t>
            </a:r>
            <a:r>
              <a:rPr lang="es-ES_tradnl" sz="2000" dirty="0">
                <a:solidFill>
                  <a:srgbClr val="283A8A"/>
                </a:solidFill>
                <a:latin typeface="Calibri" panose="020F0502020204030204"/>
              </a:rPr>
              <a:t> y tienen aprobación regulatoria de la OMS </a:t>
            </a:r>
          </a:p>
          <a:p>
            <a:pPr marL="800100" lvl="1" indent="-342900" defTabSz="685800">
              <a:buFont typeface="Courier New" panose="02070309020205020404" pitchFamily="49" charset="0"/>
              <a:buChar char="o"/>
            </a:pPr>
            <a:r>
              <a:rPr lang="es-ES_tradnl" sz="2000" dirty="0">
                <a:solidFill>
                  <a:srgbClr val="283A8A"/>
                </a:solidFill>
                <a:latin typeface="Calibri" panose="020F0502020204030204"/>
              </a:rPr>
              <a:t>Pueden abastecer al menos 138 países</a:t>
            </a:r>
          </a:p>
          <a:p>
            <a:pPr marL="800100" lvl="1" indent="-342900" defTabSz="685800">
              <a:buFont typeface="Courier New" panose="02070309020205020404" pitchFamily="49" charset="0"/>
              <a:buChar char="o"/>
            </a:pPr>
            <a:r>
              <a:rPr lang="es-ES_tradnl" sz="2000" dirty="0">
                <a:solidFill>
                  <a:srgbClr val="283A8A"/>
                </a:solidFill>
                <a:latin typeface="Calibri" panose="020F0502020204030204"/>
              </a:rPr>
              <a:t>Los resultados deberán ser confirmados en estudios clínicos más grandes</a:t>
            </a:r>
          </a:p>
        </p:txBody>
      </p:sp>
    </p:spTree>
    <p:extLst>
      <p:ext uri="{BB962C8B-B14F-4D97-AF65-F5344CB8AC3E}">
        <p14:creationId xmlns:p14="http://schemas.microsoft.com/office/powerpoint/2010/main" val="362627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a:extLst>
              <a:ext uri="{FF2B5EF4-FFF2-40B4-BE49-F238E27FC236}">
                <a16:creationId xmlns:a16="http://schemas.microsoft.com/office/drawing/2014/main" xmlns="" id="{5D7E652A-B84A-44CB-A050-8FFB6E58AD70}"/>
              </a:ext>
            </a:extLst>
          </p:cNvPr>
          <p:cNvSpPr/>
          <p:nvPr/>
        </p:nvSpPr>
        <p:spPr>
          <a:xfrm rot="10800000">
            <a:off x="-5552" y="1050861"/>
            <a:ext cx="540000" cy="0"/>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5" name="Title 1">
            <a:extLst>
              <a:ext uri="{FF2B5EF4-FFF2-40B4-BE49-F238E27FC236}">
                <a16:creationId xmlns:a16="http://schemas.microsoft.com/office/drawing/2014/main" xmlns="" id="{7F185614-D809-4545-8FBE-F508A996451C}"/>
              </a:ext>
            </a:extLst>
          </p:cNvPr>
          <p:cNvSpPr>
            <a:spLocks noGrp="1"/>
          </p:cNvSpPr>
          <p:nvPr>
            <p:ph type="title" hasCustomPrompt="1"/>
          </p:nvPr>
        </p:nvSpPr>
        <p:spPr>
          <a:xfrm>
            <a:off x="1390811" y="292064"/>
            <a:ext cx="7614292" cy="679211"/>
          </a:xfrm>
          <a:prstGeom prst="rect">
            <a:avLst/>
          </a:prstGeom>
        </p:spPr>
        <p:txBody>
          <a:bodyPr anchor="b" anchorCtr="0">
            <a:noAutofit/>
          </a:bodyPr>
          <a:lstStyle>
            <a:lvl1pPr>
              <a:defRPr sz="2800">
                <a:solidFill>
                  <a:srgbClr val="283A8A"/>
                </a:solidFill>
              </a:defRPr>
            </a:lvl1pPr>
          </a:lstStyle>
          <a:p>
            <a:pPr algn="r"/>
            <a:r>
              <a:rPr lang="en-GB" sz="2000" b="1" dirty="0">
                <a:latin typeface="Arial (Headings)"/>
                <a:cs typeface="Arial" panose="020B0604020202020204" pitchFamily="34" charset="0"/>
              </a:rPr>
              <a:t>El </a:t>
            </a:r>
            <a:r>
              <a:rPr lang="en-GB" sz="2000" b="1" dirty="0" err="1">
                <a:latin typeface="Arial (Headings)"/>
                <a:cs typeface="Arial" panose="020B0604020202020204" pitchFamily="34" charset="0"/>
              </a:rPr>
              <a:t>Mapeo</a:t>
            </a:r>
            <a:r>
              <a:rPr lang="en-GB" sz="2000" b="1" dirty="0">
                <a:latin typeface="Arial (Headings)"/>
                <a:cs typeface="Arial" panose="020B0604020202020204" pitchFamily="34" charset="0"/>
              </a:rPr>
              <a:t> de </a:t>
            </a:r>
            <a:r>
              <a:rPr lang="en-GB" sz="2000" b="1" dirty="0" err="1">
                <a:latin typeface="Arial (Headings)"/>
                <a:cs typeface="Arial" panose="020B0604020202020204" pitchFamily="34" charset="0"/>
              </a:rPr>
              <a:t>Patentes</a:t>
            </a:r>
            <a:r>
              <a:rPr lang="en-GB" sz="2000" b="1" dirty="0">
                <a:latin typeface="Arial (Headings)"/>
                <a:cs typeface="Arial" panose="020B0604020202020204" pitchFamily="34" charset="0"/>
              </a:rPr>
              <a:t> para </a:t>
            </a:r>
            <a:r>
              <a:rPr lang="en-GB" sz="2000" b="1" dirty="0" err="1">
                <a:latin typeface="Arial (Headings)"/>
                <a:cs typeface="Arial" panose="020B0604020202020204" pitchFamily="34" charset="0"/>
              </a:rPr>
              <a:t>Tratamientos</a:t>
            </a:r>
            <a:r>
              <a:rPr lang="en-GB" sz="2000" b="1" dirty="0">
                <a:latin typeface="Arial (Headings)"/>
                <a:cs typeface="Arial" panose="020B0604020202020204" pitchFamily="34" charset="0"/>
              </a:rPr>
              <a:t> Covid-19</a:t>
            </a:r>
            <a:endParaRPr lang="en-GB" sz="2000" b="1" noProof="0" dirty="0">
              <a:latin typeface="Arial (Headings)"/>
              <a:cs typeface="Arial" panose="020B0604020202020204" pitchFamily="34" charset="0"/>
            </a:endParaRPr>
          </a:p>
        </p:txBody>
      </p:sp>
      <p:pic>
        <p:nvPicPr>
          <p:cNvPr id="6" name="Picture 5">
            <a:extLst>
              <a:ext uri="{FF2B5EF4-FFF2-40B4-BE49-F238E27FC236}">
                <a16:creationId xmlns:a16="http://schemas.microsoft.com/office/drawing/2014/main" xmlns="" id="{6CB5F641-0C39-4115-B161-A26FBFAF54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2" y="132891"/>
            <a:ext cx="1486063" cy="838384"/>
          </a:xfrm>
          <a:prstGeom prst="rect">
            <a:avLst/>
          </a:prstGeom>
        </p:spPr>
      </p:pic>
      <p:sp>
        <p:nvSpPr>
          <p:cNvPr id="8" name="Line">
            <a:extLst>
              <a:ext uri="{FF2B5EF4-FFF2-40B4-BE49-F238E27FC236}">
                <a16:creationId xmlns:a16="http://schemas.microsoft.com/office/drawing/2014/main" xmlns="" id="{B68371BB-0672-4CFB-82F6-886140CDC1B8}"/>
              </a:ext>
            </a:extLst>
          </p:cNvPr>
          <p:cNvSpPr/>
          <p:nvPr/>
        </p:nvSpPr>
        <p:spPr>
          <a:xfrm>
            <a:off x="310699" y="1050861"/>
            <a:ext cx="8833301" cy="1"/>
          </a:xfrm>
          <a:prstGeom prst="line">
            <a:avLst/>
          </a:prstGeom>
          <a:ln w="12700">
            <a:solidFill>
              <a:schemeClr val="accent1"/>
            </a:solidFill>
            <a:miter lim="400000"/>
          </a:ln>
        </p:spPr>
        <p:txBody>
          <a:bodyPr lIns="34289" tIns="34289" rIns="34289" bIns="34289"/>
          <a:lstStyle/>
          <a:p>
            <a:pPr defTabSz="685800"/>
            <a:endParaRPr lang="en-GB" sz="135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xmlns="" id="{E8A0BD9D-8374-4B1E-A1BE-ED2B0B334389}"/>
              </a:ext>
            </a:extLst>
          </p:cNvPr>
          <p:cNvSpPr/>
          <p:nvPr/>
        </p:nvSpPr>
        <p:spPr>
          <a:xfrm>
            <a:off x="190637" y="1350666"/>
            <a:ext cx="8953363" cy="6940361"/>
          </a:xfrm>
          <a:prstGeom prst="rect">
            <a:avLst/>
          </a:prstGeom>
        </p:spPr>
        <p:txBody>
          <a:bodyPr wrap="square" numCol="2">
            <a:spAutoFit/>
          </a:bodyPr>
          <a:lstStyle/>
          <a:p>
            <a:pPr marL="214313" indent="-214313" defTabSz="685800">
              <a:buFont typeface="Wingdings" panose="05000000000000000000" pitchFamily="2" charset="2"/>
              <a:buChar char="§"/>
            </a:pPr>
            <a:r>
              <a:rPr lang="es-ES_tradnl" sz="2200" dirty="0">
                <a:solidFill>
                  <a:srgbClr val="283A8A"/>
                </a:solidFill>
                <a:latin typeface="Calibri" panose="020F0502020204030204"/>
              </a:rPr>
              <a:t>A pedido de la OMS, desde febrero, el MPP comenzó a mapear las patentes para los productos que estaban siendo testeados para COVID-19</a:t>
            </a:r>
          </a:p>
          <a:p>
            <a:pPr marL="214313" indent="-214313" defTabSz="685800">
              <a:buFont typeface="Wingdings" panose="05000000000000000000" pitchFamily="2" charset="2"/>
              <a:buChar char="§"/>
            </a:pPr>
            <a:endParaRPr lang="es-ES_tradnl" sz="1400"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200" dirty="0">
                <a:solidFill>
                  <a:srgbClr val="283A8A"/>
                </a:solidFill>
                <a:latin typeface="Calibri" panose="020F0502020204030204"/>
              </a:rPr>
              <a:t>Análisis se focalizó sobre productos que están en ensayos clínicos de fase 2 y 3.</a:t>
            </a:r>
          </a:p>
          <a:p>
            <a:pPr marL="214313" indent="-214313" defTabSz="685800">
              <a:buFont typeface="Wingdings" panose="05000000000000000000" pitchFamily="2" charset="2"/>
              <a:buChar char="§"/>
            </a:pPr>
            <a:endParaRPr lang="es-ES_tradnl" sz="1100" dirty="0">
              <a:solidFill>
                <a:srgbClr val="283A8A"/>
              </a:solidFill>
              <a:latin typeface="Calibri" panose="020F0502020204030204"/>
            </a:endParaRPr>
          </a:p>
          <a:p>
            <a:pPr marL="214313" indent="-214313" defTabSz="685800">
              <a:buFont typeface="Wingdings" panose="05000000000000000000" pitchFamily="2" charset="2"/>
              <a:buChar char="§"/>
            </a:pPr>
            <a:r>
              <a:rPr lang="es-ES_tradnl" sz="2200" dirty="0">
                <a:solidFill>
                  <a:srgbClr val="283A8A"/>
                </a:solidFill>
                <a:latin typeface="Calibri" panose="020F0502020204030204"/>
              </a:rPr>
              <a:t>Los siguientes productos fueron incluidos en las base de datos pública </a:t>
            </a:r>
            <a:r>
              <a:rPr lang="es-ES_tradnl" sz="2200" dirty="0" err="1">
                <a:solidFill>
                  <a:srgbClr val="283A8A"/>
                </a:solidFill>
                <a:latin typeface="Calibri" panose="020F0502020204030204"/>
              </a:rPr>
              <a:t>MedsPaL</a:t>
            </a:r>
            <a:r>
              <a:rPr lang="es-ES_tradnl" sz="2200" dirty="0">
                <a:solidFill>
                  <a:srgbClr val="283A8A"/>
                </a:solidFill>
                <a:latin typeface="Calibri" panose="020F0502020204030204"/>
              </a:rPr>
              <a:t> (</a:t>
            </a:r>
            <a:r>
              <a:rPr lang="es-ES_tradnl" sz="2200" dirty="0">
                <a:solidFill>
                  <a:srgbClr val="283A8A"/>
                </a:solidFill>
                <a:latin typeface="Calibri" panose="020F0502020204030204"/>
                <a:hlinkClick r:id="rId3"/>
              </a:rPr>
              <a:t>www.medspal.org</a:t>
            </a:r>
            <a:r>
              <a:rPr lang="es-ES_tradnl" sz="2200" dirty="0">
                <a:solidFill>
                  <a:srgbClr val="283A8A"/>
                </a:solidFill>
                <a:latin typeface="Calibri" panose="020F0502020204030204"/>
              </a:rPr>
              <a:t>) con información sobre el status de patentes en países de renta media y baja:</a:t>
            </a:r>
          </a:p>
          <a:p>
            <a:pPr marL="800100" lvl="1" indent="-342900" defTabSz="685800">
              <a:buFont typeface="Wingdings" pitchFamily="2" charset="2"/>
              <a:buChar char="ü"/>
            </a:pPr>
            <a:endParaRPr lang="en-US" sz="2000" dirty="0">
              <a:solidFill>
                <a:srgbClr val="283A8A"/>
              </a:solidFill>
              <a:latin typeface="Calibri" panose="020F0502020204030204"/>
            </a:endParaRPr>
          </a:p>
          <a:p>
            <a:pPr marL="800100" lvl="1" indent="-342900" defTabSz="685800">
              <a:buFont typeface="Wingdings" pitchFamily="2" charset="2"/>
              <a:buChar char="ü"/>
            </a:pPr>
            <a:endParaRPr lang="en-US" sz="2000" dirty="0">
              <a:solidFill>
                <a:srgbClr val="283A8A"/>
              </a:solidFill>
              <a:latin typeface="Calibri" panose="020F0502020204030204"/>
            </a:endParaRPr>
          </a:p>
          <a:p>
            <a:pPr marL="800100" lvl="1" indent="-342900" defTabSz="685800">
              <a:buFont typeface="Wingdings" pitchFamily="2" charset="2"/>
              <a:buChar char="ü"/>
            </a:pPr>
            <a:endParaRPr lang="en-US" sz="2000" dirty="0">
              <a:solidFill>
                <a:srgbClr val="283A8A"/>
              </a:solidFill>
              <a:latin typeface="Calibri" panose="020F0502020204030204"/>
            </a:endParaRPr>
          </a:p>
          <a:p>
            <a:pPr marL="800100" lvl="1" indent="-342900" defTabSz="685800">
              <a:buFont typeface="Wingdings" pitchFamily="2" charset="2"/>
              <a:buChar char="ü"/>
            </a:pPr>
            <a:endParaRPr lang="en-US" sz="2000" dirty="0">
              <a:solidFill>
                <a:srgbClr val="283A8A"/>
              </a:solidFill>
              <a:latin typeface="Calibri" panose="020F0502020204030204"/>
            </a:endParaRPr>
          </a:p>
          <a:p>
            <a:pPr marL="800100" lvl="1" indent="-342900" defTabSz="685800">
              <a:buFont typeface="Wingdings" pitchFamily="2" charset="2"/>
              <a:buChar char="ü"/>
            </a:pPr>
            <a:endParaRPr lang="en-US" sz="2000" dirty="0">
              <a:solidFill>
                <a:srgbClr val="283A8A"/>
              </a:solidFill>
              <a:latin typeface="Calibri" panose="020F0502020204030204"/>
            </a:endParaRPr>
          </a:p>
          <a:p>
            <a:pPr marL="800100" lvl="1" indent="-342900" defTabSz="685800">
              <a:buFont typeface="Wingdings" pitchFamily="2" charset="2"/>
              <a:buChar char="ü"/>
            </a:pPr>
            <a:r>
              <a:rPr lang="en-US" sz="2000" dirty="0" err="1">
                <a:solidFill>
                  <a:srgbClr val="283A8A"/>
                </a:solidFill>
                <a:latin typeface="Calibri" panose="020F0502020204030204"/>
              </a:rPr>
              <a:t>Baricitinib</a:t>
            </a:r>
            <a:endParaRPr lang="en-US" sz="2000" dirty="0">
              <a:solidFill>
                <a:srgbClr val="283A8A"/>
              </a:solidFill>
              <a:latin typeface="Calibri" panose="020F0502020204030204"/>
            </a:endParaRPr>
          </a:p>
          <a:p>
            <a:pPr marL="800100" lvl="1" indent="-342900" defTabSz="685800">
              <a:buFont typeface="Wingdings" pitchFamily="2" charset="2"/>
              <a:buChar char="ü"/>
            </a:pPr>
            <a:r>
              <a:rPr lang="en-US" sz="2000" dirty="0">
                <a:solidFill>
                  <a:srgbClr val="283A8A"/>
                </a:solidFill>
                <a:latin typeface="Calibri" panose="020F0502020204030204"/>
              </a:rPr>
              <a:t>Bevacizumab</a:t>
            </a:r>
          </a:p>
          <a:p>
            <a:pPr marL="800100" lvl="1" indent="-342900" defTabSz="685800">
              <a:buFont typeface="Wingdings" pitchFamily="2" charset="2"/>
              <a:buChar char="ü"/>
            </a:pPr>
            <a:r>
              <a:rPr lang="en-US" sz="2000" dirty="0">
                <a:solidFill>
                  <a:srgbClr val="283A8A"/>
                </a:solidFill>
                <a:latin typeface="Calibri" panose="020F0502020204030204"/>
              </a:rPr>
              <a:t>Dapagliflozin</a:t>
            </a:r>
          </a:p>
          <a:p>
            <a:pPr marL="800100" lvl="1" indent="-342900" defTabSz="685800">
              <a:buFont typeface="Wingdings" pitchFamily="2" charset="2"/>
              <a:buChar char="ü"/>
            </a:pPr>
            <a:r>
              <a:rPr lang="en-US" sz="2000" dirty="0">
                <a:solidFill>
                  <a:srgbClr val="283A8A"/>
                </a:solidFill>
                <a:latin typeface="Calibri" panose="020F0502020204030204"/>
              </a:rPr>
              <a:t>Favipiravir</a:t>
            </a:r>
          </a:p>
          <a:p>
            <a:pPr marL="800100" lvl="1" indent="-342900" defTabSz="685800">
              <a:buFont typeface="Wingdings" pitchFamily="2" charset="2"/>
              <a:buChar char="ü"/>
            </a:pPr>
            <a:r>
              <a:rPr lang="en-US" sz="2000" dirty="0">
                <a:solidFill>
                  <a:srgbClr val="283A8A"/>
                </a:solidFill>
                <a:latin typeface="Calibri" panose="020F0502020204030204"/>
              </a:rPr>
              <a:t>Lopinavir/ritonavir</a:t>
            </a:r>
          </a:p>
          <a:p>
            <a:pPr marL="800100" lvl="1" indent="-342900" defTabSz="685800">
              <a:buFont typeface="Wingdings" pitchFamily="2" charset="2"/>
              <a:buChar char="ü"/>
            </a:pPr>
            <a:r>
              <a:rPr lang="en-US" sz="2000" dirty="0" err="1">
                <a:solidFill>
                  <a:srgbClr val="283A8A"/>
                </a:solidFill>
                <a:latin typeface="Calibri" panose="020F0502020204030204"/>
              </a:rPr>
              <a:t>Remdesivir</a:t>
            </a:r>
            <a:endParaRPr lang="en-US" sz="2000" dirty="0">
              <a:solidFill>
                <a:srgbClr val="283A8A"/>
              </a:solidFill>
              <a:latin typeface="Calibri" panose="020F0502020204030204"/>
            </a:endParaRPr>
          </a:p>
          <a:p>
            <a:pPr marL="800100" lvl="1" indent="-342900" defTabSz="685800">
              <a:buFont typeface="Wingdings" pitchFamily="2" charset="2"/>
              <a:buChar char="ü"/>
            </a:pPr>
            <a:r>
              <a:rPr lang="en-US" sz="2000" dirty="0" err="1">
                <a:solidFill>
                  <a:srgbClr val="283A8A"/>
                </a:solidFill>
                <a:latin typeface="Calibri" panose="020F0502020204030204"/>
              </a:rPr>
              <a:t>Ruxolitinib</a:t>
            </a:r>
            <a:endParaRPr lang="en-US" sz="2000" dirty="0">
              <a:solidFill>
                <a:srgbClr val="283A8A"/>
              </a:solidFill>
              <a:latin typeface="Calibri" panose="020F0502020204030204"/>
            </a:endParaRPr>
          </a:p>
          <a:p>
            <a:pPr marL="800100" lvl="1" indent="-342900" defTabSz="685800">
              <a:buFont typeface="Wingdings" pitchFamily="2" charset="2"/>
              <a:buChar char="ü"/>
            </a:pPr>
            <a:r>
              <a:rPr lang="en-US" sz="2000" dirty="0" err="1">
                <a:solidFill>
                  <a:srgbClr val="283A8A"/>
                </a:solidFill>
                <a:latin typeface="Calibri" panose="020F0502020204030204"/>
              </a:rPr>
              <a:t>Sarilumab</a:t>
            </a:r>
            <a:endParaRPr lang="en-US" sz="2000" dirty="0">
              <a:solidFill>
                <a:srgbClr val="283A8A"/>
              </a:solidFill>
              <a:latin typeface="Calibri" panose="020F0502020204030204"/>
            </a:endParaRPr>
          </a:p>
          <a:p>
            <a:pPr marL="800100" lvl="1" indent="-342900" defTabSz="685800">
              <a:buFont typeface="Wingdings" pitchFamily="2" charset="2"/>
              <a:buChar char="ü"/>
            </a:pPr>
            <a:r>
              <a:rPr lang="en-US" sz="2000" dirty="0" err="1">
                <a:solidFill>
                  <a:srgbClr val="283A8A"/>
                </a:solidFill>
                <a:latin typeface="Calibri" panose="020F0502020204030204"/>
              </a:rPr>
              <a:t>Siltuximab</a:t>
            </a:r>
            <a:endParaRPr lang="en-US" sz="2000" dirty="0">
              <a:solidFill>
                <a:srgbClr val="283A8A"/>
              </a:solidFill>
              <a:latin typeface="Calibri" panose="020F0502020204030204"/>
            </a:endParaRPr>
          </a:p>
          <a:p>
            <a:pPr marL="800100" lvl="1" indent="-342900" defTabSz="685800">
              <a:buFont typeface="Wingdings" pitchFamily="2" charset="2"/>
              <a:buChar char="ü"/>
            </a:pPr>
            <a:r>
              <a:rPr lang="en-US" sz="2000" dirty="0">
                <a:solidFill>
                  <a:srgbClr val="283A8A"/>
                </a:solidFill>
                <a:latin typeface="Calibri" panose="020F0502020204030204"/>
              </a:rPr>
              <a:t>Tocilizumab</a:t>
            </a:r>
          </a:p>
        </p:txBody>
      </p:sp>
      <p:pic>
        <p:nvPicPr>
          <p:cNvPr id="10" name="Picture 13" descr="Picture 13">
            <a:extLst>
              <a:ext uri="{FF2B5EF4-FFF2-40B4-BE49-F238E27FC236}">
                <a16:creationId xmlns:a16="http://schemas.microsoft.com/office/drawing/2014/main" xmlns="" id="{15B8ACE9-7EFB-1849-BF8A-52E1EAF93526}"/>
              </a:ext>
            </a:extLst>
          </p:cNvPr>
          <p:cNvPicPr>
            <a:picLocks noChangeAspect="1"/>
          </p:cNvPicPr>
          <p:nvPr/>
        </p:nvPicPr>
        <p:blipFill>
          <a:blip r:embed="rId4"/>
          <a:stretch>
            <a:fillRect/>
          </a:stretch>
        </p:blipFill>
        <p:spPr>
          <a:xfrm>
            <a:off x="5197957" y="5157709"/>
            <a:ext cx="2571994" cy="649430"/>
          </a:xfrm>
          <a:prstGeom prst="rect">
            <a:avLst/>
          </a:prstGeom>
          <a:ln w="12700">
            <a:miter lim="400000"/>
          </a:ln>
        </p:spPr>
      </p:pic>
    </p:spTree>
    <p:extLst>
      <p:ext uri="{BB962C8B-B14F-4D97-AF65-F5344CB8AC3E}">
        <p14:creationId xmlns:p14="http://schemas.microsoft.com/office/powerpoint/2010/main" val="78161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 name="Rectangle"/>
          <p:cNvSpPr/>
          <p:nvPr/>
        </p:nvSpPr>
        <p:spPr>
          <a:xfrm>
            <a:off x="-28418" y="-38451"/>
            <a:ext cx="9200836" cy="6934902"/>
          </a:xfrm>
          <a:prstGeom prst="rect">
            <a:avLst/>
          </a:prstGeom>
          <a:solidFill>
            <a:srgbClr val="283A8A"/>
          </a:solidFill>
          <a:ln w="12700">
            <a:miter lim="400000"/>
          </a:ln>
        </p:spPr>
        <p:txBody>
          <a:bodyPr lIns="35719" tIns="35719" rIns="35719" bIns="35719" anchor="ctr"/>
          <a:lstStyle/>
          <a:p>
            <a:pPr>
              <a:defRPr sz="2200">
                <a:solidFill>
                  <a:srgbClr val="FFFFFF"/>
                </a:solidFill>
              </a:defRPr>
            </a:pPr>
            <a:endParaRPr sz="1547"/>
          </a:p>
        </p:txBody>
      </p:sp>
      <p:sp>
        <p:nvSpPr>
          <p:cNvPr id="2176" name="THANK YOU"/>
          <p:cNvSpPr txBox="1">
            <a:spLocks noGrp="1"/>
          </p:cNvSpPr>
          <p:nvPr>
            <p:ph type="ctrTitle"/>
          </p:nvPr>
        </p:nvSpPr>
        <p:spPr>
          <a:xfrm>
            <a:off x="368488" y="4187523"/>
            <a:ext cx="8652681" cy="817482"/>
          </a:xfrm>
          <a:prstGeom prst="rect">
            <a:avLst/>
          </a:prstGeom>
        </p:spPr>
        <p:txBody>
          <a:bodyPr>
            <a:normAutofit fontScale="90000"/>
          </a:bodyPr>
          <a:lstStyle>
            <a:lvl1pPr defTabSz="397763">
              <a:lnSpc>
                <a:spcPts val="9300"/>
              </a:lnSpc>
              <a:defRPr sz="3218" spc="348">
                <a:solidFill>
                  <a:srgbClr val="FFFFFF"/>
                </a:solidFill>
                <a:latin typeface="PT Sans"/>
                <a:ea typeface="PT Sans"/>
                <a:cs typeface="PT Sans"/>
                <a:sym typeface="PT Sans"/>
              </a:defRPr>
            </a:lvl1pPr>
          </a:lstStyle>
          <a:p>
            <a:r>
              <a:rPr dirty="0"/>
              <a:t>THANK YOU</a:t>
            </a:r>
            <a:r>
              <a:rPr lang="en-US" dirty="0"/>
              <a:t/>
            </a:r>
            <a:br>
              <a:rPr lang="en-US" dirty="0"/>
            </a:br>
            <a:endParaRPr dirty="0"/>
          </a:p>
        </p:txBody>
      </p:sp>
      <p:pic>
        <p:nvPicPr>
          <p:cNvPr id="2177" name="Logo-MPP(white).png" descr="Logo-MPP(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8817" y="5456777"/>
            <a:ext cx="1609968" cy="8657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2400" b="1" dirty="0">
                <a:latin typeface="+mj-lt"/>
                <a:cs typeface="Calibri"/>
              </a:rPr>
              <a:t>¿</a:t>
            </a:r>
            <a:r>
              <a:rPr lang="en-US" sz="2400" b="1" dirty="0" err="1">
                <a:latin typeface="+mj-lt"/>
                <a:cs typeface="Calibri"/>
              </a:rPr>
              <a:t>Qué</a:t>
            </a:r>
            <a:r>
              <a:rPr lang="en-US" sz="2400" b="1" dirty="0">
                <a:latin typeface="+mj-lt"/>
                <a:cs typeface="Calibri"/>
              </a:rPr>
              <a:t> es el Medicines Patent Pool (MPP)?</a:t>
            </a:r>
          </a:p>
        </p:txBody>
      </p:sp>
      <p:sp>
        <p:nvSpPr>
          <p:cNvPr id="12" name="Freeform 11"/>
          <p:cNvSpPr/>
          <p:nvPr/>
        </p:nvSpPr>
        <p:spPr>
          <a:xfrm>
            <a:off x="203323" y="1286571"/>
            <a:ext cx="5458665" cy="906018"/>
          </a:xfrm>
          <a:custGeom>
            <a:avLst/>
            <a:gdLst>
              <a:gd name="connsiteX0" fmla="*/ 0 w 3190584"/>
              <a:gd name="connsiteY0" fmla="*/ 145407 h 872425"/>
              <a:gd name="connsiteX1" fmla="*/ 145407 w 3190584"/>
              <a:gd name="connsiteY1" fmla="*/ 0 h 872425"/>
              <a:gd name="connsiteX2" fmla="*/ 3045177 w 3190584"/>
              <a:gd name="connsiteY2" fmla="*/ 0 h 872425"/>
              <a:gd name="connsiteX3" fmla="*/ 3190584 w 3190584"/>
              <a:gd name="connsiteY3" fmla="*/ 145407 h 872425"/>
              <a:gd name="connsiteX4" fmla="*/ 3190584 w 3190584"/>
              <a:gd name="connsiteY4" fmla="*/ 727018 h 872425"/>
              <a:gd name="connsiteX5" fmla="*/ 3045177 w 3190584"/>
              <a:gd name="connsiteY5" fmla="*/ 872425 h 872425"/>
              <a:gd name="connsiteX6" fmla="*/ 145407 w 3190584"/>
              <a:gd name="connsiteY6" fmla="*/ 872425 h 872425"/>
              <a:gd name="connsiteX7" fmla="*/ 0 w 3190584"/>
              <a:gd name="connsiteY7" fmla="*/ 727018 h 872425"/>
              <a:gd name="connsiteX8" fmla="*/ 0 w 3190584"/>
              <a:gd name="connsiteY8" fmla="*/ 145407 h 87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584" h="872425">
                <a:moveTo>
                  <a:pt x="0" y="145407"/>
                </a:moveTo>
                <a:cubicBezTo>
                  <a:pt x="0" y="65101"/>
                  <a:pt x="65101" y="0"/>
                  <a:pt x="145407" y="0"/>
                </a:cubicBezTo>
                <a:lnTo>
                  <a:pt x="3045177" y="0"/>
                </a:lnTo>
                <a:cubicBezTo>
                  <a:pt x="3125483" y="0"/>
                  <a:pt x="3190584" y="65101"/>
                  <a:pt x="3190584" y="145407"/>
                </a:cubicBezTo>
                <a:lnTo>
                  <a:pt x="3190584" y="727018"/>
                </a:lnTo>
                <a:cubicBezTo>
                  <a:pt x="3190584" y="807324"/>
                  <a:pt x="3125483" y="872425"/>
                  <a:pt x="3045177" y="872425"/>
                </a:cubicBezTo>
                <a:lnTo>
                  <a:pt x="145407" y="872425"/>
                </a:lnTo>
                <a:cubicBezTo>
                  <a:pt x="65101" y="872425"/>
                  <a:pt x="0" y="807324"/>
                  <a:pt x="0" y="727018"/>
                </a:cubicBezTo>
                <a:lnTo>
                  <a:pt x="0" y="145407"/>
                </a:lnTo>
                <a:close/>
              </a:path>
            </a:pathLst>
          </a:custGeom>
          <a:solidFill>
            <a:srgbClr val="F2F9FB"/>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04" tIns="88304" rIns="88304" bIns="88304" numCol="1" spcCol="1270" anchor="ctr" anchorCtr="0">
            <a:noAutofit/>
          </a:bodyPr>
          <a:lstStyle/>
          <a:p>
            <a:pPr marL="7815" lvl="2" defTabSz="914355">
              <a:lnSpc>
                <a:spcPct val="90000"/>
              </a:lnSpc>
              <a:spcBef>
                <a:spcPts val="500"/>
              </a:spcBef>
            </a:pPr>
            <a:r>
              <a:rPr lang="es-ES_tradnl" sz="1969" b="1" dirty="0">
                <a:solidFill>
                  <a:srgbClr val="283A8A"/>
                </a:solidFill>
              </a:rPr>
              <a:t>Se establece en 2010 </a:t>
            </a:r>
            <a:r>
              <a:rPr lang="es-ES_tradnl" sz="1969" dirty="0">
                <a:solidFill>
                  <a:srgbClr val="283A8A"/>
                </a:solidFill>
              </a:rPr>
              <a:t>como el primer mecanismo de licencias voluntarias y de “</a:t>
            </a:r>
            <a:r>
              <a:rPr lang="es-ES_tradnl" sz="1969" dirty="0" err="1">
                <a:solidFill>
                  <a:srgbClr val="283A8A"/>
                </a:solidFill>
              </a:rPr>
              <a:t>patent</a:t>
            </a:r>
            <a:r>
              <a:rPr lang="es-ES_tradnl" sz="1969" dirty="0">
                <a:solidFill>
                  <a:srgbClr val="283A8A"/>
                </a:solidFill>
              </a:rPr>
              <a:t> </a:t>
            </a:r>
            <a:r>
              <a:rPr lang="es-ES_tradnl" sz="1969" dirty="0" err="1">
                <a:solidFill>
                  <a:srgbClr val="283A8A"/>
                </a:solidFill>
              </a:rPr>
              <a:t>pooling</a:t>
            </a:r>
            <a:r>
              <a:rPr lang="es-ES_tradnl" sz="1969" dirty="0">
                <a:solidFill>
                  <a:srgbClr val="283A8A"/>
                </a:solidFill>
              </a:rPr>
              <a:t>” en salud pública</a:t>
            </a:r>
          </a:p>
        </p:txBody>
      </p:sp>
      <p:sp>
        <p:nvSpPr>
          <p:cNvPr id="13" name="Freeform 12"/>
          <p:cNvSpPr/>
          <p:nvPr/>
        </p:nvSpPr>
        <p:spPr>
          <a:xfrm>
            <a:off x="936324" y="2329850"/>
            <a:ext cx="4725664" cy="1023020"/>
          </a:xfrm>
          <a:custGeom>
            <a:avLst/>
            <a:gdLst>
              <a:gd name="connsiteX0" fmla="*/ 0 w 3190584"/>
              <a:gd name="connsiteY0" fmla="*/ 145407 h 872425"/>
              <a:gd name="connsiteX1" fmla="*/ 145407 w 3190584"/>
              <a:gd name="connsiteY1" fmla="*/ 0 h 872425"/>
              <a:gd name="connsiteX2" fmla="*/ 3045177 w 3190584"/>
              <a:gd name="connsiteY2" fmla="*/ 0 h 872425"/>
              <a:gd name="connsiteX3" fmla="*/ 3190584 w 3190584"/>
              <a:gd name="connsiteY3" fmla="*/ 145407 h 872425"/>
              <a:gd name="connsiteX4" fmla="*/ 3190584 w 3190584"/>
              <a:gd name="connsiteY4" fmla="*/ 727018 h 872425"/>
              <a:gd name="connsiteX5" fmla="*/ 3045177 w 3190584"/>
              <a:gd name="connsiteY5" fmla="*/ 872425 h 872425"/>
              <a:gd name="connsiteX6" fmla="*/ 145407 w 3190584"/>
              <a:gd name="connsiteY6" fmla="*/ 872425 h 872425"/>
              <a:gd name="connsiteX7" fmla="*/ 0 w 3190584"/>
              <a:gd name="connsiteY7" fmla="*/ 727018 h 872425"/>
              <a:gd name="connsiteX8" fmla="*/ 0 w 3190584"/>
              <a:gd name="connsiteY8" fmla="*/ 145407 h 87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584" h="872425">
                <a:moveTo>
                  <a:pt x="0" y="145407"/>
                </a:moveTo>
                <a:cubicBezTo>
                  <a:pt x="0" y="65101"/>
                  <a:pt x="65101" y="0"/>
                  <a:pt x="145407" y="0"/>
                </a:cubicBezTo>
                <a:lnTo>
                  <a:pt x="3045177" y="0"/>
                </a:lnTo>
                <a:cubicBezTo>
                  <a:pt x="3125483" y="0"/>
                  <a:pt x="3190584" y="65101"/>
                  <a:pt x="3190584" y="145407"/>
                </a:cubicBezTo>
                <a:lnTo>
                  <a:pt x="3190584" y="727018"/>
                </a:lnTo>
                <a:cubicBezTo>
                  <a:pt x="3190584" y="807324"/>
                  <a:pt x="3125483" y="872425"/>
                  <a:pt x="3045177" y="872425"/>
                </a:cubicBezTo>
                <a:lnTo>
                  <a:pt x="145407" y="872425"/>
                </a:lnTo>
                <a:cubicBezTo>
                  <a:pt x="65101" y="872425"/>
                  <a:pt x="0" y="807324"/>
                  <a:pt x="0" y="727018"/>
                </a:cubicBezTo>
                <a:lnTo>
                  <a:pt x="0" y="145407"/>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88304" tIns="88304" rIns="88304" bIns="88304" numCol="1" spcCol="1270" anchor="ctr" anchorCtr="0">
            <a:noAutofit/>
          </a:bodyPr>
          <a:lstStyle/>
          <a:p>
            <a:r>
              <a:rPr lang="es-ES_tradnl" sz="1969" b="1" dirty="0">
                <a:solidFill>
                  <a:srgbClr val="283A8A"/>
                </a:solidFill>
              </a:rPr>
              <a:t>para mejorar el acceso a nuevos tratamientos para el VIH </a:t>
            </a:r>
            <a:r>
              <a:rPr lang="es-ES_tradnl" sz="1969" dirty="0">
                <a:solidFill>
                  <a:srgbClr val="283A8A"/>
                </a:solidFill>
              </a:rPr>
              <a:t>a </a:t>
            </a:r>
            <a:r>
              <a:rPr lang="es-ES_tradnl" sz="1969" dirty="0" err="1">
                <a:solidFill>
                  <a:srgbClr val="283A8A"/>
                </a:solidFill>
              </a:rPr>
              <a:t>traves</a:t>
            </a:r>
            <a:r>
              <a:rPr lang="es-ES_tradnl" sz="1969" dirty="0">
                <a:solidFill>
                  <a:srgbClr val="283A8A"/>
                </a:solidFill>
              </a:rPr>
              <a:t> del licenciamiento</a:t>
            </a:r>
          </a:p>
        </p:txBody>
      </p:sp>
      <p:sp>
        <p:nvSpPr>
          <p:cNvPr id="14" name="Freeform 13"/>
          <p:cNvSpPr/>
          <p:nvPr/>
        </p:nvSpPr>
        <p:spPr>
          <a:xfrm>
            <a:off x="936324" y="3483772"/>
            <a:ext cx="4725664" cy="914367"/>
          </a:xfrm>
          <a:custGeom>
            <a:avLst/>
            <a:gdLst>
              <a:gd name="connsiteX0" fmla="*/ 0 w 3190584"/>
              <a:gd name="connsiteY0" fmla="*/ 145407 h 872425"/>
              <a:gd name="connsiteX1" fmla="*/ 145407 w 3190584"/>
              <a:gd name="connsiteY1" fmla="*/ 0 h 872425"/>
              <a:gd name="connsiteX2" fmla="*/ 3045177 w 3190584"/>
              <a:gd name="connsiteY2" fmla="*/ 0 h 872425"/>
              <a:gd name="connsiteX3" fmla="*/ 3190584 w 3190584"/>
              <a:gd name="connsiteY3" fmla="*/ 145407 h 872425"/>
              <a:gd name="connsiteX4" fmla="*/ 3190584 w 3190584"/>
              <a:gd name="connsiteY4" fmla="*/ 727018 h 872425"/>
              <a:gd name="connsiteX5" fmla="*/ 3045177 w 3190584"/>
              <a:gd name="connsiteY5" fmla="*/ 872425 h 872425"/>
              <a:gd name="connsiteX6" fmla="*/ 145407 w 3190584"/>
              <a:gd name="connsiteY6" fmla="*/ 872425 h 872425"/>
              <a:gd name="connsiteX7" fmla="*/ 0 w 3190584"/>
              <a:gd name="connsiteY7" fmla="*/ 727018 h 872425"/>
              <a:gd name="connsiteX8" fmla="*/ 0 w 3190584"/>
              <a:gd name="connsiteY8" fmla="*/ 145407 h 87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584" h="872425">
                <a:moveTo>
                  <a:pt x="0" y="145407"/>
                </a:moveTo>
                <a:cubicBezTo>
                  <a:pt x="0" y="65101"/>
                  <a:pt x="65101" y="0"/>
                  <a:pt x="145407" y="0"/>
                </a:cubicBezTo>
                <a:lnTo>
                  <a:pt x="3045177" y="0"/>
                </a:lnTo>
                <a:cubicBezTo>
                  <a:pt x="3125483" y="0"/>
                  <a:pt x="3190584" y="65101"/>
                  <a:pt x="3190584" y="145407"/>
                </a:cubicBezTo>
                <a:lnTo>
                  <a:pt x="3190584" y="727018"/>
                </a:lnTo>
                <a:cubicBezTo>
                  <a:pt x="3190584" y="807324"/>
                  <a:pt x="3125483" y="872425"/>
                  <a:pt x="3045177" y="872425"/>
                </a:cubicBezTo>
                <a:lnTo>
                  <a:pt x="145407" y="872425"/>
                </a:lnTo>
                <a:cubicBezTo>
                  <a:pt x="65101" y="872425"/>
                  <a:pt x="0" y="807324"/>
                  <a:pt x="0" y="727018"/>
                </a:cubicBezTo>
                <a:lnTo>
                  <a:pt x="0" y="145407"/>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88304" tIns="88304" rIns="88304" bIns="88304" numCol="1" spcCol="1270" anchor="ctr" anchorCtr="0">
            <a:noAutofit/>
          </a:bodyPr>
          <a:lstStyle/>
          <a:p>
            <a:r>
              <a:rPr lang="es-ES_tradnl" sz="1969" dirty="0">
                <a:solidFill>
                  <a:srgbClr val="283A8A"/>
                </a:solidFill>
              </a:rPr>
              <a:t>y </a:t>
            </a:r>
            <a:r>
              <a:rPr lang="es-ES_tradnl" sz="1969" b="1" dirty="0">
                <a:solidFill>
                  <a:srgbClr val="283A8A"/>
                </a:solidFill>
              </a:rPr>
              <a:t>facilitar la innovación </a:t>
            </a:r>
            <a:r>
              <a:rPr lang="es-ES_tradnl" sz="1969" dirty="0">
                <a:solidFill>
                  <a:srgbClr val="283A8A"/>
                </a:solidFill>
              </a:rPr>
              <a:t>(nuevas combinaciones y nuevos productos pediátricos) </a:t>
            </a:r>
            <a:r>
              <a:rPr lang="es-ES_tradnl" sz="1969" dirty="0" err="1">
                <a:solidFill>
                  <a:srgbClr val="283A8A"/>
                </a:solidFill>
              </a:rPr>
              <a:t>formulations</a:t>
            </a:r>
            <a:endParaRPr lang="es-ES_tradnl" sz="1969" dirty="0">
              <a:solidFill>
                <a:srgbClr val="283A8A"/>
              </a:solidFill>
            </a:endParaRPr>
          </a:p>
        </p:txBody>
      </p:sp>
      <p:sp>
        <p:nvSpPr>
          <p:cNvPr id="15" name="Freeform 14"/>
          <p:cNvSpPr/>
          <p:nvPr/>
        </p:nvSpPr>
        <p:spPr>
          <a:xfrm>
            <a:off x="203323" y="4528770"/>
            <a:ext cx="5458664" cy="867058"/>
          </a:xfrm>
          <a:custGeom>
            <a:avLst/>
            <a:gdLst>
              <a:gd name="connsiteX0" fmla="*/ 0 w 3190584"/>
              <a:gd name="connsiteY0" fmla="*/ 145407 h 872425"/>
              <a:gd name="connsiteX1" fmla="*/ 145407 w 3190584"/>
              <a:gd name="connsiteY1" fmla="*/ 0 h 872425"/>
              <a:gd name="connsiteX2" fmla="*/ 3045177 w 3190584"/>
              <a:gd name="connsiteY2" fmla="*/ 0 h 872425"/>
              <a:gd name="connsiteX3" fmla="*/ 3190584 w 3190584"/>
              <a:gd name="connsiteY3" fmla="*/ 145407 h 872425"/>
              <a:gd name="connsiteX4" fmla="*/ 3190584 w 3190584"/>
              <a:gd name="connsiteY4" fmla="*/ 727018 h 872425"/>
              <a:gd name="connsiteX5" fmla="*/ 3045177 w 3190584"/>
              <a:gd name="connsiteY5" fmla="*/ 872425 h 872425"/>
              <a:gd name="connsiteX6" fmla="*/ 145407 w 3190584"/>
              <a:gd name="connsiteY6" fmla="*/ 872425 h 872425"/>
              <a:gd name="connsiteX7" fmla="*/ 0 w 3190584"/>
              <a:gd name="connsiteY7" fmla="*/ 727018 h 872425"/>
              <a:gd name="connsiteX8" fmla="*/ 0 w 3190584"/>
              <a:gd name="connsiteY8" fmla="*/ 145407 h 87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584" h="872425">
                <a:moveTo>
                  <a:pt x="0" y="145407"/>
                </a:moveTo>
                <a:cubicBezTo>
                  <a:pt x="0" y="65101"/>
                  <a:pt x="65101" y="0"/>
                  <a:pt x="145407" y="0"/>
                </a:cubicBezTo>
                <a:lnTo>
                  <a:pt x="3045177" y="0"/>
                </a:lnTo>
                <a:cubicBezTo>
                  <a:pt x="3125483" y="0"/>
                  <a:pt x="3190584" y="65101"/>
                  <a:pt x="3190584" y="145407"/>
                </a:cubicBezTo>
                <a:lnTo>
                  <a:pt x="3190584" y="727018"/>
                </a:lnTo>
                <a:cubicBezTo>
                  <a:pt x="3190584" y="807324"/>
                  <a:pt x="3125483" y="872425"/>
                  <a:pt x="3045177" y="872425"/>
                </a:cubicBezTo>
                <a:lnTo>
                  <a:pt x="145407" y="872425"/>
                </a:lnTo>
                <a:cubicBezTo>
                  <a:pt x="65101" y="872425"/>
                  <a:pt x="0" y="807324"/>
                  <a:pt x="0" y="727018"/>
                </a:cubicBezTo>
                <a:lnTo>
                  <a:pt x="0" y="145407"/>
                </a:lnTo>
                <a:close/>
              </a:path>
            </a:pathLst>
          </a:custGeom>
          <a:solidFill>
            <a:srgbClr val="F2F9FB"/>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04" tIns="88304" rIns="88304" bIns="88304" numCol="1" spcCol="1270" anchor="ctr" anchorCtr="0">
            <a:noAutofit/>
          </a:bodyPr>
          <a:lstStyle/>
          <a:p>
            <a:r>
              <a:rPr lang="en-US" sz="1969" dirty="0" err="1">
                <a:solidFill>
                  <a:srgbClr val="283A8A"/>
                </a:solidFill>
              </a:rPr>
              <a:t>En</a:t>
            </a:r>
            <a:r>
              <a:rPr lang="en-US" sz="1969" dirty="0">
                <a:solidFill>
                  <a:srgbClr val="283A8A"/>
                </a:solidFill>
              </a:rPr>
              <a:t> 2015, el </a:t>
            </a:r>
            <a:r>
              <a:rPr lang="en-US" sz="1969" dirty="0" err="1">
                <a:solidFill>
                  <a:srgbClr val="283A8A"/>
                </a:solidFill>
              </a:rPr>
              <a:t>mandato</a:t>
            </a:r>
            <a:r>
              <a:rPr lang="en-US" sz="1969" dirty="0">
                <a:solidFill>
                  <a:srgbClr val="283A8A"/>
                </a:solidFill>
              </a:rPr>
              <a:t> se </a:t>
            </a:r>
            <a:r>
              <a:rPr lang="en-US" sz="1969" dirty="0" err="1">
                <a:solidFill>
                  <a:srgbClr val="283A8A"/>
                </a:solidFill>
              </a:rPr>
              <a:t>expande</a:t>
            </a:r>
            <a:r>
              <a:rPr lang="en-US" sz="1969" dirty="0">
                <a:solidFill>
                  <a:srgbClr val="283A8A"/>
                </a:solidFill>
              </a:rPr>
              <a:t> a </a:t>
            </a:r>
            <a:r>
              <a:rPr lang="en-US" sz="1969" b="1" dirty="0">
                <a:solidFill>
                  <a:srgbClr val="283A8A"/>
                </a:solidFill>
              </a:rPr>
              <a:t>hepatitis C y tuberculosis</a:t>
            </a:r>
            <a:endParaRPr lang="en-GB" sz="1969" dirty="0">
              <a:solidFill>
                <a:srgbClr val="283A8A"/>
              </a:solidFill>
            </a:endParaRPr>
          </a:p>
        </p:txBody>
      </p:sp>
      <p:sp>
        <p:nvSpPr>
          <p:cNvPr id="10" name="Freeform 9">
            <a:extLst>
              <a:ext uri="{FF2B5EF4-FFF2-40B4-BE49-F238E27FC236}">
                <a16:creationId xmlns:a16="http://schemas.microsoft.com/office/drawing/2014/main" xmlns="" id="{9DFA0A28-7D17-D041-B6C1-6C4981DB8C4E}"/>
              </a:ext>
            </a:extLst>
          </p:cNvPr>
          <p:cNvSpPr/>
          <p:nvPr/>
        </p:nvSpPr>
        <p:spPr>
          <a:xfrm>
            <a:off x="203323" y="5539794"/>
            <a:ext cx="5458664" cy="1005808"/>
          </a:xfrm>
          <a:custGeom>
            <a:avLst/>
            <a:gdLst>
              <a:gd name="connsiteX0" fmla="*/ 0 w 3190584"/>
              <a:gd name="connsiteY0" fmla="*/ 145407 h 872425"/>
              <a:gd name="connsiteX1" fmla="*/ 145407 w 3190584"/>
              <a:gd name="connsiteY1" fmla="*/ 0 h 872425"/>
              <a:gd name="connsiteX2" fmla="*/ 3045177 w 3190584"/>
              <a:gd name="connsiteY2" fmla="*/ 0 h 872425"/>
              <a:gd name="connsiteX3" fmla="*/ 3190584 w 3190584"/>
              <a:gd name="connsiteY3" fmla="*/ 145407 h 872425"/>
              <a:gd name="connsiteX4" fmla="*/ 3190584 w 3190584"/>
              <a:gd name="connsiteY4" fmla="*/ 727018 h 872425"/>
              <a:gd name="connsiteX5" fmla="*/ 3045177 w 3190584"/>
              <a:gd name="connsiteY5" fmla="*/ 872425 h 872425"/>
              <a:gd name="connsiteX6" fmla="*/ 145407 w 3190584"/>
              <a:gd name="connsiteY6" fmla="*/ 872425 h 872425"/>
              <a:gd name="connsiteX7" fmla="*/ 0 w 3190584"/>
              <a:gd name="connsiteY7" fmla="*/ 727018 h 872425"/>
              <a:gd name="connsiteX8" fmla="*/ 0 w 3190584"/>
              <a:gd name="connsiteY8" fmla="*/ 145407 h 87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584" h="872425">
                <a:moveTo>
                  <a:pt x="0" y="145407"/>
                </a:moveTo>
                <a:cubicBezTo>
                  <a:pt x="0" y="65101"/>
                  <a:pt x="65101" y="0"/>
                  <a:pt x="145407" y="0"/>
                </a:cubicBezTo>
                <a:lnTo>
                  <a:pt x="3045177" y="0"/>
                </a:lnTo>
                <a:cubicBezTo>
                  <a:pt x="3125483" y="0"/>
                  <a:pt x="3190584" y="65101"/>
                  <a:pt x="3190584" y="145407"/>
                </a:cubicBezTo>
                <a:lnTo>
                  <a:pt x="3190584" y="727018"/>
                </a:lnTo>
                <a:cubicBezTo>
                  <a:pt x="3190584" y="807324"/>
                  <a:pt x="3125483" y="872425"/>
                  <a:pt x="3045177" y="872425"/>
                </a:cubicBezTo>
                <a:lnTo>
                  <a:pt x="145407" y="872425"/>
                </a:lnTo>
                <a:cubicBezTo>
                  <a:pt x="65101" y="872425"/>
                  <a:pt x="0" y="807324"/>
                  <a:pt x="0" y="727018"/>
                </a:cubicBezTo>
                <a:lnTo>
                  <a:pt x="0" y="145407"/>
                </a:lnTo>
                <a:close/>
              </a:path>
            </a:pathLst>
          </a:custGeom>
          <a:solidFill>
            <a:srgbClr val="F2F9FB"/>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04" tIns="88304" rIns="88304" bIns="88304" numCol="1" spcCol="1270" anchor="ctr" anchorCtr="0">
            <a:noAutofit/>
          </a:bodyPr>
          <a:lstStyle/>
          <a:p>
            <a:r>
              <a:rPr lang="es-ES_tradnl" sz="1969" dirty="0">
                <a:solidFill>
                  <a:srgbClr val="283A8A"/>
                </a:solidFill>
              </a:rPr>
              <a:t>En 2018, el MPP anuncia que comenzará a trabajar en relación con </a:t>
            </a:r>
            <a:r>
              <a:rPr lang="es-ES_tradnl" sz="1969" b="1" dirty="0">
                <a:solidFill>
                  <a:srgbClr val="283A8A"/>
                </a:solidFill>
              </a:rPr>
              <a:t>otros medicamentos esenciales</a:t>
            </a:r>
          </a:p>
        </p:txBody>
      </p:sp>
      <p:pic>
        <p:nvPicPr>
          <p:cNvPr id="3" name="Picture 2">
            <a:extLst>
              <a:ext uri="{FF2B5EF4-FFF2-40B4-BE49-F238E27FC236}">
                <a16:creationId xmlns:a16="http://schemas.microsoft.com/office/drawing/2014/main" xmlns="" id="{97486FC6-46DA-5346-8D2C-327B0B2F94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1346" y="1286571"/>
            <a:ext cx="2609876" cy="2343635"/>
          </a:xfrm>
          <a:prstGeom prst="rect">
            <a:avLst/>
          </a:prstGeom>
        </p:spPr>
      </p:pic>
      <p:sp>
        <p:nvSpPr>
          <p:cNvPr id="16" name="PATENT  HOLDERS">
            <a:extLst>
              <a:ext uri="{FF2B5EF4-FFF2-40B4-BE49-F238E27FC236}">
                <a16:creationId xmlns:a16="http://schemas.microsoft.com/office/drawing/2014/main" xmlns="" id="{C16AE4A4-5B10-BB48-AD55-C58A9BEEDAB6}"/>
              </a:ext>
            </a:extLst>
          </p:cNvPr>
          <p:cNvSpPr txBox="1"/>
          <p:nvPr/>
        </p:nvSpPr>
        <p:spPr>
          <a:xfrm>
            <a:off x="6211346" y="3918102"/>
            <a:ext cx="2609876" cy="34913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r>
              <a:rPr lang="en-US" dirty="0">
                <a:solidFill>
                  <a:srgbClr val="283A8A"/>
                </a:solidFill>
                <a:latin typeface="PT Sans"/>
                <a:cs typeface="PT Sans"/>
              </a:rPr>
              <a:t>El MPP es </a:t>
            </a:r>
            <a:r>
              <a:rPr lang="en-US" dirty="0" err="1">
                <a:solidFill>
                  <a:srgbClr val="283A8A"/>
                </a:solidFill>
                <a:latin typeface="PT Sans"/>
                <a:cs typeface="PT Sans"/>
              </a:rPr>
              <a:t>financiado</a:t>
            </a:r>
            <a:r>
              <a:rPr lang="en-US" dirty="0">
                <a:solidFill>
                  <a:srgbClr val="283A8A"/>
                </a:solidFill>
                <a:latin typeface="PT Sans"/>
                <a:cs typeface="PT Sans"/>
              </a:rPr>
              <a:t> por:</a:t>
            </a:r>
          </a:p>
        </p:txBody>
      </p:sp>
      <p:pic>
        <p:nvPicPr>
          <p:cNvPr id="17" name="Picture 16" descr="Unitaid_logo_Eng_cmyk.png">
            <a:extLst>
              <a:ext uri="{FF2B5EF4-FFF2-40B4-BE49-F238E27FC236}">
                <a16:creationId xmlns:a16="http://schemas.microsoft.com/office/drawing/2014/main" xmlns="" id="{AA21FC36-1509-C143-9157-66F2B26096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4823" y="4323508"/>
            <a:ext cx="1173709" cy="480865"/>
          </a:xfrm>
          <a:prstGeom prst="rect">
            <a:avLst/>
          </a:prstGeom>
        </p:spPr>
      </p:pic>
      <p:sp>
        <p:nvSpPr>
          <p:cNvPr id="18" name="PATENT  HOLDERS">
            <a:extLst>
              <a:ext uri="{FF2B5EF4-FFF2-40B4-BE49-F238E27FC236}">
                <a16:creationId xmlns:a16="http://schemas.microsoft.com/office/drawing/2014/main" xmlns="" id="{290A9DA6-BE68-404E-8D58-26D3EC69D107}"/>
              </a:ext>
            </a:extLst>
          </p:cNvPr>
          <p:cNvSpPr txBox="1"/>
          <p:nvPr/>
        </p:nvSpPr>
        <p:spPr>
          <a:xfrm>
            <a:off x="6211346" y="4857709"/>
            <a:ext cx="2609876" cy="34913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r>
              <a:rPr lang="en-US" dirty="0">
                <a:solidFill>
                  <a:srgbClr val="283A8A"/>
                </a:solidFill>
                <a:latin typeface="PT Sans"/>
                <a:cs typeface="PT Sans"/>
              </a:rPr>
              <a:t>y</a:t>
            </a:r>
          </a:p>
        </p:txBody>
      </p:sp>
      <p:pic>
        <p:nvPicPr>
          <p:cNvPr id="19" name="Picture 18">
            <a:extLst>
              <a:ext uri="{FF2B5EF4-FFF2-40B4-BE49-F238E27FC236}">
                <a16:creationId xmlns:a16="http://schemas.microsoft.com/office/drawing/2014/main" xmlns="" id="{75337153-842F-CD4C-8C5D-CF1E4C70D5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8360" y="5304545"/>
            <a:ext cx="1555847" cy="770232"/>
          </a:xfrm>
          <a:prstGeom prst="rect">
            <a:avLst/>
          </a:prstGeom>
        </p:spPr>
      </p:pic>
    </p:spTree>
    <p:extLst>
      <p:ext uri="{BB962C8B-B14F-4D97-AF65-F5344CB8AC3E}">
        <p14:creationId xmlns:p14="http://schemas.microsoft.com/office/powerpoint/2010/main" val="26390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3854091-2D7B-3C49-82C7-EF743C3A39B6}"/>
              </a:ext>
            </a:extLst>
          </p:cNvPr>
          <p:cNvPicPr>
            <a:picLocks noChangeAspect="1"/>
          </p:cNvPicPr>
          <p:nvPr/>
        </p:nvPicPr>
        <p:blipFill>
          <a:blip r:embed="rId3"/>
          <a:stretch>
            <a:fillRect/>
          </a:stretch>
        </p:blipFill>
        <p:spPr>
          <a:xfrm>
            <a:off x="0" y="-207"/>
            <a:ext cx="9144000" cy="4889642"/>
          </a:xfrm>
          <a:prstGeom prst="rect">
            <a:avLst/>
          </a:prstGeom>
        </p:spPr>
      </p:pic>
      <p:pic>
        <p:nvPicPr>
          <p:cNvPr id="11" name="Imagem 10">
            <a:extLst>
              <a:ext uri="{FF2B5EF4-FFF2-40B4-BE49-F238E27FC236}">
                <a16:creationId xmlns:a16="http://schemas.microsoft.com/office/drawing/2014/main" xmlns="" id="{D99DC8A2-1BB5-AC4B-8F5A-B10C87B9B22B}"/>
              </a:ext>
            </a:extLst>
          </p:cNvPr>
          <p:cNvPicPr>
            <a:picLocks noChangeAspect="1"/>
          </p:cNvPicPr>
          <p:nvPr/>
        </p:nvPicPr>
        <p:blipFill>
          <a:blip r:embed="rId4" cstate="screen">
            <a:alphaModFix amt="75000"/>
            <a:extLst>
              <a:ext uri="{28A0092B-C50C-407E-A947-70E740481C1C}">
                <a14:useLocalDpi xmlns:a14="http://schemas.microsoft.com/office/drawing/2010/main"/>
              </a:ext>
            </a:extLst>
          </a:blip>
          <a:stretch>
            <a:fillRect/>
          </a:stretch>
        </p:blipFill>
        <p:spPr>
          <a:xfrm>
            <a:off x="1992453" y="1504414"/>
            <a:ext cx="3498990" cy="3480766"/>
          </a:xfrm>
          <a:prstGeom prst="rect">
            <a:avLst/>
          </a:prstGeom>
        </p:spPr>
      </p:pic>
      <p:sp>
        <p:nvSpPr>
          <p:cNvPr id="377" name="Circle"/>
          <p:cNvSpPr/>
          <p:nvPr/>
        </p:nvSpPr>
        <p:spPr>
          <a:xfrm>
            <a:off x="2135294" y="1658438"/>
            <a:ext cx="3198455" cy="3198454"/>
          </a:xfrm>
          <a:prstGeom prst="ellipse">
            <a:avLst/>
          </a:prstGeom>
          <a:solidFill>
            <a:srgbClr val="002060"/>
          </a:solidFill>
          <a:ln w="12700">
            <a:miter lim="400000"/>
          </a:ln>
        </p:spPr>
        <p:txBody>
          <a:bodyPr lIns="35719" tIns="35719" rIns="35719" bIns="35719" anchor="ct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378" name="Rectangle"/>
          <p:cNvSpPr/>
          <p:nvPr/>
        </p:nvSpPr>
        <p:spPr>
          <a:xfrm>
            <a:off x="6133896" y="3951338"/>
            <a:ext cx="1088438" cy="53156"/>
          </a:xfrm>
          <a:prstGeom prst="rect">
            <a:avLst/>
          </a:prstGeom>
          <a:solidFill>
            <a:srgbClr val="00AEEF"/>
          </a:solidFill>
          <a:ln w="12700">
            <a:miter lim="400000"/>
          </a:ln>
        </p:spPr>
        <p:txBody>
          <a:bodyPr lIns="35719" tIns="35719" rIns="35719" bIns="35719" anchor="ct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379" name="GENERIC…"/>
          <p:cNvSpPr txBox="1"/>
          <p:nvPr/>
        </p:nvSpPr>
        <p:spPr>
          <a:xfrm>
            <a:off x="5935998" y="4060274"/>
            <a:ext cx="1458083" cy="106933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321457" hangingPunct="0">
              <a:lnSpc>
                <a:spcPct val="90000"/>
              </a:lnSpc>
              <a:defRPr sz="1600" b="1">
                <a:solidFill>
                  <a:srgbClr val="283B8B"/>
                </a:solidFill>
                <a:latin typeface="+mj-lt"/>
                <a:ea typeface="+mj-ea"/>
                <a:cs typeface="+mj-cs"/>
                <a:sym typeface="Helvetica"/>
              </a:defRPr>
            </a:pPr>
            <a:r>
              <a:rPr lang="es-ES" sz="1200" b="1" kern="0" dirty="0">
                <a:solidFill>
                  <a:srgbClr val="283B8B"/>
                </a:solidFill>
                <a:latin typeface="PT Sans" panose="020B0503020203020204"/>
                <a:ea typeface="PT Sans"/>
                <a:cs typeface="PT Sans"/>
                <a:sym typeface="Helvetica"/>
              </a:rPr>
              <a:t>PRODUCTORES DE GENERICOS U ORGANIZACIONES QUE DESARROLLAN PRODUCTOS INNOVADORES</a:t>
            </a:r>
            <a:endParaRPr sz="1200" b="1" kern="0" dirty="0">
              <a:solidFill>
                <a:srgbClr val="283B8B"/>
              </a:solidFill>
              <a:latin typeface="PT Sans" panose="020B0503020203020204"/>
              <a:ea typeface="PT Sans"/>
              <a:cs typeface="PT Sans"/>
              <a:sym typeface="Helvetica"/>
            </a:endParaRPr>
          </a:p>
        </p:txBody>
      </p:sp>
      <p:sp>
        <p:nvSpPr>
          <p:cNvPr id="380" name="The MPP negotiates public-health  driven licences with patent holders"/>
          <p:cNvSpPr txBox="1"/>
          <p:nvPr/>
        </p:nvSpPr>
        <p:spPr>
          <a:xfrm>
            <a:off x="2407672" y="2652356"/>
            <a:ext cx="2727400" cy="45993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321457" hangingPunct="0">
              <a:lnSpc>
                <a:spcPct val="90000"/>
              </a:lnSpc>
              <a:defRPr sz="1600" b="1">
                <a:solidFill>
                  <a:srgbClr val="FFFFFF"/>
                </a:solidFill>
                <a:latin typeface="PT Sans"/>
                <a:ea typeface="PT Sans"/>
                <a:cs typeface="PT Sans"/>
                <a:sym typeface="PT Sans"/>
              </a:defRPr>
            </a:pPr>
            <a:r>
              <a:rPr lang="es-ES" sz="1400" b="1" kern="0" dirty="0">
                <a:solidFill>
                  <a:srgbClr val="FFFFFF"/>
                </a:solidFill>
                <a:latin typeface="PT Sans"/>
                <a:sym typeface="PT Sans"/>
              </a:rPr>
              <a:t>El </a:t>
            </a:r>
            <a:r>
              <a:rPr sz="1400" b="1" kern="0" dirty="0">
                <a:solidFill>
                  <a:srgbClr val="FFFFFF"/>
                </a:solidFill>
                <a:latin typeface="PT Sans"/>
                <a:sym typeface="PT Sans"/>
              </a:rPr>
              <a:t>MPP </a:t>
            </a:r>
            <a:r>
              <a:rPr lang="es-ES" sz="1400" b="1" kern="0" dirty="0">
                <a:solidFill>
                  <a:srgbClr val="FFFFFF"/>
                </a:solidFill>
                <a:latin typeface="PT Sans"/>
                <a:sym typeface="PT Sans"/>
              </a:rPr>
              <a:t> negocia licencias basadas en criterios de salud pública</a:t>
            </a:r>
            <a:endParaRPr sz="1400" b="1" kern="0" dirty="0">
              <a:solidFill>
                <a:srgbClr val="FFFFFF"/>
              </a:solidFill>
              <a:latin typeface="PT Sans"/>
              <a:sym typeface="PT Sans"/>
            </a:endParaRPr>
          </a:p>
        </p:txBody>
      </p:sp>
      <p:sp>
        <p:nvSpPr>
          <p:cNvPr id="381" name="Rectangle"/>
          <p:cNvSpPr/>
          <p:nvPr/>
        </p:nvSpPr>
        <p:spPr>
          <a:xfrm>
            <a:off x="345558" y="3951338"/>
            <a:ext cx="1088438" cy="53156"/>
          </a:xfrm>
          <a:prstGeom prst="rect">
            <a:avLst/>
          </a:prstGeom>
          <a:solidFill>
            <a:srgbClr val="00AEEF"/>
          </a:solidFill>
          <a:ln w="12700">
            <a:miter lim="400000"/>
          </a:ln>
        </p:spPr>
        <p:txBody>
          <a:bodyPr lIns="35719" tIns="35719" rIns="35719" bIns="35719" anchor="ct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383" name="PATENT  HOLDERS"/>
          <p:cNvSpPr txBox="1"/>
          <p:nvPr/>
        </p:nvSpPr>
        <p:spPr>
          <a:xfrm>
            <a:off x="241086" y="4060274"/>
            <a:ext cx="1192909" cy="45993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321457" hangingPunct="0">
              <a:lnSpc>
                <a:spcPct val="90000"/>
              </a:lnSpc>
              <a:defRPr sz="1600">
                <a:solidFill>
                  <a:srgbClr val="283B8B"/>
                </a:solidFill>
                <a:latin typeface="+mj-lt"/>
                <a:ea typeface="+mj-ea"/>
                <a:cs typeface="+mj-cs"/>
                <a:sym typeface="Helvetica"/>
              </a:defRPr>
            </a:pPr>
            <a:r>
              <a:rPr lang="es-ES" sz="1400" b="1" kern="0" dirty="0">
                <a:solidFill>
                  <a:srgbClr val="283B8B"/>
                </a:solidFill>
                <a:latin typeface="PT Sans" panose="020B0503020203020204"/>
                <a:ea typeface="PT Sans"/>
                <a:cs typeface="PT Sans"/>
                <a:sym typeface="Helvetica"/>
              </a:rPr>
              <a:t>TITULARES DE PATENTES</a:t>
            </a:r>
            <a:endParaRPr sz="1400" b="1" kern="0" dirty="0">
              <a:solidFill>
                <a:srgbClr val="283B8B"/>
              </a:solidFill>
              <a:latin typeface="PT Sans" panose="020B0503020203020204"/>
              <a:ea typeface="PT Sans"/>
              <a:cs typeface="PT Sans"/>
              <a:sym typeface="Helvetica"/>
            </a:endParaRPr>
          </a:p>
        </p:txBody>
      </p:sp>
      <p:sp>
        <p:nvSpPr>
          <p:cNvPr id="384" name="Rectangle"/>
          <p:cNvSpPr/>
          <p:nvPr/>
        </p:nvSpPr>
        <p:spPr>
          <a:xfrm>
            <a:off x="7780790" y="3951338"/>
            <a:ext cx="1088438" cy="53156"/>
          </a:xfrm>
          <a:prstGeom prst="rect">
            <a:avLst/>
          </a:prstGeom>
          <a:solidFill>
            <a:srgbClr val="00AEEF"/>
          </a:solidFill>
          <a:ln w="12700">
            <a:miter lim="400000"/>
          </a:ln>
        </p:spPr>
        <p:txBody>
          <a:bodyPr lIns="35719" tIns="35719" rIns="35719" bIns="35719" anchor="ct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385" name="PEOPLE LIVING  IN LOW- AND MIDDLE- INCOME COUNTRIES"/>
          <p:cNvSpPr txBox="1"/>
          <p:nvPr/>
        </p:nvSpPr>
        <p:spPr>
          <a:xfrm>
            <a:off x="7682798" y="4063895"/>
            <a:ext cx="1284421" cy="123553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321457" hangingPunct="0">
              <a:lnSpc>
                <a:spcPct val="90000"/>
              </a:lnSpc>
              <a:defRPr sz="1600" b="1">
                <a:solidFill>
                  <a:srgbClr val="283B8B"/>
                </a:solidFill>
                <a:latin typeface="+mj-lt"/>
                <a:ea typeface="+mj-ea"/>
                <a:cs typeface="+mj-cs"/>
                <a:sym typeface="Helvetica"/>
              </a:defRPr>
            </a:pPr>
            <a:r>
              <a:rPr lang="es-ES" sz="1200" b="1" kern="0" dirty="0">
                <a:solidFill>
                  <a:srgbClr val="283B8B"/>
                </a:solidFill>
                <a:latin typeface="PT Sans" panose="020B0503020203020204"/>
                <a:ea typeface="PT Sans"/>
                <a:cs typeface="PT Sans"/>
                <a:sym typeface="Helvetica"/>
              </a:rPr>
              <a:t>PERSONAS QUE NECESITAN ACCESO A LOS MEDICAMENTOS EN PAISES DE RENTA MEDIA O BAJA</a:t>
            </a:r>
            <a:endParaRPr sz="1200" b="1" kern="0" dirty="0">
              <a:solidFill>
                <a:srgbClr val="283B8B"/>
              </a:solidFill>
              <a:latin typeface="PT Sans" panose="020B0503020203020204"/>
              <a:ea typeface="PT Sans"/>
              <a:cs typeface="PT Sans"/>
              <a:sym typeface="Helvetica"/>
            </a:endParaRPr>
          </a:p>
        </p:txBody>
      </p:sp>
      <p:pic>
        <p:nvPicPr>
          <p:cNvPr id="387" name="Logo-MPP(white).png" descr="Logo-MPP(whit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1515" y="1905703"/>
            <a:ext cx="1240865" cy="667278"/>
          </a:xfrm>
          <a:prstGeom prst="rect">
            <a:avLst/>
          </a:prstGeom>
          <a:ln w="12700">
            <a:miter lim="400000"/>
          </a:ln>
        </p:spPr>
      </p:pic>
      <p:grpSp>
        <p:nvGrpSpPr>
          <p:cNvPr id="399" name="Group"/>
          <p:cNvGrpSpPr/>
          <p:nvPr/>
        </p:nvGrpSpPr>
        <p:grpSpPr>
          <a:xfrm>
            <a:off x="6119036" y="2619246"/>
            <a:ext cx="1042308" cy="1032208"/>
            <a:chOff x="-13918" y="-10005"/>
            <a:chExt cx="1482393" cy="1468028"/>
          </a:xfrm>
        </p:grpSpPr>
        <p:sp>
          <p:nvSpPr>
            <p:cNvPr id="396" name="Circle"/>
            <p:cNvSpPr/>
            <p:nvPr/>
          </p:nvSpPr>
          <p:spPr>
            <a:xfrm>
              <a:off x="115458" y="91253"/>
              <a:ext cx="1260119" cy="1260119"/>
            </a:xfrm>
            <a:prstGeom prst="ellipse">
              <a:avLst/>
            </a:prstGeom>
            <a:solidFill>
              <a:srgbClr val="FFFFFF"/>
            </a:solidFill>
            <a:ln w="12700" cap="flat">
              <a:noFill/>
              <a:miter lim="400000"/>
            </a:ln>
            <a:effectLst/>
          </p:spPr>
          <p:txBody>
            <a:bodyPr wrap="square" lIns="35719" tIns="35719" rIns="35719" bIns="35719" numCol="1" anchor="ctr">
              <a:noAutofit/>
            </a:bodyPr>
            <a:lstStyle/>
            <a:p>
              <a:pPr algn="ctr" defTabSz="410751" hangingPunct="0">
                <a:defRPr sz="2200">
                  <a:solidFill>
                    <a:srgbClr val="FFFFFF"/>
                  </a:solidFill>
                </a:defRPr>
              </a:pPr>
              <a:endParaRPr sz="1547" kern="0" dirty="0">
                <a:solidFill>
                  <a:srgbClr val="FFFFFF"/>
                </a:solidFill>
                <a:latin typeface="Helvetica Neue Medium"/>
                <a:sym typeface="Helvetica Neue Medium"/>
              </a:endParaRPr>
            </a:p>
          </p:txBody>
        </p:sp>
        <p:pic>
          <p:nvPicPr>
            <p:cNvPr id="398"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18" y="-10005"/>
              <a:ext cx="1482393" cy="1468028"/>
            </a:xfrm>
            <a:prstGeom prst="rect">
              <a:avLst/>
            </a:prstGeom>
            <a:ln w="12700" cap="flat">
              <a:noFill/>
              <a:miter lim="400000"/>
            </a:ln>
            <a:effectLst/>
          </p:spPr>
        </p:pic>
      </p:grpSp>
      <p:grpSp>
        <p:nvGrpSpPr>
          <p:cNvPr id="404" name="Group"/>
          <p:cNvGrpSpPr/>
          <p:nvPr/>
        </p:nvGrpSpPr>
        <p:grpSpPr>
          <a:xfrm>
            <a:off x="7770790" y="2620761"/>
            <a:ext cx="1042309" cy="1032208"/>
            <a:chOff x="-14224" y="-1"/>
            <a:chExt cx="1482393" cy="1468028"/>
          </a:xfrm>
        </p:grpSpPr>
        <p:sp>
          <p:nvSpPr>
            <p:cNvPr id="400" name="Circle"/>
            <p:cNvSpPr/>
            <p:nvPr/>
          </p:nvSpPr>
          <p:spPr>
            <a:xfrm>
              <a:off x="108919" y="83183"/>
              <a:ext cx="1274036" cy="1274036"/>
            </a:xfrm>
            <a:prstGeom prst="ellipse">
              <a:avLst/>
            </a:prstGeom>
            <a:solidFill>
              <a:srgbClr val="FFFFFF"/>
            </a:solidFill>
            <a:ln w="12700" cap="flat">
              <a:noFill/>
              <a:miter lim="400000"/>
            </a:ln>
            <a:effectLst/>
          </p:spPr>
          <p:txBody>
            <a:bodyPr wrap="square" lIns="35719" tIns="35719" rIns="35719" bIns="35719" numCol="1" anchor="ctr">
              <a:noAutofit/>
            </a:bodyP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pic>
          <p:nvPicPr>
            <p:cNvPr id="403"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24" y="-1"/>
              <a:ext cx="1482393" cy="1468028"/>
            </a:xfrm>
            <a:prstGeom prst="rect">
              <a:avLst/>
            </a:prstGeom>
            <a:ln w="12700" cap="flat">
              <a:noFill/>
              <a:miter lim="400000"/>
            </a:ln>
            <a:effectLst/>
          </p:spPr>
        </p:pic>
      </p:grpSp>
      <p:sp>
        <p:nvSpPr>
          <p:cNvPr id="405" name="•…"/>
          <p:cNvSpPr txBox="1"/>
          <p:nvPr/>
        </p:nvSpPr>
        <p:spPr>
          <a:xfrm>
            <a:off x="2470613" y="3197715"/>
            <a:ext cx="2534134" cy="123553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321457" hangingPunct="0">
              <a:lnSpc>
                <a:spcPct val="90000"/>
              </a:lnSpc>
              <a:defRPr sz="1600" b="1">
                <a:solidFill>
                  <a:srgbClr val="FFFFFF"/>
                </a:solidFill>
                <a:latin typeface="PT Sans"/>
                <a:ea typeface="PT Sans"/>
                <a:cs typeface="PT Sans"/>
                <a:sym typeface="PT Sans"/>
              </a:defRPr>
            </a:pPr>
            <a:r>
              <a:rPr lang="es-ES_tradnl" sz="1400" b="1" kern="0" dirty="0">
                <a:solidFill>
                  <a:srgbClr val="FFFFFF"/>
                </a:solidFill>
                <a:latin typeface="PT Sans"/>
                <a:sym typeface="PT Sans"/>
              </a:rPr>
              <a:t>Luego otorga sub-licencias a empresas que pueden fabricar versiones genéricas de calidad y abastecer los países en desarrollo incluidos en la licencia. </a:t>
            </a:r>
          </a:p>
        </p:txBody>
      </p:sp>
      <p:sp>
        <p:nvSpPr>
          <p:cNvPr id="406" name="Line"/>
          <p:cNvSpPr/>
          <p:nvPr/>
        </p:nvSpPr>
        <p:spPr>
          <a:xfrm>
            <a:off x="11802" y="6605441"/>
            <a:ext cx="9144001" cy="1"/>
          </a:xfrm>
          <a:prstGeom prst="line">
            <a:avLst/>
          </a:prstGeom>
          <a:ln w="127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39" name="Line">
            <a:extLst>
              <a:ext uri="{FF2B5EF4-FFF2-40B4-BE49-F238E27FC236}">
                <a16:creationId xmlns:a16="http://schemas.microsoft.com/office/drawing/2014/main" xmlns="" id="{589628DA-1BE5-354B-AD5A-F00FE8753860}"/>
              </a:ext>
            </a:extLst>
          </p:cNvPr>
          <p:cNvSpPr/>
          <p:nvPr/>
        </p:nvSpPr>
        <p:spPr>
          <a:xfrm>
            <a:off x="5697214" y="2863210"/>
            <a:ext cx="185863" cy="528931"/>
          </a:xfrm>
          <a:custGeom>
            <a:avLst/>
            <a:gdLst/>
            <a:ahLst/>
            <a:cxnLst>
              <a:cxn ang="0">
                <a:pos x="wd2" y="hd2"/>
              </a:cxn>
              <a:cxn ang="5400000">
                <a:pos x="wd2" y="hd2"/>
              </a:cxn>
              <a:cxn ang="10800000">
                <a:pos x="wd2" y="hd2"/>
              </a:cxn>
              <a:cxn ang="16200000">
                <a:pos x="wd2" y="hd2"/>
              </a:cxn>
            </a:cxnLst>
            <a:rect l="0" t="0" r="r" b="b"/>
            <a:pathLst>
              <a:path w="21600" h="21600" extrusionOk="0">
                <a:moveTo>
                  <a:pt x="580" y="0"/>
                </a:moveTo>
                <a:lnTo>
                  <a:pt x="21600" y="10024"/>
                </a:lnTo>
                <a:lnTo>
                  <a:pt x="0" y="21600"/>
                </a:lnTo>
              </a:path>
            </a:pathLst>
          </a:custGeom>
          <a:ln w="127000">
            <a:solidFill>
              <a:srgbClr val="002060"/>
            </a:solidFill>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40" name="Line">
            <a:extLst>
              <a:ext uri="{FF2B5EF4-FFF2-40B4-BE49-F238E27FC236}">
                <a16:creationId xmlns:a16="http://schemas.microsoft.com/office/drawing/2014/main" xmlns="" id="{56FAE3B0-3057-6D42-8A90-B5926382E698}"/>
              </a:ext>
            </a:extLst>
          </p:cNvPr>
          <p:cNvSpPr/>
          <p:nvPr/>
        </p:nvSpPr>
        <p:spPr>
          <a:xfrm>
            <a:off x="7360158" y="2853805"/>
            <a:ext cx="185863" cy="528931"/>
          </a:xfrm>
          <a:custGeom>
            <a:avLst/>
            <a:gdLst/>
            <a:ahLst/>
            <a:cxnLst>
              <a:cxn ang="0">
                <a:pos x="wd2" y="hd2"/>
              </a:cxn>
              <a:cxn ang="5400000">
                <a:pos x="wd2" y="hd2"/>
              </a:cxn>
              <a:cxn ang="10800000">
                <a:pos x="wd2" y="hd2"/>
              </a:cxn>
              <a:cxn ang="16200000">
                <a:pos x="wd2" y="hd2"/>
              </a:cxn>
            </a:cxnLst>
            <a:rect l="0" t="0" r="r" b="b"/>
            <a:pathLst>
              <a:path w="21600" h="21600" extrusionOk="0">
                <a:moveTo>
                  <a:pt x="580" y="0"/>
                </a:moveTo>
                <a:lnTo>
                  <a:pt x="21600" y="10024"/>
                </a:lnTo>
                <a:lnTo>
                  <a:pt x="0" y="21600"/>
                </a:lnTo>
              </a:path>
            </a:pathLst>
          </a:custGeom>
          <a:ln w="127000">
            <a:solidFill>
              <a:srgbClr val="002060"/>
            </a:solidFill>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41" name="Line">
            <a:extLst>
              <a:ext uri="{FF2B5EF4-FFF2-40B4-BE49-F238E27FC236}">
                <a16:creationId xmlns:a16="http://schemas.microsoft.com/office/drawing/2014/main" xmlns="" id="{79CD0EB8-059C-3D42-9651-6255442703ED}"/>
              </a:ext>
            </a:extLst>
          </p:cNvPr>
          <p:cNvSpPr/>
          <p:nvPr/>
        </p:nvSpPr>
        <p:spPr>
          <a:xfrm>
            <a:off x="1612363" y="2853805"/>
            <a:ext cx="185863" cy="528931"/>
          </a:xfrm>
          <a:custGeom>
            <a:avLst/>
            <a:gdLst/>
            <a:ahLst/>
            <a:cxnLst>
              <a:cxn ang="0">
                <a:pos x="wd2" y="hd2"/>
              </a:cxn>
              <a:cxn ang="5400000">
                <a:pos x="wd2" y="hd2"/>
              </a:cxn>
              <a:cxn ang="10800000">
                <a:pos x="wd2" y="hd2"/>
              </a:cxn>
              <a:cxn ang="16200000">
                <a:pos x="wd2" y="hd2"/>
              </a:cxn>
            </a:cxnLst>
            <a:rect l="0" t="0" r="r" b="b"/>
            <a:pathLst>
              <a:path w="21600" h="21600" extrusionOk="0">
                <a:moveTo>
                  <a:pt x="580" y="0"/>
                </a:moveTo>
                <a:lnTo>
                  <a:pt x="21600" y="10024"/>
                </a:lnTo>
                <a:lnTo>
                  <a:pt x="0" y="21600"/>
                </a:lnTo>
              </a:path>
            </a:pathLst>
          </a:custGeom>
          <a:ln w="127000">
            <a:solidFill>
              <a:srgbClr val="002060"/>
            </a:solidFill>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3" name="TextBox 2">
            <a:extLst>
              <a:ext uri="{FF2B5EF4-FFF2-40B4-BE49-F238E27FC236}">
                <a16:creationId xmlns:a16="http://schemas.microsoft.com/office/drawing/2014/main" xmlns="" id="{9AEE1258-8E1B-3549-9F9C-7AD3248395E2}"/>
              </a:ext>
            </a:extLst>
          </p:cNvPr>
          <p:cNvSpPr txBox="1"/>
          <p:nvPr/>
        </p:nvSpPr>
        <p:spPr>
          <a:xfrm>
            <a:off x="2975961" y="5406383"/>
            <a:ext cx="1531974" cy="503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400" b="1" kern="0" dirty="0" err="1">
                <a:solidFill>
                  <a:srgbClr val="00AEEF"/>
                </a:solidFill>
                <a:latin typeface="PT Sans" panose="020B0503020203020204"/>
                <a:sym typeface="Helvetica Neue Medium"/>
              </a:rPr>
              <a:t>Regalías</a:t>
            </a:r>
            <a:r>
              <a:rPr lang="en-US" sz="1400" b="1" kern="0" dirty="0">
                <a:solidFill>
                  <a:srgbClr val="00AEEF"/>
                </a:solidFill>
                <a:latin typeface="PT Sans" panose="020B0503020203020204"/>
                <a:sym typeface="Helvetica Neue Medium"/>
              </a:rPr>
              <a:t> </a:t>
            </a:r>
          </a:p>
          <a:p>
            <a:pPr algn="ctr" defTabSz="410751" hangingPunct="0"/>
            <a:r>
              <a:rPr lang="en-US" sz="1400" b="1" kern="0" dirty="0">
                <a:solidFill>
                  <a:srgbClr val="00AEEF"/>
                </a:solidFill>
                <a:latin typeface="PT Sans" panose="020B0503020203020204"/>
                <a:sym typeface="Helvetica Neue Medium"/>
              </a:rPr>
              <a:t>(</a:t>
            </a:r>
            <a:r>
              <a:rPr lang="en-US" sz="1400" b="1" kern="0" dirty="0" err="1">
                <a:solidFill>
                  <a:srgbClr val="00AEEF"/>
                </a:solidFill>
                <a:latin typeface="PT Sans" panose="020B0503020203020204"/>
                <a:sym typeface="Helvetica Neue Medium"/>
              </a:rPr>
              <a:t>según</a:t>
            </a:r>
            <a:r>
              <a:rPr lang="en-US" sz="1400" b="1" kern="0" dirty="0">
                <a:solidFill>
                  <a:srgbClr val="00AEEF"/>
                </a:solidFill>
                <a:latin typeface="PT Sans" panose="020B0503020203020204"/>
                <a:sym typeface="Helvetica Neue Medium"/>
              </a:rPr>
              <a:t> la </a:t>
            </a:r>
            <a:r>
              <a:rPr lang="en-US" sz="1400" b="1" kern="0" dirty="0" err="1">
                <a:solidFill>
                  <a:srgbClr val="00AEEF"/>
                </a:solidFill>
                <a:latin typeface="PT Sans" panose="020B0503020203020204"/>
                <a:sym typeface="Helvetica Neue Medium"/>
              </a:rPr>
              <a:t>licencia</a:t>
            </a:r>
            <a:r>
              <a:rPr lang="en-US" sz="1400" b="1" kern="0" dirty="0">
                <a:solidFill>
                  <a:srgbClr val="00AEEF"/>
                </a:solidFill>
                <a:latin typeface="PT Sans" panose="020B0503020203020204"/>
                <a:sym typeface="Helvetica Neue Medium"/>
              </a:rPr>
              <a:t>)</a:t>
            </a:r>
          </a:p>
        </p:txBody>
      </p:sp>
      <p:sp>
        <p:nvSpPr>
          <p:cNvPr id="5" name="Arc 4">
            <a:extLst>
              <a:ext uri="{FF2B5EF4-FFF2-40B4-BE49-F238E27FC236}">
                <a16:creationId xmlns:a16="http://schemas.microsoft.com/office/drawing/2014/main" xmlns="" id="{2A82C408-638F-A740-8AFC-7EEA704988FC}"/>
              </a:ext>
            </a:extLst>
          </p:cNvPr>
          <p:cNvSpPr/>
          <p:nvPr/>
        </p:nvSpPr>
        <p:spPr>
          <a:xfrm rot="8100000">
            <a:off x="1553058" y="1048374"/>
            <a:ext cx="4362927" cy="4298576"/>
          </a:xfrm>
          <a:prstGeom prst="arc">
            <a:avLst/>
          </a:prstGeom>
          <a:noFill/>
          <a:ln w="12700" cap="flat">
            <a:solidFill>
              <a:srgbClr val="00AEEF"/>
            </a:solidFill>
            <a:prstDash val="dash"/>
            <a:round/>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32146" rIns="64293" bIns="32146" numCol="1" spcCol="38100" rtlCol="0" anchor="t">
            <a:noAutofit/>
          </a:bodyPr>
          <a:lstStyle/>
          <a:p>
            <a:pPr defTabSz="642915" latinLnBrk="1" hangingPunct="0"/>
            <a:endParaRPr lang="en-US" sz="1266" kern="0">
              <a:solidFill>
                <a:srgbClr val="000000"/>
              </a:solidFill>
              <a:latin typeface="Helvetica Neue Medium"/>
              <a:sym typeface="Helvetica Neue Medium"/>
            </a:endParaRPr>
          </a:p>
        </p:txBody>
      </p:sp>
      <p:grpSp>
        <p:nvGrpSpPr>
          <p:cNvPr id="6" name="Group 5">
            <a:extLst>
              <a:ext uri="{FF2B5EF4-FFF2-40B4-BE49-F238E27FC236}">
                <a16:creationId xmlns:a16="http://schemas.microsoft.com/office/drawing/2014/main" xmlns="" id="{DB896CA0-D457-4D42-97A9-3C0E15AC925D}"/>
              </a:ext>
            </a:extLst>
          </p:cNvPr>
          <p:cNvGrpSpPr/>
          <p:nvPr/>
        </p:nvGrpSpPr>
        <p:grpSpPr>
          <a:xfrm>
            <a:off x="-409710" y="171256"/>
            <a:ext cx="9565514" cy="695725"/>
            <a:chOff x="-582698" y="243564"/>
            <a:chExt cx="13604286" cy="989475"/>
          </a:xfrm>
        </p:grpSpPr>
        <p:pic>
          <p:nvPicPr>
            <p:cNvPr id="392" name="Logo-MPP.png" descr="Logo-MPP.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007" y="243564"/>
              <a:ext cx="1840018" cy="989475"/>
            </a:xfrm>
            <a:prstGeom prst="rect">
              <a:avLst/>
            </a:prstGeom>
            <a:ln w="12700">
              <a:miter lim="400000"/>
            </a:ln>
          </p:spPr>
        </p:pic>
        <p:sp>
          <p:nvSpPr>
            <p:cNvPr id="34" name="Line">
              <a:extLst>
                <a:ext uri="{FF2B5EF4-FFF2-40B4-BE49-F238E27FC236}">
                  <a16:creationId xmlns:a16="http://schemas.microsoft.com/office/drawing/2014/main" xmlns="" id="{34482A88-AC5C-DB49-A152-EBCA5F10A273}"/>
                </a:ext>
              </a:extLst>
            </p:cNvPr>
            <p:cNvSpPr/>
            <p:nvPr/>
          </p:nvSpPr>
          <p:spPr>
            <a:xfrm>
              <a:off x="1243854" y="1153786"/>
              <a:ext cx="11777734" cy="1"/>
            </a:xfrm>
            <a:prstGeom prst="line">
              <a:avLst/>
            </a:prstGeom>
            <a:ln w="127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37" name="TextBox 36">
              <a:extLst>
                <a:ext uri="{FF2B5EF4-FFF2-40B4-BE49-F238E27FC236}">
                  <a16:creationId xmlns:a16="http://schemas.microsoft.com/office/drawing/2014/main" xmlns="" id="{61408C1E-8D47-5F46-AD53-0FF5A4CB0AF1}"/>
                </a:ext>
              </a:extLst>
            </p:cNvPr>
            <p:cNvSpPr txBox="1"/>
            <p:nvPr/>
          </p:nvSpPr>
          <p:spPr>
            <a:xfrm>
              <a:off x="7799505" y="610974"/>
              <a:ext cx="4751337" cy="452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r" defTabSz="410751" hangingPunct="0"/>
              <a:r>
                <a:rPr lang="en-US" sz="1600" b="1" kern="0" dirty="0">
                  <a:solidFill>
                    <a:srgbClr val="00AEEF"/>
                  </a:solidFill>
                  <a:latin typeface="PT Sans" panose="020B0503020203020204"/>
                  <a:ea typeface="Helvetica Neue" panose="02000503000000020004" pitchFamily="2" charset="0"/>
                  <a:cs typeface="Helvetica Neue" panose="02000503000000020004" pitchFamily="2" charset="0"/>
                  <a:sym typeface="Helvetica Neue Medium"/>
                </a:rPr>
                <a:t>¿COMO FUNCIONA EL MPP?</a:t>
              </a:r>
            </a:p>
          </p:txBody>
        </p:sp>
        <p:sp>
          <p:nvSpPr>
            <p:cNvPr id="35" name="Line">
              <a:extLst>
                <a:ext uri="{FF2B5EF4-FFF2-40B4-BE49-F238E27FC236}">
                  <a16:creationId xmlns:a16="http://schemas.microsoft.com/office/drawing/2014/main" xmlns="" id="{DC2BB4CF-D3D3-E449-873E-E4E7B63A339A}"/>
                </a:ext>
              </a:extLst>
            </p:cNvPr>
            <p:cNvSpPr/>
            <p:nvPr/>
          </p:nvSpPr>
          <p:spPr>
            <a:xfrm>
              <a:off x="-582698" y="1153786"/>
              <a:ext cx="1295297" cy="0"/>
            </a:xfrm>
            <a:prstGeom prst="line">
              <a:avLst/>
            </a:prstGeom>
            <a:ln w="127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grpSp>
      <p:pic>
        <p:nvPicPr>
          <p:cNvPr id="4" name="Imagem 3">
            <a:extLst>
              <a:ext uri="{FF2B5EF4-FFF2-40B4-BE49-F238E27FC236}">
                <a16:creationId xmlns:a16="http://schemas.microsoft.com/office/drawing/2014/main" xmlns="" id="{87AE27BC-4B12-E145-9B35-BB643EC5C4B3}"/>
              </a:ext>
            </a:extLst>
          </p:cNvPr>
          <p:cNvPicPr>
            <a:picLocks noChangeAspect="1"/>
          </p:cNvPicPr>
          <p:nvPr/>
        </p:nvPicPr>
        <p:blipFill>
          <a:blip r:embed="rId8"/>
          <a:stretch>
            <a:fillRect/>
          </a:stretch>
        </p:blipFill>
        <p:spPr>
          <a:xfrm>
            <a:off x="7943795" y="2936104"/>
            <a:ext cx="741164" cy="348258"/>
          </a:xfrm>
          <a:prstGeom prst="rect">
            <a:avLst/>
          </a:prstGeom>
        </p:spPr>
      </p:pic>
      <p:pic>
        <p:nvPicPr>
          <p:cNvPr id="9" name="Imagem 8">
            <a:extLst>
              <a:ext uri="{FF2B5EF4-FFF2-40B4-BE49-F238E27FC236}">
                <a16:creationId xmlns:a16="http://schemas.microsoft.com/office/drawing/2014/main" xmlns="" id="{0DC408A6-3E0C-514C-AF4B-F27018C8528D}"/>
              </a:ext>
            </a:extLst>
          </p:cNvPr>
          <p:cNvPicPr>
            <a:picLocks noChangeAspect="1"/>
          </p:cNvPicPr>
          <p:nvPr/>
        </p:nvPicPr>
        <p:blipFill>
          <a:blip r:embed="rId9"/>
          <a:stretch>
            <a:fillRect/>
          </a:stretch>
        </p:blipFill>
        <p:spPr>
          <a:xfrm>
            <a:off x="409483" y="2620761"/>
            <a:ext cx="944956" cy="1040822"/>
          </a:xfrm>
          <a:prstGeom prst="rect">
            <a:avLst/>
          </a:prstGeom>
        </p:spPr>
      </p:pic>
      <p:pic>
        <p:nvPicPr>
          <p:cNvPr id="7" name="Imagem 6">
            <a:extLst>
              <a:ext uri="{FF2B5EF4-FFF2-40B4-BE49-F238E27FC236}">
                <a16:creationId xmlns:a16="http://schemas.microsoft.com/office/drawing/2014/main" xmlns="" id="{6E26F371-DE45-FA4B-A89A-E2FDA6AC936B}"/>
              </a:ext>
            </a:extLst>
          </p:cNvPr>
          <p:cNvPicPr>
            <a:picLocks noChangeAspect="1"/>
          </p:cNvPicPr>
          <p:nvPr/>
        </p:nvPicPr>
        <p:blipFill>
          <a:blip r:embed="rId10"/>
          <a:stretch>
            <a:fillRect/>
          </a:stretch>
        </p:blipFill>
        <p:spPr>
          <a:xfrm>
            <a:off x="6356966" y="2823591"/>
            <a:ext cx="616148" cy="58935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GOVERNMENTS,…"/>
          <p:cNvSpPr txBox="1"/>
          <p:nvPr/>
        </p:nvSpPr>
        <p:spPr>
          <a:xfrm>
            <a:off x="4676501" y="2586879"/>
            <a:ext cx="2138982" cy="2041136"/>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spAutoFit/>
          </a:bodyPr>
          <a:lstStyle/>
          <a:p>
            <a:pPr defTabSz="321457" hangingPunct="0">
              <a:defRPr sz="1700" b="1">
                <a:solidFill>
                  <a:srgbClr val="283A8A"/>
                </a:solidFill>
                <a:latin typeface="+mj-lt"/>
                <a:ea typeface="+mj-ea"/>
                <a:cs typeface="+mj-cs"/>
                <a:sym typeface="Helvetica"/>
              </a:defRPr>
            </a:pPr>
            <a:r>
              <a:rPr lang="es-ES" sz="1477" b="1" kern="0" dirty="0">
                <a:solidFill>
                  <a:srgbClr val="283A8A"/>
                </a:solidFill>
                <a:latin typeface="PT Sans" panose="020B0503020203020204"/>
                <a:ea typeface="PT Sans"/>
                <a:cs typeface="PT Sans"/>
                <a:sym typeface="Helvetica"/>
              </a:rPr>
              <a:t>GOBIERNOS</a:t>
            </a:r>
          </a:p>
          <a:p>
            <a:pPr defTabSz="321457" hangingPunct="0">
              <a:defRPr sz="1700" b="1">
                <a:solidFill>
                  <a:srgbClr val="283A8A"/>
                </a:solidFill>
                <a:latin typeface="+mj-lt"/>
                <a:ea typeface="+mj-ea"/>
                <a:cs typeface="+mj-cs"/>
                <a:sym typeface="Helvetica"/>
              </a:defRPr>
            </a:pPr>
            <a:endParaRPr sz="1477" b="1" kern="0" dirty="0">
              <a:solidFill>
                <a:srgbClr val="283A8A"/>
              </a:solidFill>
              <a:latin typeface="PT Sans" panose="020B0503020203020204"/>
              <a:ea typeface="PT Sans"/>
              <a:cs typeface="PT Sans"/>
              <a:sym typeface="Helvetica"/>
            </a:endParaRPr>
          </a:p>
          <a:p>
            <a:pPr defTabSz="321457" hangingPunct="0">
              <a:defRPr sz="1600">
                <a:solidFill>
                  <a:srgbClr val="283A8A"/>
                </a:solidFill>
                <a:latin typeface="PT Sans"/>
                <a:ea typeface="PT Sans"/>
                <a:cs typeface="PT Sans"/>
                <a:sym typeface="PT Sans"/>
              </a:defRPr>
            </a:pPr>
            <a:endParaRPr lang="pt-PT" sz="1406" kern="0" dirty="0">
              <a:solidFill>
                <a:srgbClr val="283A8A"/>
              </a:solidFill>
              <a:latin typeface="PT Sans" panose="020B0503020203020204"/>
              <a:sym typeface="PT Sans"/>
            </a:endParaRPr>
          </a:p>
          <a:p>
            <a:pPr defTabSz="321457" hangingPunct="0">
              <a:defRPr sz="1600">
                <a:solidFill>
                  <a:srgbClr val="283A8A"/>
                </a:solidFill>
                <a:latin typeface="PT Sans"/>
                <a:ea typeface="PT Sans"/>
                <a:cs typeface="PT Sans"/>
                <a:sym typeface="PT Sans"/>
              </a:defRPr>
            </a:pPr>
            <a:r>
              <a:rPr lang="es-ES" sz="1406" kern="0" dirty="0">
                <a:solidFill>
                  <a:srgbClr val="283A8A"/>
                </a:solidFill>
                <a:latin typeface="PT Sans" panose="020B0503020203020204"/>
                <a:sym typeface="PT Sans"/>
              </a:rPr>
              <a:t>Permite incorporar productos innovadores de mayor eficacia o con menos efectos secundarios en los programas de tratamiento</a:t>
            </a:r>
            <a:endParaRPr sz="1406" kern="0" dirty="0">
              <a:solidFill>
                <a:srgbClr val="283A8A"/>
              </a:solidFill>
              <a:latin typeface="PT Sans" panose="020B0503020203020204"/>
              <a:sym typeface="PT Sans"/>
            </a:endParaRPr>
          </a:p>
        </p:txBody>
      </p:sp>
      <p:sp>
        <p:nvSpPr>
          <p:cNvPr id="418" name="COMMUNITIES…"/>
          <p:cNvSpPr txBox="1"/>
          <p:nvPr/>
        </p:nvSpPr>
        <p:spPr>
          <a:xfrm>
            <a:off x="6994414" y="2586879"/>
            <a:ext cx="1781233" cy="182479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spAutoFit/>
          </a:bodyPr>
          <a:lstStyle/>
          <a:p>
            <a:pPr defTabSz="321457" hangingPunct="0">
              <a:defRPr sz="1700" b="1">
                <a:solidFill>
                  <a:srgbClr val="00877D"/>
                </a:solidFill>
                <a:latin typeface="+mj-lt"/>
                <a:ea typeface="+mj-ea"/>
                <a:cs typeface="+mj-cs"/>
                <a:sym typeface="Helvetica"/>
              </a:defRPr>
            </a:pPr>
            <a:r>
              <a:rPr lang="es-ES" sz="1477" b="1" kern="0" dirty="0">
                <a:solidFill>
                  <a:srgbClr val="00877D"/>
                </a:solidFill>
                <a:latin typeface="PT Sans" panose="020B0503020203020204"/>
                <a:ea typeface="PT Sans"/>
                <a:cs typeface="PT Sans"/>
                <a:sym typeface="Helvetica"/>
              </a:rPr>
              <a:t>COMUNIDADES / PACIENTES</a:t>
            </a:r>
            <a:endParaRPr sz="1477" b="1" kern="0" dirty="0">
              <a:solidFill>
                <a:srgbClr val="00877D"/>
              </a:solidFill>
              <a:latin typeface="PT Sans" panose="020B0503020203020204"/>
              <a:ea typeface="PT Sans"/>
              <a:cs typeface="PT Sans"/>
              <a:sym typeface="Helvetica"/>
            </a:endParaRPr>
          </a:p>
          <a:p>
            <a:pPr defTabSz="321457" hangingPunct="0">
              <a:defRPr sz="1600">
                <a:solidFill>
                  <a:srgbClr val="283A8A"/>
                </a:solidFill>
                <a:latin typeface="PT Sans"/>
                <a:ea typeface="PT Sans"/>
                <a:cs typeface="PT Sans"/>
                <a:sym typeface="PT Sans"/>
              </a:defRPr>
            </a:pPr>
            <a:endParaRPr lang="en-US" sz="1406" kern="0" dirty="0">
              <a:solidFill>
                <a:srgbClr val="283A8A"/>
              </a:solidFill>
              <a:latin typeface="PT Sans" panose="020B0503020203020204"/>
              <a:sym typeface="PT Sans"/>
            </a:endParaRPr>
          </a:p>
          <a:p>
            <a:pPr defTabSz="321457" hangingPunct="0">
              <a:defRPr sz="1600">
                <a:solidFill>
                  <a:srgbClr val="283A8A"/>
                </a:solidFill>
                <a:latin typeface="PT Sans"/>
                <a:ea typeface="PT Sans"/>
                <a:cs typeface="PT Sans"/>
                <a:sym typeface="PT Sans"/>
              </a:defRPr>
            </a:pPr>
            <a:r>
              <a:rPr lang="es-ES" sz="1406" kern="0" dirty="0">
                <a:solidFill>
                  <a:srgbClr val="283A8A"/>
                </a:solidFill>
                <a:latin typeface="PT Sans" panose="020B0503020203020204"/>
                <a:sym typeface="PT Sans"/>
              </a:rPr>
              <a:t>Mejora el acceso a importantes nuevos tratamientos a precios abordables con la garantía de calidad</a:t>
            </a:r>
            <a:endParaRPr sz="1406" kern="0" dirty="0">
              <a:solidFill>
                <a:srgbClr val="283A8A"/>
              </a:solidFill>
              <a:latin typeface="PT Sans" panose="020B0503020203020204"/>
              <a:sym typeface="PT Sans"/>
            </a:endParaRPr>
          </a:p>
        </p:txBody>
      </p:sp>
      <p:sp>
        <p:nvSpPr>
          <p:cNvPr id="419" name="PATENT HOLDERS…"/>
          <p:cNvSpPr txBox="1"/>
          <p:nvPr/>
        </p:nvSpPr>
        <p:spPr>
          <a:xfrm>
            <a:off x="345263" y="2586879"/>
            <a:ext cx="1781234" cy="269016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spAutoFit/>
          </a:bodyPr>
          <a:lstStyle/>
          <a:p>
            <a:pPr defTabSz="321457" hangingPunct="0">
              <a:defRPr sz="1700" b="1">
                <a:solidFill>
                  <a:srgbClr val="FCB514"/>
                </a:solidFill>
                <a:latin typeface="+mj-lt"/>
                <a:ea typeface="+mj-ea"/>
                <a:cs typeface="+mj-cs"/>
                <a:sym typeface="Helvetica"/>
              </a:defRPr>
            </a:pPr>
            <a:r>
              <a:rPr lang="en-GB" sz="1477" b="1" kern="0" dirty="0">
                <a:solidFill>
                  <a:srgbClr val="FCB514"/>
                </a:solidFill>
                <a:latin typeface="PT Sans" panose="020B0503020203020204"/>
                <a:ea typeface="PT Sans"/>
                <a:cs typeface="PT Sans"/>
                <a:sym typeface="Helvetica"/>
              </a:rPr>
              <a:t>TITULARES DE PATENTS </a:t>
            </a:r>
          </a:p>
          <a:p>
            <a:pPr defTabSz="321457" hangingPunct="0">
              <a:defRPr sz="1800" b="1">
                <a:solidFill>
                  <a:srgbClr val="FCB514"/>
                </a:solidFill>
                <a:latin typeface="+mj-lt"/>
                <a:ea typeface="+mj-ea"/>
                <a:cs typeface="+mj-cs"/>
                <a:sym typeface="Helvetica"/>
              </a:defRPr>
            </a:pPr>
            <a:endParaRPr lang="en-GB" sz="1406" b="1" kern="0" dirty="0">
              <a:solidFill>
                <a:srgbClr val="FCB514"/>
              </a:solidFill>
              <a:latin typeface="PT Sans" panose="020B0503020203020204"/>
              <a:ea typeface="PT Sans"/>
              <a:cs typeface="PT Sans"/>
              <a:sym typeface="Helvetica"/>
            </a:endParaRPr>
          </a:p>
          <a:p>
            <a:pPr defTabSz="321457" hangingPunct="0">
              <a:defRPr sz="1600">
                <a:solidFill>
                  <a:srgbClr val="283A8A"/>
                </a:solidFill>
                <a:latin typeface="PT Sans"/>
                <a:ea typeface="PT Sans"/>
                <a:cs typeface="PT Sans"/>
                <a:sym typeface="PT Sans"/>
              </a:defRPr>
            </a:pPr>
            <a:r>
              <a:rPr lang="es-ES_tradnl" sz="1406" kern="0" dirty="0">
                <a:solidFill>
                  <a:srgbClr val="283A8A"/>
                </a:solidFill>
                <a:latin typeface="PT Sans" panose="020B0503020203020204"/>
                <a:sym typeface="PT Sans"/>
              </a:rPr>
              <a:t>Mecanismo efectivo para que los productos innovadores sean accesibles en países en Desarrollo; mecanismo de gestión de las licencias ; regalías</a:t>
            </a:r>
          </a:p>
        </p:txBody>
      </p:sp>
      <p:sp>
        <p:nvSpPr>
          <p:cNvPr id="420" name="LOW-COST PRODUCERS…"/>
          <p:cNvSpPr txBox="1"/>
          <p:nvPr/>
        </p:nvSpPr>
        <p:spPr>
          <a:xfrm>
            <a:off x="2506330" y="2586880"/>
            <a:ext cx="1844300" cy="269016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spAutoFit/>
          </a:bodyPr>
          <a:lstStyle/>
          <a:p>
            <a:pPr defTabSz="321457" hangingPunct="0">
              <a:defRPr sz="1700" b="1">
                <a:solidFill>
                  <a:srgbClr val="00AEEF"/>
                </a:solidFill>
                <a:latin typeface="+mj-lt"/>
                <a:ea typeface="+mj-ea"/>
                <a:cs typeface="+mj-cs"/>
                <a:sym typeface="Helvetica"/>
              </a:defRPr>
            </a:pPr>
            <a:r>
              <a:rPr lang="en-GB" sz="1477" b="1" kern="0" dirty="0">
                <a:solidFill>
                  <a:srgbClr val="00AEEF"/>
                </a:solidFill>
                <a:latin typeface="PT Sans" panose="020B0503020203020204"/>
                <a:ea typeface="PT Sans"/>
                <a:cs typeface="PT Sans"/>
                <a:sym typeface="Helvetica"/>
              </a:rPr>
              <a:t>PRODUCTORES DE GENERICOS</a:t>
            </a:r>
          </a:p>
          <a:p>
            <a:pPr defTabSz="321457" hangingPunct="0">
              <a:defRPr sz="1800" b="1">
                <a:solidFill>
                  <a:srgbClr val="00AEEF"/>
                </a:solidFill>
                <a:latin typeface="+mj-lt"/>
                <a:ea typeface="+mj-ea"/>
                <a:cs typeface="+mj-cs"/>
                <a:sym typeface="Helvetica"/>
              </a:defRPr>
            </a:pPr>
            <a:endParaRPr lang="es-ES_tradnl" sz="1406" b="1" kern="0" dirty="0">
              <a:solidFill>
                <a:srgbClr val="00AEEF"/>
              </a:solidFill>
              <a:latin typeface="PT Sans" panose="020B0503020203020204"/>
              <a:ea typeface="PT Sans"/>
              <a:cs typeface="PT Sans"/>
              <a:sym typeface="Helvetica"/>
            </a:endParaRPr>
          </a:p>
          <a:p>
            <a:pPr defTabSz="321457" hangingPunct="0">
              <a:defRPr sz="1600">
                <a:solidFill>
                  <a:srgbClr val="283A8A"/>
                </a:solidFill>
                <a:latin typeface="PT Sans"/>
                <a:ea typeface="PT Sans"/>
                <a:cs typeface="PT Sans"/>
                <a:sym typeface="PT Sans"/>
              </a:defRPr>
            </a:pPr>
            <a:r>
              <a:rPr lang="es-ES_tradnl" sz="1406" kern="0" dirty="0">
                <a:solidFill>
                  <a:srgbClr val="283A8A"/>
                </a:solidFill>
                <a:latin typeface="PT Sans" panose="020B0503020203020204"/>
                <a:sym typeface="PT Sans"/>
              </a:rPr>
              <a:t>Permite el desarrollo y comercialización de productos innovadores antes de que expiren las patentes, así como el desarrollo de nuevas formulaciones para mercados de países en desarrollo</a:t>
            </a:r>
          </a:p>
        </p:txBody>
      </p:sp>
      <p:sp>
        <p:nvSpPr>
          <p:cNvPr id="421" name="Rectangle"/>
          <p:cNvSpPr/>
          <p:nvPr/>
        </p:nvSpPr>
        <p:spPr>
          <a:xfrm>
            <a:off x="2475395" y="2451682"/>
            <a:ext cx="1928813" cy="53162"/>
          </a:xfrm>
          <a:prstGeom prst="rect">
            <a:avLst/>
          </a:prstGeom>
          <a:solidFill>
            <a:srgbClr val="00AEEF"/>
          </a:solidFill>
          <a:ln w="12700" cap="flat">
            <a:noFill/>
            <a:miter lim="400000"/>
          </a:ln>
          <a:effectLst/>
        </p:spPr>
        <p:txBody>
          <a:bodyPr wrap="square" lIns="35719" tIns="35719" rIns="35719" bIns="35719" numCol="1" anchor="ctr">
            <a:noAutofit/>
          </a:bodyP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422" name="Rectangle"/>
          <p:cNvSpPr/>
          <p:nvPr/>
        </p:nvSpPr>
        <p:spPr>
          <a:xfrm>
            <a:off x="284121" y="2451682"/>
            <a:ext cx="1928813" cy="53162"/>
          </a:xfrm>
          <a:prstGeom prst="rect">
            <a:avLst/>
          </a:prstGeom>
          <a:solidFill>
            <a:srgbClr val="FCB514"/>
          </a:solidFill>
          <a:ln w="12700" cap="flat">
            <a:noFill/>
            <a:miter lim="400000"/>
          </a:ln>
          <a:effectLst/>
        </p:spPr>
        <p:txBody>
          <a:bodyPr wrap="square" lIns="35719" tIns="35719" rIns="35719" bIns="35719" numCol="1" anchor="ctr">
            <a:noAutofit/>
          </a:bodyPr>
          <a:lstStyle/>
          <a:p>
            <a:pPr algn="ctr" defTabSz="410751" hangingPunct="0">
              <a:defRPr sz="2200">
                <a:solidFill>
                  <a:srgbClr val="FFFFFF"/>
                </a:solidFill>
              </a:defRPr>
            </a:pPr>
            <a:endParaRPr sz="1547" kern="0" dirty="0">
              <a:solidFill>
                <a:srgbClr val="FFFFFF"/>
              </a:solidFill>
              <a:latin typeface="Helvetica Neue Medium"/>
              <a:sym typeface="Helvetica Neue Medium"/>
            </a:endParaRPr>
          </a:p>
        </p:txBody>
      </p:sp>
      <p:sp>
        <p:nvSpPr>
          <p:cNvPr id="423" name="Rectangle"/>
          <p:cNvSpPr/>
          <p:nvPr/>
        </p:nvSpPr>
        <p:spPr>
          <a:xfrm>
            <a:off x="6911923" y="2451682"/>
            <a:ext cx="1928813" cy="53162"/>
          </a:xfrm>
          <a:prstGeom prst="rect">
            <a:avLst/>
          </a:prstGeom>
          <a:solidFill>
            <a:srgbClr val="00877D"/>
          </a:solidFill>
          <a:ln w="12700" cap="flat">
            <a:noFill/>
            <a:miter lim="400000"/>
          </a:ln>
          <a:effectLst/>
        </p:spPr>
        <p:txBody>
          <a:bodyPr wrap="square" lIns="35719" tIns="35719" rIns="35719" bIns="35719" numCol="1" anchor="ctr">
            <a:noAutofit/>
          </a:bodyP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424" name="Rectangle"/>
          <p:cNvSpPr/>
          <p:nvPr/>
        </p:nvSpPr>
        <p:spPr>
          <a:xfrm>
            <a:off x="4688429" y="2451682"/>
            <a:ext cx="1928813" cy="53162"/>
          </a:xfrm>
          <a:prstGeom prst="rect">
            <a:avLst/>
          </a:prstGeom>
          <a:solidFill>
            <a:srgbClr val="283A8A"/>
          </a:solidFill>
          <a:ln w="12700" cap="flat">
            <a:noFill/>
            <a:miter lim="400000"/>
          </a:ln>
          <a:effectLst/>
        </p:spPr>
        <p:txBody>
          <a:bodyPr wrap="square" lIns="35719" tIns="35719" rIns="35719" bIns="35719" numCol="1" anchor="ctr">
            <a:noAutofit/>
          </a:bodyPr>
          <a:lstStyle/>
          <a:p>
            <a:pPr algn="ctr" defTabSz="410751" hangingPunct="0">
              <a:defRPr sz="2200">
                <a:solidFill>
                  <a:srgbClr val="FFFFFF"/>
                </a:solidFill>
              </a:defRPr>
            </a:pPr>
            <a:endParaRPr sz="1547" kern="0">
              <a:solidFill>
                <a:srgbClr val="FFFFFF"/>
              </a:solidFill>
              <a:latin typeface="Helvetica Neue Medium"/>
              <a:sym typeface="Helvetica Neue Medium"/>
            </a:endParaRPr>
          </a:p>
        </p:txBody>
      </p:sp>
      <p:sp>
        <p:nvSpPr>
          <p:cNvPr id="414" name="BENEFITING ALL STAKEHOLDERS"/>
          <p:cNvSpPr txBox="1"/>
          <p:nvPr/>
        </p:nvSpPr>
        <p:spPr>
          <a:xfrm>
            <a:off x="8565061" y="350631"/>
            <a:ext cx="72200" cy="60247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r" defTabSz="457200">
              <a:lnSpc>
                <a:spcPct val="380000"/>
              </a:lnSpc>
              <a:defRPr sz="1600" b="1">
                <a:solidFill>
                  <a:srgbClr val="FFFFFF"/>
                </a:solidFill>
                <a:latin typeface="+mj-lt"/>
                <a:ea typeface="+mj-ea"/>
                <a:cs typeface="+mj-cs"/>
                <a:sym typeface="Helvetica"/>
              </a:defRPr>
            </a:lvl1pPr>
          </a:lstStyle>
          <a:p>
            <a:pPr defTabSz="321457" hangingPunct="0"/>
            <a:endParaRPr sz="1125" kern="0" dirty="0">
              <a:latin typeface="PT Sans"/>
              <a:ea typeface="PT Sans"/>
              <a:cs typeface="PT Sans"/>
            </a:endParaRPr>
          </a:p>
        </p:txBody>
      </p:sp>
      <p:sp>
        <p:nvSpPr>
          <p:cNvPr id="22" name="TextBox 21">
            <a:extLst>
              <a:ext uri="{FF2B5EF4-FFF2-40B4-BE49-F238E27FC236}">
                <a16:creationId xmlns:a16="http://schemas.microsoft.com/office/drawing/2014/main" xmlns="" id="{D875D4C7-6B31-A543-8B0D-439966660F1D}"/>
              </a:ext>
            </a:extLst>
          </p:cNvPr>
          <p:cNvSpPr txBox="1"/>
          <p:nvPr/>
        </p:nvSpPr>
        <p:spPr>
          <a:xfrm>
            <a:off x="1665814" y="414202"/>
            <a:ext cx="7158997" cy="34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r" defTabSz="410751" hangingPunct="0"/>
            <a:r>
              <a:rPr lang="en-US" b="1" kern="0" dirty="0">
                <a:solidFill>
                  <a:srgbClr val="002060"/>
                </a:solidFill>
                <a:latin typeface="PT Sans" panose="020B0503020203020204"/>
                <a:ea typeface="Helvetica Neue" panose="02000503000000020004" pitchFamily="2" charset="0"/>
                <a:cs typeface="Helvetica Neue" panose="02000503000000020004" pitchFamily="2" charset="0"/>
                <a:sym typeface="Helvetica Neue Medium"/>
              </a:rPr>
              <a:t>MECANISMO DEL QUE TODOS SE BENEFICIAN</a:t>
            </a:r>
          </a:p>
        </p:txBody>
      </p:sp>
      <p:sp>
        <p:nvSpPr>
          <p:cNvPr id="18" name="Line">
            <a:extLst>
              <a:ext uri="{FF2B5EF4-FFF2-40B4-BE49-F238E27FC236}">
                <a16:creationId xmlns:a16="http://schemas.microsoft.com/office/drawing/2014/main" xmlns="" id="{BD0C4922-8347-3949-A812-D771838BB8B5}"/>
              </a:ext>
            </a:extLst>
          </p:cNvPr>
          <p:cNvSpPr/>
          <p:nvPr/>
        </p:nvSpPr>
        <p:spPr>
          <a:xfrm>
            <a:off x="183694" y="1214668"/>
            <a:ext cx="910756" cy="0"/>
          </a:xfrm>
          <a:prstGeom prst="line">
            <a:avLst/>
          </a:prstGeom>
          <a:ln w="12700">
            <a:solidFill>
              <a:schemeClr val="bg1"/>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Tree>
    <p:extLst>
      <p:ext uri="{BB962C8B-B14F-4D97-AF65-F5344CB8AC3E}">
        <p14:creationId xmlns:p14="http://schemas.microsoft.com/office/powerpoint/2010/main" val="2818860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a:extLst>
              <a:ext uri="{FF2B5EF4-FFF2-40B4-BE49-F238E27FC236}">
                <a16:creationId xmlns:a16="http://schemas.microsoft.com/office/drawing/2014/main" xmlns="" id="{23C7EE79-87F3-F149-8693-3CA75CD87FBF}"/>
              </a:ext>
            </a:extLst>
          </p:cNvPr>
          <p:cNvSpPr/>
          <p:nvPr/>
        </p:nvSpPr>
        <p:spPr>
          <a:xfrm>
            <a:off x="1" y="3678025"/>
            <a:ext cx="9144000" cy="3179836"/>
          </a:xfrm>
          <a:prstGeom prst="rect">
            <a:avLst/>
          </a:prstGeom>
          <a:solidFill>
            <a:srgbClr val="00AEEF">
              <a:alpha val="15503"/>
            </a:srgbClr>
          </a:solidFill>
          <a:ln w="12700">
            <a:miter lim="400000"/>
          </a:ln>
        </p:spPr>
        <p:txBody>
          <a:bodyPr lIns="35723" tIns="35723" rIns="35723" bIns="35723" anchor="ctr">
            <a:noAutofit/>
          </a:bodyPr>
          <a:lstStyle/>
          <a:p>
            <a:pPr>
              <a:defRPr sz="2000">
                <a:solidFill>
                  <a:srgbClr val="FFFFFF"/>
                </a:solidFill>
              </a:defRPr>
            </a:pPr>
            <a:endParaRPr lang="en-GB" sz="1406" dirty="0"/>
          </a:p>
        </p:txBody>
      </p:sp>
      <p:sp>
        <p:nvSpPr>
          <p:cNvPr id="10" name="Strict quality assurance policies">
            <a:extLst>
              <a:ext uri="{FF2B5EF4-FFF2-40B4-BE49-F238E27FC236}">
                <a16:creationId xmlns:a16="http://schemas.microsoft.com/office/drawing/2014/main" xmlns="" id="{594DFF63-4BB4-8549-A8B8-7287EF692233}"/>
              </a:ext>
            </a:extLst>
          </p:cNvPr>
          <p:cNvSpPr txBox="1"/>
          <p:nvPr/>
        </p:nvSpPr>
        <p:spPr>
          <a:xfrm>
            <a:off x="1396686" y="2555553"/>
            <a:ext cx="1523618" cy="1110823"/>
          </a:xfrm>
          <a:prstGeom prst="rect">
            <a:avLst/>
          </a:prstGeom>
          <a:solidFill>
            <a:srgbClr val="283A8A"/>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lvl1pPr defTabSz="457200">
              <a:lnSpc>
                <a:spcPts val="1900"/>
              </a:lnSpc>
              <a:defRPr sz="1700" b="1">
                <a:solidFill>
                  <a:srgbClr val="FFFFFF"/>
                </a:solidFill>
                <a:latin typeface="PT Sans"/>
                <a:ea typeface="PT Sans"/>
                <a:cs typeface="PT Sans"/>
                <a:sym typeface="PT Sans"/>
              </a:defRPr>
            </a:lvl1pPr>
          </a:lstStyle>
          <a:p>
            <a:pPr algn="ctr">
              <a:lnSpc>
                <a:spcPct val="100000"/>
              </a:lnSpc>
            </a:pPr>
            <a:r>
              <a:rPr lang="en-GB" sz="1195" dirty="0">
                <a:latin typeface="Arial" panose="020B0604020202020204" pitchFamily="34" charset="0"/>
                <a:cs typeface="Arial" panose="020B0604020202020204" pitchFamily="34" charset="0"/>
              </a:rPr>
              <a:t>ALCANCE GEOGRAFICO</a:t>
            </a:r>
          </a:p>
          <a:p>
            <a:pPr algn="ctr">
              <a:lnSpc>
                <a:spcPct val="100000"/>
              </a:lnSpc>
            </a:pPr>
            <a:r>
              <a:rPr lang="en-GB" sz="984" b="0" i="1" dirty="0" err="1">
                <a:latin typeface="Arial" panose="020B0604020202020204" pitchFamily="34" charset="0"/>
                <a:cs typeface="Arial" panose="020B0604020202020204" pitchFamily="34" charset="0"/>
              </a:rPr>
              <a:t>Principalmente</a:t>
            </a:r>
            <a:r>
              <a:rPr lang="en-GB" sz="984" b="0" i="1" dirty="0">
                <a:latin typeface="Arial" panose="020B0604020202020204" pitchFamily="34" charset="0"/>
                <a:cs typeface="Arial" panose="020B0604020202020204" pitchFamily="34" charset="0"/>
              </a:rPr>
              <a:t> </a:t>
            </a:r>
            <a:r>
              <a:rPr lang="en-GB" sz="984" b="0" i="1" dirty="0" err="1">
                <a:latin typeface="Arial" panose="020B0604020202020204" pitchFamily="34" charset="0"/>
                <a:cs typeface="Arial" panose="020B0604020202020204" pitchFamily="34" charset="0"/>
              </a:rPr>
              <a:t>países</a:t>
            </a:r>
            <a:r>
              <a:rPr lang="en-GB" sz="984" b="0" i="1" dirty="0">
                <a:latin typeface="Arial" panose="020B0604020202020204" pitchFamily="34" charset="0"/>
                <a:cs typeface="Arial" panose="020B0604020202020204" pitchFamily="34" charset="0"/>
              </a:rPr>
              <a:t> de </a:t>
            </a:r>
            <a:r>
              <a:rPr lang="en-GB" sz="984" b="0" i="1" dirty="0" err="1">
                <a:latin typeface="Arial" panose="020B0604020202020204" pitchFamily="34" charset="0"/>
                <a:cs typeface="Arial" panose="020B0604020202020204" pitchFamily="34" charset="0"/>
              </a:rPr>
              <a:t>renta</a:t>
            </a:r>
            <a:r>
              <a:rPr lang="en-GB" sz="984" b="0" i="1" dirty="0">
                <a:latin typeface="Arial" panose="020B0604020202020204" pitchFamily="34" charset="0"/>
                <a:cs typeface="Arial" panose="020B0604020202020204" pitchFamily="34" charset="0"/>
              </a:rPr>
              <a:t> </a:t>
            </a:r>
            <a:r>
              <a:rPr lang="en-GB" sz="984" b="0" i="1" dirty="0" err="1">
                <a:latin typeface="Arial" panose="020B0604020202020204" pitchFamily="34" charset="0"/>
                <a:cs typeface="Arial" panose="020B0604020202020204" pitchFamily="34" charset="0"/>
              </a:rPr>
              <a:t>baja</a:t>
            </a:r>
            <a:r>
              <a:rPr lang="en-GB" sz="984" b="0" i="1" dirty="0">
                <a:latin typeface="Arial" panose="020B0604020202020204" pitchFamily="34" charset="0"/>
                <a:cs typeface="Arial" panose="020B0604020202020204" pitchFamily="34" charset="0"/>
              </a:rPr>
              <a:t> o media</a:t>
            </a:r>
          </a:p>
        </p:txBody>
      </p:sp>
      <p:sp>
        <p:nvSpPr>
          <p:cNvPr id="11" name="Non-exclusive  to encourage competition">
            <a:extLst>
              <a:ext uri="{FF2B5EF4-FFF2-40B4-BE49-F238E27FC236}">
                <a16:creationId xmlns:a16="http://schemas.microsoft.com/office/drawing/2014/main" xmlns="" id="{AC93D44C-961B-3D4F-A9BE-3990A4F9D87A}"/>
              </a:ext>
            </a:extLst>
          </p:cNvPr>
          <p:cNvSpPr txBox="1"/>
          <p:nvPr/>
        </p:nvSpPr>
        <p:spPr>
          <a:xfrm>
            <a:off x="4550918" y="3710665"/>
            <a:ext cx="1523618" cy="1116418"/>
          </a:xfrm>
          <a:prstGeom prst="rect">
            <a:avLst/>
          </a:prstGeom>
          <a:solidFill>
            <a:srgbClr val="00AEEF"/>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p>
            <a:pPr algn="ctr"/>
            <a:r>
              <a:rPr lang="en-GB" sz="1195" b="1" dirty="0">
                <a:solidFill>
                  <a:srgbClr val="FFFFFF"/>
                </a:solidFill>
                <a:latin typeface="Arial" panose="020B0604020202020204" pitchFamily="34" charset="0"/>
                <a:cs typeface="Arial" panose="020B0604020202020204" pitchFamily="34" charset="0"/>
              </a:rPr>
              <a:t>TRANSFERENCIA DE TECNOLOGIA</a:t>
            </a:r>
            <a:endParaRPr lang="en-GB" sz="1195" dirty="0">
              <a:solidFill>
                <a:srgbClr val="FFFFFF"/>
              </a:solidFill>
              <a:latin typeface="Arial" panose="020B0604020202020204" pitchFamily="34" charset="0"/>
              <a:cs typeface="Arial" panose="020B0604020202020204" pitchFamily="34" charset="0"/>
            </a:endParaRPr>
          </a:p>
          <a:p>
            <a:pPr algn="ctr"/>
            <a:r>
              <a:rPr lang="en-GB" sz="984" i="1" dirty="0" err="1">
                <a:solidFill>
                  <a:srgbClr val="FFFFFF"/>
                </a:solidFill>
                <a:latin typeface="Arial" panose="020B0604020202020204" pitchFamily="34" charset="0"/>
                <a:cs typeface="Arial" panose="020B0604020202020204" pitchFamily="34" charset="0"/>
              </a:rPr>
              <a:t>Cuando</a:t>
            </a:r>
            <a:r>
              <a:rPr lang="en-GB" sz="984" i="1" dirty="0">
                <a:solidFill>
                  <a:srgbClr val="FFFFFF"/>
                </a:solidFill>
                <a:latin typeface="Arial" panose="020B0604020202020204" pitchFamily="34" charset="0"/>
                <a:cs typeface="Arial" panose="020B0604020202020204" pitchFamily="34" charset="0"/>
              </a:rPr>
              <a:t> es </a:t>
            </a:r>
            <a:r>
              <a:rPr lang="en-GB" sz="984" i="1" dirty="0" err="1">
                <a:solidFill>
                  <a:srgbClr val="FFFFFF"/>
                </a:solidFill>
                <a:latin typeface="Arial" panose="020B0604020202020204" pitchFamily="34" charset="0"/>
                <a:cs typeface="Arial" panose="020B0604020202020204" pitchFamily="34" charset="0"/>
              </a:rPr>
              <a:t>necesario</a:t>
            </a:r>
            <a:r>
              <a:rPr lang="en-GB" sz="984" i="1" dirty="0">
                <a:solidFill>
                  <a:srgbClr val="FFFFFF"/>
                </a:solidFill>
                <a:latin typeface="Arial" panose="020B0604020202020204" pitchFamily="34" charset="0"/>
                <a:cs typeface="Arial" panose="020B0604020202020204" pitchFamily="34" charset="0"/>
              </a:rPr>
              <a:t> para </a:t>
            </a:r>
            <a:r>
              <a:rPr lang="en-GB" sz="984" i="1" dirty="0" err="1">
                <a:solidFill>
                  <a:srgbClr val="FFFFFF"/>
                </a:solidFill>
                <a:latin typeface="Arial" panose="020B0604020202020204" pitchFamily="34" charset="0"/>
                <a:cs typeface="Arial" panose="020B0604020202020204" pitchFamily="34" charset="0"/>
              </a:rPr>
              <a:t>accelerar</a:t>
            </a:r>
            <a:r>
              <a:rPr lang="en-GB" sz="984" i="1" dirty="0">
                <a:solidFill>
                  <a:srgbClr val="FFFFFF"/>
                </a:solidFill>
                <a:latin typeface="Arial" panose="020B0604020202020204" pitchFamily="34" charset="0"/>
                <a:cs typeface="Arial" panose="020B0604020202020204" pitchFamily="34" charset="0"/>
              </a:rPr>
              <a:t> el </a:t>
            </a:r>
            <a:r>
              <a:rPr lang="en-GB" sz="984" i="1" dirty="0" err="1">
                <a:solidFill>
                  <a:srgbClr val="FFFFFF"/>
                </a:solidFill>
                <a:latin typeface="Arial" panose="020B0604020202020204" pitchFamily="34" charset="0"/>
                <a:cs typeface="Arial" panose="020B0604020202020204" pitchFamily="34" charset="0"/>
              </a:rPr>
              <a:t>desarrollo</a:t>
            </a:r>
            <a:endParaRPr lang="en-GB" sz="984" dirty="0">
              <a:solidFill>
                <a:srgbClr val="FFFFFF"/>
              </a:solidFill>
              <a:latin typeface="Arial" panose="020B0604020202020204" pitchFamily="34" charset="0"/>
              <a:cs typeface="Arial" panose="020B0604020202020204" pitchFamily="34" charset="0"/>
            </a:endParaRPr>
          </a:p>
        </p:txBody>
      </p:sp>
      <p:sp>
        <p:nvSpPr>
          <p:cNvPr id="12" name="Wide geographical scope">
            <a:extLst>
              <a:ext uri="{FF2B5EF4-FFF2-40B4-BE49-F238E27FC236}">
                <a16:creationId xmlns:a16="http://schemas.microsoft.com/office/drawing/2014/main" xmlns="" id="{88C62F80-4077-4D46-A109-81612193C9A2}"/>
              </a:ext>
            </a:extLst>
          </p:cNvPr>
          <p:cNvSpPr txBox="1"/>
          <p:nvPr/>
        </p:nvSpPr>
        <p:spPr>
          <a:xfrm>
            <a:off x="2973802" y="2544548"/>
            <a:ext cx="1523618" cy="1112394"/>
          </a:xfrm>
          <a:prstGeom prst="rect">
            <a:avLst/>
          </a:prstGeom>
          <a:solidFill>
            <a:srgbClr val="00AEEF"/>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lvl1pPr defTabSz="457200">
              <a:lnSpc>
                <a:spcPts val="1900"/>
              </a:lnSpc>
              <a:defRPr sz="1700" b="1">
                <a:solidFill>
                  <a:srgbClr val="FFFFFF"/>
                </a:solidFill>
                <a:latin typeface="PT Sans"/>
                <a:ea typeface="PT Sans"/>
                <a:cs typeface="PT Sans"/>
                <a:sym typeface="PT Sans"/>
              </a:defRPr>
            </a:lvl1pPr>
          </a:lstStyle>
          <a:p>
            <a:pPr algn="ctr">
              <a:lnSpc>
                <a:spcPct val="100000"/>
              </a:lnSpc>
            </a:pPr>
            <a:r>
              <a:rPr lang="en-GB" sz="1195" dirty="0">
                <a:latin typeface="Arial" panose="020B0604020202020204" pitchFamily="34" charset="0"/>
                <a:cs typeface="Arial" panose="020B0604020202020204" pitchFamily="34" charset="0"/>
              </a:rPr>
              <a:t>NO EXCLUSIVAS </a:t>
            </a:r>
          </a:p>
          <a:p>
            <a:pPr algn="ctr">
              <a:lnSpc>
                <a:spcPct val="100000"/>
              </a:lnSpc>
            </a:pPr>
            <a:r>
              <a:rPr lang="en-GB" sz="984" b="0" i="1" dirty="0">
                <a:latin typeface="Arial" panose="020B0604020202020204" pitchFamily="34" charset="0"/>
                <a:cs typeface="Arial" panose="020B0604020202020204" pitchFamily="34" charset="0"/>
              </a:rPr>
              <a:t>Para </a:t>
            </a:r>
            <a:r>
              <a:rPr lang="en-GB" sz="984" b="0" i="1" dirty="0" err="1">
                <a:latin typeface="Arial" panose="020B0604020202020204" pitchFamily="34" charset="0"/>
                <a:cs typeface="Arial" panose="020B0604020202020204" pitchFamily="34" charset="0"/>
              </a:rPr>
              <a:t>promover</a:t>
            </a:r>
            <a:r>
              <a:rPr lang="en-GB" sz="984" b="0" i="1" dirty="0">
                <a:latin typeface="Arial" panose="020B0604020202020204" pitchFamily="34" charset="0"/>
                <a:cs typeface="Arial" panose="020B0604020202020204" pitchFamily="34" charset="0"/>
              </a:rPr>
              <a:t> la </a:t>
            </a:r>
            <a:r>
              <a:rPr lang="en-GB" sz="984" b="0" i="1" dirty="0" err="1">
                <a:latin typeface="Arial" panose="020B0604020202020204" pitchFamily="34" charset="0"/>
                <a:cs typeface="Arial" panose="020B0604020202020204" pitchFamily="34" charset="0"/>
              </a:rPr>
              <a:t>competencia</a:t>
            </a:r>
            <a:r>
              <a:rPr lang="en-GB" sz="984" b="0" i="1" dirty="0">
                <a:latin typeface="Arial" panose="020B0604020202020204" pitchFamily="34" charset="0"/>
                <a:cs typeface="Arial" panose="020B0604020202020204" pitchFamily="34" charset="0"/>
              </a:rPr>
              <a:t> entre </a:t>
            </a:r>
            <a:r>
              <a:rPr lang="en-GB" sz="984" b="0" i="1" dirty="0" err="1">
                <a:latin typeface="Arial" panose="020B0604020202020204" pitchFamily="34" charset="0"/>
                <a:cs typeface="Arial" panose="020B0604020202020204" pitchFamily="34" charset="0"/>
              </a:rPr>
              <a:t>productores</a:t>
            </a:r>
            <a:endParaRPr lang="en-GB" sz="984" b="0" dirty="0">
              <a:latin typeface="Arial" panose="020B0604020202020204" pitchFamily="34" charset="0"/>
              <a:cs typeface="Arial" panose="020B0604020202020204" pitchFamily="34" charset="0"/>
            </a:endParaRPr>
          </a:p>
        </p:txBody>
      </p:sp>
      <p:sp>
        <p:nvSpPr>
          <p:cNvPr id="13" name="Public disclosure  of company patent information">
            <a:extLst>
              <a:ext uri="{FF2B5EF4-FFF2-40B4-BE49-F238E27FC236}">
                <a16:creationId xmlns:a16="http://schemas.microsoft.com/office/drawing/2014/main" xmlns="" id="{E3431611-5DAE-0142-A3F0-D8A5B91510D9}"/>
              </a:ext>
            </a:extLst>
          </p:cNvPr>
          <p:cNvSpPr txBox="1"/>
          <p:nvPr/>
        </p:nvSpPr>
        <p:spPr>
          <a:xfrm>
            <a:off x="1396686" y="3711601"/>
            <a:ext cx="1523618" cy="1116418"/>
          </a:xfrm>
          <a:prstGeom prst="rect">
            <a:avLst/>
          </a:prstGeom>
          <a:solidFill>
            <a:srgbClr val="00AEEF"/>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lvl1pPr defTabSz="457200">
              <a:lnSpc>
                <a:spcPts val="1900"/>
              </a:lnSpc>
              <a:defRPr sz="1700">
                <a:solidFill>
                  <a:srgbClr val="FFFFFF"/>
                </a:solidFill>
                <a:latin typeface="PT Sans"/>
                <a:ea typeface="PT Sans"/>
                <a:cs typeface="PT Sans"/>
                <a:sym typeface="PT Sans"/>
              </a:defRPr>
            </a:lvl1pPr>
          </a:lstStyle>
          <a:p>
            <a:pPr lvl="0" algn="ctr">
              <a:lnSpc>
                <a:spcPct val="100000"/>
              </a:lnSpc>
            </a:pPr>
            <a:r>
              <a:rPr lang="en-GB" sz="1195" b="1" dirty="0">
                <a:latin typeface="Arial" panose="020B0604020202020204" pitchFamily="34" charset="0"/>
                <a:cs typeface="Arial" panose="020B0604020202020204" pitchFamily="34" charset="0"/>
              </a:rPr>
              <a:t>COMPLEMENTA-RIEDAD</a:t>
            </a:r>
            <a:endParaRPr lang="en-GB" sz="1195" b="1" dirty="0">
              <a:latin typeface="Arial" panose="020B0604020202020204" pitchFamily="34" charset="0"/>
              <a:ea typeface="+mn-ea"/>
              <a:cs typeface="Arial" panose="020B0604020202020204" pitchFamily="34" charset="0"/>
            </a:endParaRPr>
          </a:p>
          <a:p>
            <a:pPr lvl="0" algn="ctr">
              <a:lnSpc>
                <a:spcPct val="100000"/>
              </a:lnSpc>
            </a:pPr>
            <a:r>
              <a:rPr lang="en-GB" sz="984" i="1" dirty="0" err="1">
                <a:latin typeface="Arial" panose="020B0604020202020204" pitchFamily="34" charset="0"/>
                <a:ea typeface="+mn-ea"/>
                <a:cs typeface="Arial" panose="020B0604020202020204" pitchFamily="34" charset="0"/>
              </a:rPr>
              <a:t>Complementario</a:t>
            </a:r>
            <a:r>
              <a:rPr lang="en-GB" sz="984" i="1" dirty="0">
                <a:latin typeface="Arial" panose="020B0604020202020204" pitchFamily="34" charset="0"/>
                <a:ea typeface="+mn-ea"/>
                <a:cs typeface="Arial" panose="020B0604020202020204" pitchFamily="34" charset="0"/>
              </a:rPr>
              <a:t> a </a:t>
            </a:r>
            <a:r>
              <a:rPr lang="en-GB" sz="984" i="1" dirty="0" err="1">
                <a:latin typeface="Arial" panose="020B0604020202020204" pitchFamily="34" charset="0"/>
                <a:ea typeface="+mn-ea"/>
                <a:cs typeface="Arial" panose="020B0604020202020204" pitchFamily="34" charset="0"/>
              </a:rPr>
              <a:t>otros</a:t>
            </a:r>
            <a:r>
              <a:rPr lang="en-GB" sz="984" i="1" dirty="0">
                <a:latin typeface="Arial" panose="020B0604020202020204" pitchFamily="34" charset="0"/>
                <a:ea typeface="+mn-ea"/>
                <a:cs typeface="Arial" panose="020B0604020202020204" pitchFamily="34" charset="0"/>
              </a:rPr>
              <a:t> </a:t>
            </a:r>
            <a:r>
              <a:rPr lang="en-GB" sz="984" i="1" dirty="0" err="1">
                <a:latin typeface="Arial" panose="020B0604020202020204" pitchFamily="34" charset="0"/>
                <a:ea typeface="+mn-ea"/>
                <a:cs typeface="Arial" panose="020B0604020202020204" pitchFamily="34" charset="0"/>
              </a:rPr>
              <a:t>mecanismos</a:t>
            </a:r>
            <a:r>
              <a:rPr lang="en-GB" sz="984" i="1" dirty="0">
                <a:latin typeface="Arial" panose="020B0604020202020204" pitchFamily="34" charset="0"/>
                <a:ea typeface="+mn-ea"/>
                <a:cs typeface="Arial" panose="020B0604020202020204" pitchFamily="34" charset="0"/>
              </a:rPr>
              <a:t> para </a:t>
            </a:r>
            <a:r>
              <a:rPr lang="en-GB" sz="984" i="1" dirty="0" err="1">
                <a:latin typeface="Arial" panose="020B0604020202020204" pitchFamily="34" charset="0"/>
                <a:ea typeface="+mn-ea"/>
                <a:cs typeface="Arial" panose="020B0604020202020204" pitchFamily="34" charset="0"/>
              </a:rPr>
              <a:t>mejorar</a:t>
            </a:r>
            <a:r>
              <a:rPr lang="en-GB" sz="984" i="1" dirty="0">
                <a:latin typeface="Arial" panose="020B0604020202020204" pitchFamily="34" charset="0"/>
                <a:ea typeface="+mn-ea"/>
                <a:cs typeface="Arial" panose="020B0604020202020204" pitchFamily="34" charset="0"/>
              </a:rPr>
              <a:t> el </a:t>
            </a:r>
            <a:r>
              <a:rPr lang="en-GB" sz="984" i="1" dirty="0" err="1">
                <a:latin typeface="Arial" panose="020B0604020202020204" pitchFamily="34" charset="0"/>
                <a:ea typeface="+mn-ea"/>
                <a:cs typeface="Arial" panose="020B0604020202020204" pitchFamily="34" charset="0"/>
              </a:rPr>
              <a:t>acceso</a:t>
            </a:r>
            <a:endParaRPr lang="en-GB" sz="984" i="1" dirty="0">
              <a:latin typeface="Arial" panose="020B0604020202020204" pitchFamily="34" charset="0"/>
              <a:ea typeface="+mn-ea"/>
              <a:cs typeface="Arial" panose="020B0604020202020204" pitchFamily="34" charset="0"/>
            </a:endParaRPr>
          </a:p>
        </p:txBody>
      </p:sp>
      <p:sp>
        <p:nvSpPr>
          <p:cNvPr id="14" name="Transparent: terms of licences published">
            <a:extLst>
              <a:ext uri="{FF2B5EF4-FFF2-40B4-BE49-F238E27FC236}">
                <a16:creationId xmlns:a16="http://schemas.microsoft.com/office/drawing/2014/main" xmlns="" id="{8D8F8DF8-BA7F-7640-A7D2-05FCCFFE8417}"/>
              </a:ext>
            </a:extLst>
          </p:cNvPr>
          <p:cNvSpPr txBox="1"/>
          <p:nvPr/>
        </p:nvSpPr>
        <p:spPr>
          <a:xfrm>
            <a:off x="2973802" y="3717023"/>
            <a:ext cx="1523618" cy="1110995"/>
          </a:xfrm>
          <a:prstGeom prst="rect">
            <a:avLst/>
          </a:prstGeom>
          <a:solidFill>
            <a:srgbClr val="283A8A"/>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p>
            <a:pPr algn="ctr"/>
            <a:r>
              <a:rPr lang="en-GB" sz="1195" b="1" dirty="0">
                <a:solidFill>
                  <a:srgbClr val="FFFFFF"/>
                </a:solidFill>
                <a:latin typeface="Arial" panose="020B0604020202020204" pitchFamily="34" charset="0"/>
                <a:cs typeface="Arial" panose="020B0604020202020204" pitchFamily="34" charset="0"/>
              </a:rPr>
              <a:t>GESTION DE LAS LICENCIAS</a:t>
            </a:r>
            <a:endParaRPr lang="en-GB" sz="1195" dirty="0">
              <a:solidFill>
                <a:srgbClr val="FFFFFF"/>
              </a:solidFill>
              <a:latin typeface="Arial" panose="020B0604020202020204" pitchFamily="34" charset="0"/>
              <a:cs typeface="Arial" panose="020B0604020202020204" pitchFamily="34" charset="0"/>
            </a:endParaRPr>
          </a:p>
          <a:p>
            <a:pPr algn="ctr"/>
            <a:r>
              <a:rPr lang="en-GB" sz="984" i="1" dirty="0">
                <a:solidFill>
                  <a:srgbClr val="FFFFFF"/>
                </a:solidFill>
                <a:latin typeface="Arial" panose="020B0604020202020204" pitchFamily="34" charset="0"/>
                <a:cs typeface="Arial" panose="020B0604020202020204" pitchFamily="34" charset="0"/>
              </a:rPr>
              <a:t>Para </a:t>
            </a:r>
            <a:r>
              <a:rPr lang="en-GB" sz="984" i="1" dirty="0" err="1">
                <a:solidFill>
                  <a:srgbClr val="FFFFFF"/>
                </a:solidFill>
                <a:latin typeface="Arial" panose="020B0604020202020204" pitchFamily="34" charset="0"/>
                <a:cs typeface="Arial" panose="020B0604020202020204" pitchFamily="34" charset="0"/>
              </a:rPr>
              <a:t>asegurarse</a:t>
            </a:r>
            <a:r>
              <a:rPr lang="en-GB" sz="984" i="1" dirty="0">
                <a:solidFill>
                  <a:srgbClr val="FFFFFF"/>
                </a:solidFill>
                <a:latin typeface="Arial" panose="020B0604020202020204" pitchFamily="34" charset="0"/>
                <a:cs typeface="Arial" panose="020B0604020202020204" pitchFamily="34" charset="0"/>
              </a:rPr>
              <a:t> que los </a:t>
            </a:r>
            <a:r>
              <a:rPr lang="en-GB" sz="984" i="1" dirty="0" err="1">
                <a:solidFill>
                  <a:srgbClr val="FFFFFF"/>
                </a:solidFill>
                <a:latin typeface="Arial" panose="020B0604020202020204" pitchFamily="34" charset="0"/>
                <a:cs typeface="Arial" panose="020B0604020202020204" pitchFamily="34" charset="0"/>
              </a:rPr>
              <a:t>productores</a:t>
            </a:r>
            <a:r>
              <a:rPr lang="en-GB" sz="984" i="1" dirty="0">
                <a:solidFill>
                  <a:srgbClr val="FFFFFF"/>
                </a:solidFill>
                <a:latin typeface="Arial" panose="020B0604020202020204" pitchFamily="34" charset="0"/>
                <a:cs typeface="Arial" panose="020B0604020202020204" pitchFamily="34" charset="0"/>
              </a:rPr>
              <a:t> </a:t>
            </a:r>
            <a:r>
              <a:rPr lang="en-GB" sz="984" i="1" dirty="0" err="1">
                <a:solidFill>
                  <a:srgbClr val="FFFFFF"/>
                </a:solidFill>
                <a:latin typeface="Arial" panose="020B0604020202020204" pitchFamily="34" charset="0"/>
                <a:cs typeface="Arial" panose="020B0604020202020204" pitchFamily="34" charset="0"/>
              </a:rPr>
              <a:t>cumplan</a:t>
            </a:r>
            <a:r>
              <a:rPr lang="en-GB" sz="984" i="1" dirty="0">
                <a:solidFill>
                  <a:srgbClr val="FFFFFF"/>
                </a:solidFill>
                <a:latin typeface="Arial" panose="020B0604020202020204" pitchFamily="34" charset="0"/>
                <a:cs typeface="Arial" panose="020B0604020202020204" pitchFamily="34" charset="0"/>
              </a:rPr>
              <a:t> con la </a:t>
            </a:r>
            <a:r>
              <a:rPr lang="en-GB" sz="984" i="1" dirty="0" err="1">
                <a:solidFill>
                  <a:srgbClr val="FFFFFF"/>
                </a:solidFill>
                <a:latin typeface="Arial" panose="020B0604020202020204" pitchFamily="34" charset="0"/>
                <a:cs typeface="Arial" panose="020B0604020202020204" pitchFamily="34" charset="0"/>
              </a:rPr>
              <a:t>licencia</a:t>
            </a:r>
            <a:endParaRPr lang="en-GB" sz="984" dirty="0">
              <a:solidFill>
                <a:srgbClr val="FFFFFF"/>
              </a:solidFill>
              <a:latin typeface="Arial" panose="020B0604020202020204" pitchFamily="34" charset="0"/>
              <a:cs typeface="Arial" panose="020B0604020202020204" pitchFamily="34" charset="0"/>
            </a:endParaRPr>
          </a:p>
        </p:txBody>
      </p:sp>
      <p:sp>
        <p:nvSpPr>
          <p:cNvPr id="15" name="Compatibility  with other access policies and strategies">
            <a:extLst>
              <a:ext uri="{FF2B5EF4-FFF2-40B4-BE49-F238E27FC236}">
                <a16:creationId xmlns:a16="http://schemas.microsoft.com/office/drawing/2014/main" xmlns="" id="{25C5B970-5468-EF43-A37F-9CD207BEC013}"/>
              </a:ext>
            </a:extLst>
          </p:cNvPr>
          <p:cNvSpPr txBox="1"/>
          <p:nvPr/>
        </p:nvSpPr>
        <p:spPr>
          <a:xfrm>
            <a:off x="4550918" y="2544548"/>
            <a:ext cx="1523618" cy="1112394"/>
          </a:xfrm>
          <a:prstGeom prst="rect">
            <a:avLst/>
          </a:prstGeom>
          <a:solidFill>
            <a:srgbClr val="283A8A"/>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p>
            <a:pPr algn="ctr"/>
            <a:r>
              <a:rPr lang="en-GB" sz="1195" b="1" dirty="0">
                <a:solidFill>
                  <a:srgbClr val="FFFFFF"/>
                </a:solidFill>
                <a:latin typeface="Arial" panose="020B0604020202020204" pitchFamily="34" charset="0"/>
                <a:cs typeface="Arial" panose="020B0604020202020204" pitchFamily="34" charset="0"/>
              </a:rPr>
              <a:t>TRANSPARENCIA</a:t>
            </a:r>
            <a:endParaRPr lang="en-GB" sz="1195" dirty="0">
              <a:solidFill>
                <a:srgbClr val="FFFFFF"/>
              </a:solidFill>
              <a:latin typeface="Arial" panose="020B0604020202020204" pitchFamily="34" charset="0"/>
              <a:cs typeface="Arial" panose="020B0604020202020204" pitchFamily="34" charset="0"/>
            </a:endParaRPr>
          </a:p>
          <a:p>
            <a:pPr algn="ctr"/>
            <a:r>
              <a:rPr lang="en-GB" sz="984" i="1" dirty="0">
                <a:solidFill>
                  <a:srgbClr val="FFFFFF"/>
                </a:solidFill>
                <a:latin typeface="Arial" panose="020B0604020202020204" pitchFamily="34" charset="0"/>
                <a:cs typeface="Arial" panose="020B0604020202020204" pitchFamily="34" charset="0"/>
              </a:rPr>
              <a:t>Las </a:t>
            </a:r>
            <a:r>
              <a:rPr lang="en-GB" sz="984" i="1" dirty="0" err="1">
                <a:solidFill>
                  <a:srgbClr val="FFFFFF"/>
                </a:solidFill>
                <a:latin typeface="Arial" panose="020B0604020202020204" pitchFamily="34" charset="0"/>
                <a:cs typeface="Arial" panose="020B0604020202020204" pitchFamily="34" charset="0"/>
              </a:rPr>
              <a:t>licencia</a:t>
            </a:r>
            <a:r>
              <a:rPr lang="en-GB" sz="984" i="1" dirty="0">
                <a:solidFill>
                  <a:srgbClr val="FFFFFF"/>
                </a:solidFill>
                <a:latin typeface="Arial" panose="020B0604020202020204" pitchFamily="34" charset="0"/>
                <a:cs typeface="Arial" panose="020B0604020202020204" pitchFamily="34" charset="0"/>
              </a:rPr>
              <a:t> son </a:t>
            </a:r>
            <a:r>
              <a:rPr lang="en-GB" sz="984" i="1" dirty="0" err="1">
                <a:solidFill>
                  <a:srgbClr val="FFFFFF"/>
                </a:solidFill>
                <a:latin typeface="Arial" panose="020B0604020202020204" pitchFamily="34" charset="0"/>
                <a:cs typeface="Arial" panose="020B0604020202020204" pitchFamily="34" charset="0"/>
              </a:rPr>
              <a:t>públicas</a:t>
            </a:r>
            <a:r>
              <a:rPr lang="en-GB" sz="984" i="1" dirty="0">
                <a:solidFill>
                  <a:srgbClr val="FFFFFF"/>
                </a:solidFill>
                <a:latin typeface="Arial" panose="020B0604020202020204" pitchFamily="34" charset="0"/>
                <a:cs typeface="Arial" panose="020B0604020202020204" pitchFamily="34" charset="0"/>
              </a:rPr>
              <a:t> </a:t>
            </a:r>
            <a:r>
              <a:rPr lang="en-GB" sz="984" i="1" dirty="0" err="1">
                <a:solidFill>
                  <a:srgbClr val="FFFFFF"/>
                </a:solidFill>
                <a:latin typeface="Arial" panose="020B0604020202020204" pitchFamily="34" charset="0"/>
                <a:cs typeface="Arial" panose="020B0604020202020204" pitchFamily="34" charset="0"/>
              </a:rPr>
              <a:t>en</a:t>
            </a:r>
            <a:r>
              <a:rPr lang="en-GB" sz="984" i="1" dirty="0">
                <a:solidFill>
                  <a:srgbClr val="FFFFFF"/>
                </a:solidFill>
                <a:latin typeface="Arial" panose="020B0604020202020204" pitchFamily="34" charset="0"/>
                <a:cs typeface="Arial" panose="020B0604020202020204" pitchFamily="34" charset="0"/>
              </a:rPr>
              <a:t> la </a:t>
            </a:r>
            <a:r>
              <a:rPr lang="en-GB" sz="984" i="1" dirty="0" err="1">
                <a:solidFill>
                  <a:srgbClr val="FFFFFF"/>
                </a:solidFill>
                <a:latin typeface="Arial" panose="020B0604020202020204" pitchFamily="34" charset="0"/>
                <a:cs typeface="Arial" panose="020B0604020202020204" pitchFamily="34" charset="0"/>
              </a:rPr>
              <a:t>págian</a:t>
            </a:r>
            <a:r>
              <a:rPr lang="en-GB" sz="984" i="1" dirty="0">
                <a:solidFill>
                  <a:srgbClr val="FFFFFF"/>
                </a:solidFill>
                <a:latin typeface="Arial" panose="020B0604020202020204" pitchFamily="34" charset="0"/>
                <a:cs typeface="Arial" panose="020B0604020202020204" pitchFamily="34" charset="0"/>
              </a:rPr>
              <a:t> de internet del MPP</a:t>
            </a:r>
            <a:endParaRPr lang="en-GB" sz="984" dirty="0">
              <a:solidFill>
                <a:srgbClr val="FFFFFF"/>
              </a:solidFill>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xmlns="" id="{EE175466-C17F-9140-9844-64745BBE7130}"/>
              </a:ext>
            </a:extLst>
          </p:cNvPr>
          <p:cNvGrpSpPr/>
          <p:nvPr/>
        </p:nvGrpSpPr>
        <p:grpSpPr>
          <a:xfrm>
            <a:off x="1659171" y="4874079"/>
            <a:ext cx="970529" cy="1186764"/>
            <a:chOff x="5549588" y="1548009"/>
            <a:chExt cx="1380140" cy="1687635"/>
          </a:xfrm>
        </p:grpSpPr>
        <p:pic>
          <p:nvPicPr>
            <p:cNvPr id="30" name="Image" descr="Image">
              <a:extLst>
                <a:ext uri="{FF2B5EF4-FFF2-40B4-BE49-F238E27FC236}">
                  <a16:creationId xmlns:a16="http://schemas.microsoft.com/office/drawing/2014/main" xmlns="" id="{168A1262-FFD1-7B4F-A4E6-123E39DEC2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9588" y="1879277"/>
              <a:ext cx="1369639" cy="1356367"/>
            </a:xfrm>
            <a:prstGeom prst="rect">
              <a:avLst/>
            </a:prstGeom>
            <a:ln w="12700" cap="flat">
              <a:noFill/>
              <a:miter lim="400000"/>
            </a:ln>
            <a:effectLst/>
          </p:spPr>
        </p:pic>
        <p:pic>
          <p:nvPicPr>
            <p:cNvPr id="31" name="Image" descr="Image">
              <a:extLst>
                <a:ext uri="{FF2B5EF4-FFF2-40B4-BE49-F238E27FC236}">
                  <a16:creationId xmlns:a16="http://schemas.microsoft.com/office/drawing/2014/main" xmlns="" id="{AD967637-0189-0249-98F0-547B9F021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6123" y="1853663"/>
              <a:ext cx="1343605" cy="1330585"/>
            </a:xfrm>
            <a:prstGeom prst="rect">
              <a:avLst/>
            </a:prstGeom>
            <a:ln w="12700" cap="flat">
              <a:noFill/>
              <a:miter lim="400000"/>
            </a:ln>
            <a:effectLst/>
          </p:spPr>
        </p:pic>
        <p:pic>
          <p:nvPicPr>
            <p:cNvPr id="29" name="Image" descr="Image">
              <a:extLst>
                <a:ext uri="{FF2B5EF4-FFF2-40B4-BE49-F238E27FC236}">
                  <a16:creationId xmlns:a16="http://schemas.microsoft.com/office/drawing/2014/main" xmlns="" id="{C1EED3F2-E09B-7A4A-B723-CA4CD0FCD2AD}"/>
                </a:ext>
              </a:extLst>
            </p:cNvPr>
            <p:cNvPicPr>
              <a:picLocks noChangeAspect="1"/>
            </p:cNvPicPr>
            <p:nvPr/>
          </p:nvPicPr>
          <p:blipFill>
            <a:blip r:embed="rId4"/>
            <a:stretch>
              <a:fillRect/>
            </a:stretch>
          </p:blipFill>
          <p:spPr>
            <a:xfrm>
              <a:off x="5901340" y="2183897"/>
              <a:ext cx="751416" cy="697165"/>
            </a:xfrm>
            <a:prstGeom prst="rect">
              <a:avLst/>
            </a:prstGeom>
            <a:ln w="12700" cap="flat">
              <a:noFill/>
              <a:miter lim="400000"/>
            </a:ln>
            <a:effectLst/>
          </p:spPr>
        </p:pic>
        <p:sp>
          <p:nvSpPr>
            <p:cNvPr id="18" name="Rectangle">
              <a:extLst>
                <a:ext uri="{FF2B5EF4-FFF2-40B4-BE49-F238E27FC236}">
                  <a16:creationId xmlns:a16="http://schemas.microsoft.com/office/drawing/2014/main" xmlns="" id="{6F6638A6-6148-714A-B7F6-C6743DE63439}"/>
                </a:ext>
              </a:extLst>
            </p:cNvPr>
            <p:cNvSpPr/>
            <p:nvPr/>
          </p:nvSpPr>
          <p:spPr>
            <a:xfrm rot="10800000" flipH="1">
              <a:off x="5552159" y="1548009"/>
              <a:ext cx="1296194" cy="49773"/>
            </a:xfrm>
            <a:prstGeom prst="rect">
              <a:avLst/>
            </a:prstGeom>
            <a:solidFill>
              <a:srgbClr val="00AEEF"/>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19" name="Line">
              <a:extLst>
                <a:ext uri="{FF2B5EF4-FFF2-40B4-BE49-F238E27FC236}">
                  <a16:creationId xmlns:a16="http://schemas.microsoft.com/office/drawing/2014/main" xmlns="" id="{9E8795BE-2AE6-CE48-80F0-3FE8976965DA}"/>
                </a:ext>
              </a:extLst>
            </p:cNvPr>
            <p:cNvSpPr/>
            <p:nvPr/>
          </p:nvSpPr>
          <p:spPr>
            <a:xfrm>
              <a:off x="6246843" y="1603651"/>
              <a:ext cx="1" cy="268471"/>
            </a:xfrm>
            <a:prstGeom prst="line">
              <a:avLst/>
            </a:prstGeom>
            <a:ln w="12700">
              <a:solidFill>
                <a:srgbClr val="00AEEF"/>
              </a:solidFill>
              <a:miter lim="400000"/>
            </a:ln>
          </p:spPr>
          <p:txBody>
            <a:bodyPr lIns="32149" tIns="32149" rIns="32149" bIns="32149"/>
            <a:lstStyle/>
            <a:p>
              <a:endParaRPr lang="en-GB" sz="1266">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xmlns="" id="{928D16A4-0829-9744-9B62-D4B57798F07D}"/>
              </a:ext>
            </a:extLst>
          </p:cNvPr>
          <p:cNvGrpSpPr/>
          <p:nvPr/>
        </p:nvGrpSpPr>
        <p:grpSpPr>
          <a:xfrm>
            <a:off x="4806991" y="1307031"/>
            <a:ext cx="970529" cy="1186201"/>
            <a:chOff x="7798002" y="1861380"/>
            <a:chExt cx="1380140" cy="1686835"/>
          </a:xfrm>
        </p:grpSpPr>
        <p:pic>
          <p:nvPicPr>
            <p:cNvPr id="26" name="Image" descr="Image">
              <a:extLst>
                <a:ext uri="{FF2B5EF4-FFF2-40B4-BE49-F238E27FC236}">
                  <a16:creationId xmlns:a16="http://schemas.microsoft.com/office/drawing/2014/main" xmlns="" id="{A24E950C-FB73-2940-AA2D-CB02167091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8002" y="1886993"/>
              <a:ext cx="1369638" cy="1356365"/>
            </a:xfrm>
            <a:prstGeom prst="rect">
              <a:avLst/>
            </a:prstGeom>
            <a:ln w="12700" cap="flat">
              <a:noFill/>
              <a:miter lim="400000"/>
            </a:ln>
            <a:effectLst/>
          </p:spPr>
        </p:pic>
        <p:pic>
          <p:nvPicPr>
            <p:cNvPr id="27" name="Image" descr="Image">
              <a:extLst>
                <a:ext uri="{FF2B5EF4-FFF2-40B4-BE49-F238E27FC236}">
                  <a16:creationId xmlns:a16="http://schemas.microsoft.com/office/drawing/2014/main" xmlns="" id="{A1E0DEB6-0A16-D444-8303-927531801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4537" y="1861380"/>
              <a:ext cx="1343605" cy="1330582"/>
            </a:xfrm>
            <a:prstGeom prst="rect">
              <a:avLst/>
            </a:prstGeom>
            <a:ln w="12700" cap="flat">
              <a:noFill/>
              <a:miter lim="400000"/>
            </a:ln>
            <a:effectLst/>
          </p:spPr>
        </p:pic>
        <p:sp>
          <p:nvSpPr>
            <p:cNvPr id="20" name="Rectangle">
              <a:extLst>
                <a:ext uri="{FF2B5EF4-FFF2-40B4-BE49-F238E27FC236}">
                  <a16:creationId xmlns:a16="http://schemas.microsoft.com/office/drawing/2014/main" xmlns="" id="{20160488-97F3-F742-BA83-8E53E136188D}"/>
                </a:ext>
              </a:extLst>
            </p:cNvPr>
            <p:cNvSpPr/>
            <p:nvPr/>
          </p:nvSpPr>
          <p:spPr>
            <a:xfrm rot="10800000" flipH="1">
              <a:off x="7833625" y="3498441"/>
              <a:ext cx="1296194" cy="49774"/>
            </a:xfrm>
            <a:prstGeom prst="rect">
              <a:avLst/>
            </a:prstGeom>
            <a:solidFill>
              <a:srgbClr val="283A8A"/>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1" name="Line">
              <a:extLst>
                <a:ext uri="{FF2B5EF4-FFF2-40B4-BE49-F238E27FC236}">
                  <a16:creationId xmlns:a16="http://schemas.microsoft.com/office/drawing/2014/main" xmlns="" id="{C0D01801-1440-FB47-987C-F5A3DE920937}"/>
                </a:ext>
              </a:extLst>
            </p:cNvPr>
            <p:cNvSpPr/>
            <p:nvPr/>
          </p:nvSpPr>
          <p:spPr>
            <a:xfrm>
              <a:off x="8481720" y="3258155"/>
              <a:ext cx="2" cy="268472"/>
            </a:xfrm>
            <a:prstGeom prst="line">
              <a:avLst/>
            </a:prstGeom>
            <a:ln w="12700">
              <a:solidFill>
                <a:srgbClr val="283A8A"/>
              </a:solidFill>
              <a:miter lim="400000"/>
            </a:ln>
          </p:spPr>
          <p:txBody>
            <a:bodyPr lIns="32149" tIns="32149" rIns="32149" bIns="32149"/>
            <a:lstStyle/>
            <a:p>
              <a:endParaRPr lang="en-GB" sz="1266">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xmlns="" id="{47EA4847-32F0-7143-AC3A-A29897AFEA9D}"/>
              </a:ext>
            </a:extLst>
          </p:cNvPr>
          <p:cNvGrpSpPr/>
          <p:nvPr/>
        </p:nvGrpSpPr>
        <p:grpSpPr>
          <a:xfrm>
            <a:off x="3270858" y="1349044"/>
            <a:ext cx="3783962" cy="4505485"/>
            <a:chOff x="3294363" y="7315948"/>
            <a:chExt cx="5380978" cy="6407020"/>
          </a:xfrm>
        </p:grpSpPr>
        <p:pic>
          <p:nvPicPr>
            <p:cNvPr id="40" name="Image" descr="Image">
              <a:extLst>
                <a:ext uri="{FF2B5EF4-FFF2-40B4-BE49-F238E27FC236}">
                  <a16:creationId xmlns:a16="http://schemas.microsoft.com/office/drawing/2014/main" xmlns="" id="{5D9501F2-0155-7348-B2AD-90CBE16A1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4363" y="7340658"/>
              <a:ext cx="1321310" cy="1308506"/>
            </a:xfrm>
            <a:prstGeom prst="rect">
              <a:avLst/>
            </a:prstGeom>
            <a:ln w="12700" cap="flat">
              <a:noFill/>
              <a:miter lim="400000"/>
            </a:ln>
            <a:effectLst/>
          </p:spPr>
        </p:pic>
        <p:pic>
          <p:nvPicPr>
            <p:cNvPr id="41" name="Image" descr="Image">
              <a:extLst>
                <a:ext uri="{FF2B5EF4-FFF2-40B4-BE49-F238E27FC236}">
                  <a16:creationId xmlns:a16="http://schemas.microsoft.com/office/drawing/2014/main" xmlns="" id="{6FAAA5E7-2F36-D54B-BEEA-3CCCF74911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9609" y="7315948"/>
              <a:ext cx="1296195" cy="1283634"/>
            </a:xfrm>
            <a:prstGeom prst="rect">
              <a:avLst/>
            </a:prstGeom>
            <a:ln w="12700" cap="flat">
              <a:noFill/>
              <a:miter lim="400000"/>
            </a:ln>
            <a:effectLst/>
          </p:spPr>
        </p:pic>
        <p:pic>
          <p:nvPicPr>
            <p:cNvPr id="39" name="Image" descr="Image">
              <a:extLst>
                <a:ext uri="{FF2B5EF4-FFF2-40B4-BE49-F238E27FC236}">
                  <a16:creationId xmlns:a16="http://schemas.microsoft.com/office/drawing/2014/main" xmlns="" id="{6C86333B-13C1-154C-B4A9-C6AAB5539AA2}"/>
                </a:ext>
              </a:extLst>
            </p:cNvPr>
            <p:cNvPicPr>
              <a:picLocks noChangeAspect="1"/>
            </p:cNvPicPr>
            <p:nvPr/>
          </p:nvPicPr>
          <p:blipFill>
            <a:blip r:embed="rId7"/>
            <a:stretch>
              <a:fillRect/>
            </a:stretch>
          </p:blipFill>
          <p:spPr>
            <a:xfrm>
              <a:off x="8173085" y="12875046"/>
              <a:ext cx="502256" cy="847922"/>
            </a:xfrm>
            <a:prstGeom prst="rect">
              <a:avLst/>
            </a:prstGeom>
            <a:ln w="12700" cap="flat">
              <a:noFill/>
              <a:miter lim="400000"/>
            </a:ln>
            <a:effectLst/>
          </p:spPr>
        </p:pic>
        <p:sp>
          <p:nvSpPr>
            <p:cNvPr id="32" name="Line">
              <a:extLst>
                <a:ext uri="{FF2B5EF4-FFF2-40B4-BE49-F238E27FC236}">
                  <a16:creationId xmlns:a16="http://schemas.microsoft.com/office/drawing/2014/main" xmlns="" id="{CAF8A962-BB03-974A-8DD5-45F749FB84F4}"/>
                </a:ext>
              </a:extLst>
            </p:cNvPr>
            <p:cNvSpPr/>
            <p:nvPr/>
          </p:nvSpPr>
          <p:spPr>
            <a:xfrm flipV="1">
              <a:off x="3963181" y="8609202"/>
              <a:ext cx="1" cy="268471"/>
            </a:xfrm>
            <a:prstGeom prst="line">
              <a:avLst/>
            </a:prstGeom>
            <a:ln w="12700">
              <a:solidFill>
                <a:srgbClr val="00AEEF"/>
              </a:solidFill>
              <a:miter lim="400000"/>
            </a:ln>
          </p:spPr>
          <p:txBody>
            <a:bodyPr lIns="32149" tIns="32149" rIns="32149" bIns="32149"/>
            <a:lstStyle/>
            <a:p>
              <a:pPr algn="ctr"/>
              <a:endParaRPr lang="en-GB" sz="1266">
                <a:latin typeface="Arial" panose="020B0604020202020204" pitchFamily="34" charset="0"/>
                <a:cs typeface="Arial" panose="020B0604020202020204" pitchFamily="34" charset="0"/>
              </a:endParaRPr>
            </a:p>
          </p:txBody>
        </p:sp>
        <p:sp>
          <p:nvSpPr>
            <p:cNvPr id="35" name="Rectangle">
              <a:extLst>
                <a:ext uri="{FF2B5EF4-FFF2-40B4-BE49-F238E27FC236}">
                  <a16:creationId xmlns:a16="http://schemas.microsoft.com/office/drawing/2014/main" xmlns="" id="{CDC4B811-61FB-3645-BA73-F3C473A00A36}"/>
                </a:ext>
              </a:extLst>
            </p:cNvPr>
            <p:cNvSpPr/>
            <p:nvPr/>
          </p:nvSpPr>
          <p:spPr>
            <a:xfrm>
              <a:off x="3294363" y="8895955"/>
              <a:ext cx="1296194" cy="65015"/>
            </a:xfrm>
            <a:prstGeom prst="rect">
              <a:avLst/>
            </a:prstGeom>
            <a:solidFill>
              <a:srgbClr val="00AEEF"/>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xmlns="" id="{08F80263-B010-EA46-AA69-C076775C5B3E}"/>
              </a:ext>
            </a:extLst>
          </p:cNvPr>
          <p:cNvGrpSpPr/>
          <p:nvPr/>
        </p:nvGrpSpPr>
        <p:grpSpPr>
          <a:xfrm>
            <a:off x="3228933" y="4874079"/>
            <a:ext cx="970529" cy="1240486"/>
            <a:chOff x="5494759" y="6933896"/>
            <a:chExt cx="1380140" cy="1764031"/>
          </a:xfrm>
        </p:grpSpPr>
        <p:sp>
          <p:nvSpPr>
            <p:cNvPr id="33" name="Line">
              <a:extLst>
                <a:ext uri="{FF2B5EF4-FFF2-40B4-BE49-F238E27FC236}">
                  <a16:creationId xmlns:a16="http://schemas.microsoft.com/office/drawing/2014/main" xmlns="" id="{C351AC18-724D-5743-85AD-CB585523B427}"/>
                </a:ext>
              </a:extLst>
            </p:cNvPr>
            <p:cNvSpPr/>
            <p:nvPr/>
          </p:nvSpPr>
          <p:spPr>
            <a:xfrm flipV="1">
              <a:off x="6202473" y="6982863"/>
              <a:ext cx="2" cy="268472"/>
            </a:xfrm>
            <a:prstGeom prst="line">
              <a:avLst/>
            </a:prstGeom>
            <a:ln w="12700">
              <a:solidFill>
                <a:srgbClr val="283A8A"/>
              </a:solidFill>
              <a:miter lim="400000"/>
            </a:ln>
          </p:spPr>
          <p:txBody>
            <a:bodyPr lIns="32149" tIns="32149" rIns="32149" bIns="32149"/>
            <a:lstStyle/>
            <a:p>
              <a:pPr algn="ctr"/>
              <a:endParaRPr lang="en-GB" sz="1266">
                <a:latin typeface="Arial" panose="020B0604020202020204" pitchFamily="34" charset="0"/>
                <a:cs typeface="Arial" panose="020B0604020202020204" pitchFamily="34" charset="0"/>
              </a:endParaRPr>
            </a:p>
          </p:txBody>
        </p:sp>
        <p:sp>
          <p:nvSpPr>
            <p:cNvPr id="36" name="Rectangle">
              <a:extLst>
                <a:ext uri="{FF2B5EF4-FFF2-40B4-BE49-F238E27FC236}">
                  <a16:creationId xmlns:a16="http://schemas.microsoft.com/office/drawing/2014/main" xmlns="" id="{2FF6E79E-5C0B-2349-AC4F-DAEF50ABDC66}"/>
                </a:ext>
              </a:extLst>
            </p:cNvPr>
            <p:cNvSpPr/>
            <p:nvPr/>
          </p:nvSpPr>
          <p:spPr>
            <a:xfrm>
              <a:off x="5554378" y="6933896"/>
              <a:ext cx="1296193" cy="49773"/>
            </a:xfrm>
            <a:prstGeom prst="rect">
              <a:avLst/>
            </a:prstGeom>
            <a:solidFill>
              <a:srgbClr val="283A8A"/>
            </a:solidFill>
            <a:ln w="12700">
              <a:miter lim="400000"/>
            </a:ln>
          </p:spPr>
          <p:txBody>
            <a:bodyPr lIns="35723" tIns="35723" rIns="35723" bIns="35723" anchor="ctr"/>
            <a:lstStyle/>
            <a:p>
              <a:pPr algn="ctr">
                <a:defRPr sz="2200">
                  <a:solidFill>
                    <a:srgbClr val="354F9C"/>
                  </a:solidFill>
                </a:defRPr>
              </a:pPr>
              <a:endParaRPr lang="en-GB" sz="1547">
                <a:latin typeface="Arial" panose="020B0604020202020204" pitchFamily="34" charset="0"/>
                <a:cs typeface="Arial" panose="020B0604020202020204" pitchFamily="34" charset="0"/>
              </a:endParaRPr>
            </a:p>
          </p:txBody>
        </p:sp>
        <p:pic>
          <p:nvPicPr>
            <p:cNvPr id="46" name="Image" descr="Image">
              <a:extLst>
                <a:ext uri="{FF2B5EF4-FFF2-40B4-BE49-F238E27FC236}">
                  <a16:creationId xmlns:a16="http://schemas.microsoft.com/office/drawing/2014/main" xmlns="" id="{C6627679-2BBE-C445-A86C-123A4392BD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4759" y="7341561"/>
              <a:ext cx="1369638" cy="1356366"/>
            </a:xfrm>
            <a:prstGeom prst="rect">
              <a:avLst/>
            </a:prstGeom>
            <a:ln w="12700" cap="flat">
              <a:noFill/>
              <a:miter lim="400000"/>
            </a:ln>
            <a:effectLst/>
          </p:spPr>
        </p:pic>
        <p:pic>
          <p:nvPicPr>
            <p:cNvPr id="47" name="Image" descr="Image">
              <a:extLst>
                <a:ext uri="{FF2B5EF4-FFF2-40B4-BE49-F238E27FC236}">
                  <a16:creationId xmlns:a16="http://schemas.microsoft.com/office/drawing/2014/main" xmlns="" id="{17CC6F29-7BBC-7548-864C-050B231DA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1294" y="7315947"/>
              <a:ext cx="1343605" cy="1330584"/>
            </a:xfrm>
            <a:prstGeom prst="rect">
              <a:avLst/>
            </a:prstGeom>
            <a:ln w="12700" cap="flat">
              <a:noFill/>
              <a:miter lim="400000"/>
            </a:ln>
            <a:effectLst/>
          </p:spPr>
        </p:pic>
      </p:grpSp>
      <p:grpSp>
        <p:nvGrpSpPr>
          <p:cNvPr id="28" name="Group 27">
            <a:extLst>
              <a:ext uri="{FF2B5EF4-FFF2-40B4-BE49-F238E27FC236}">
                <a16:creationId xmlns:a16="http://schemas.microsoft.com/office/drawing/2014/main" xmlns="" id="{81B2E3A8-EB67-CA4B-873A-AF08BED5D299}"/>
              </a:ext>
            </a:extLst>
          </p:cNvPr>
          <p:cNvGrpSpPr/>
          <p:nvPr/>
        </p:nvGrpSpPr>
        <p:grpSpPr>
          <a:xfrm>
            <a:off x="4816521" y="4874079"/>
            <a:ext cx="936284" cy="1206195"/>
            <a:chOff x="7743854" y="6933896"/>
            <a:chExt cx="1331441" cy="1715268"/>
          </a:xfrm>
        </p:grpSpPr>
        <p:sp>
          <p:nvSpPr>
            <p:cNvPr id="34" name="Line">
              <a:extLst>
                <a:ext uri="{FF2B5EF4-FFF2-40B4-BE49-F238E27FC236}">
                  <a16:creationId xmlns:a16="http://schemas.microsoft.com/office/drawing/2014/main" xmlns="" id="{C55084C6-5E28-DC4E-A80B-336393AA29A6}"/>
                </a:ext>
              </a:extLst>
            </p:cNvPr>
            <p:cNvSpPr/>
            <p:nvPr/>
          </p:nvSpPr>
          <p:spPr>
            <a:xfrm flipV="1">
              <a:off x="8419137" y="6971079"/>
              <a:ext cx="2" cy="268472"/>
            </a:xfrm>
            <a:prstGeom prst="line">
              <a:avLst/>
            </a:prstGeom>
            <a:ln w="12700">
              <a:solidFill>
                <a:srgbClr val="00AEEF"/>
              </a:solidFill>
              <a:miter lim="400000"/>
            </a:ln>
          </p:spPr>
          <p:txBody>
            <a:bodyPr lIns="32149" tIns="32149" rIns="32149" bIns="32149"/>
            <a:lstStyle/>
            <a:p>
              <a:pPr algn="ctr"/>
              <a:endParaRPr lang="en-GB" sz="1266">
                <a:latin typeface="Arial" panose="020B0604020202020204" pitchFamily="34" charset="0"/>
                <a:cs typeface="Arial" panose="020B0604020202020204" pitchFamily="34" charset="0"/>
              </a:endParaRPr>
            </a:p>
          </p:txBody>
        </p:sp>
        <p:sp>
          <p:nvSpPr>
            <p:cNvPr id="37" name="Rectangle">
              <a:extLst>
                <a:ext uri="{FF2B5EF4-FFF2-40B4-BE49-F238E27FC236}">
                  <a16:creationId xmlns:a16="http://schemas.microsoft.com/office/drawing/2014/main" xmlns="" id="{662BC1E3-C89A-824A-AB5A-34F529AA80CB}"/>
                </a:ext>
              </a:extLst>
            </p:cNvPr>
            <p:cNvSpPr/>
            <p:nvPr/>
          </p:nvSpPr>
          <p:spPr>
            <a:xfrm>
              <a:off x="7771041" y="6933896"/>
              <a:ext cx="1296194" cy="49773"/>
            </a:xfrm>
            <a:prstGeom prst="rect">
              <a:avLst/>
            </a:prstGeom>
            <a:solidFill>
              <a:srgbClr val="00AEEF"/>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pic>
          <p:nvPicPr>
            <p:cNvPr id="42" name="Image" descr="Image">
              <a:extLst>
                <a:ext uri="{FF2B5EF4-FFF2-40B4-BE49-F238E27FC236}">
                  <a16:creationId xmlns:a16="http://schemas.microsoft.com/office/drawing/2014/main" xmlns="" id="{7C84AE56-5104-D344-8967-812EBBFC33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3854" y="7340658"/>
              <a:ext cx="1321310" cy="1308506"/>
            </a:xfrm>
            <a:prstGeom prst="rect">
              <a:avLst/>
            </a:prstGeom>
            <a:ln w="12700" cap="flat">
              <a:noFill/>
              <a:miter lim="400000"/>
            </a:ln>
            <a:effectLst/>
          </p:spPr>
        </p:pic>
        <p:pic>
          <p:nvPicPr>
            <p:cNvPr id="43" name="Image" descr="Image">
              <a:extLst>
                <a:ext uri="{FF2B5EF4-FFF2-40B4-BE49-F238E27FC236}">
                  <a16:creationId xmlns:a16="http://schemas.microsoft.com/office/drawing/2014/main" xmlns="" id="{9315A17C-B6E4-824E-89FB-6D23BFD116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9100" y="7315948"/>
              <a:ext cx="1296195" cy="1283634"/>
            </a:xfrm>
            <a:prstGeom prst="rect">
              <a:avLst/>
            </a:prstGeom>
            <a:ln w="12700" cap="flat">
              <a:noFill/>
              <a:miter lim="400000"/>
            </a:ln>
            <a:effectLst/>
          </p:spPr>
        </p:pic>
      </p:grpSp>
      <p:sp>
        <p:nvSpPr>
          <p:cNvPr id="3" name="Title 2">
            <a:extLst>
              <a:ext uri="{FF2B5EF4-FFF2-40B4-BE49-F238E27FC236}">
                <a16:creationId xmlns:a16="http://schemas.microsoft.com/office/drawing/2014/main" xmlns="" id="{A9515DA1-C374-D243-8826-9161DBD360A0}"/>
              </a:ext>
            </a:extLst>
          </p:cNvPr>
          <p:cNvSpPr>
            <a:spLocks noGrp="1"/>
          </p:cNvSpPr>
          <p:nvPr>
            <p:ph type="title"/>
          </p:nvPr>
        </p:nvSpPr>
        <p:spPr/>
        <p:txBody>
          <a:bodyPr/>
          <a:lstStyle/>
          <a:p>
            <a:pPr algn="r"/>
            <a:r>
              <a:rPr lang="en-GB" dirty="0"/>
              <a:t>ALGUNAS CARACTERISTICAS DE LAS LICENCIAS MPP</a:t>
            </a:r>
          </a:p>
        </p:txBody>
      </p:sp>
      <p:sp>
        <p:nvSpPr>
          <p:cNvPr id="55" name="Wide geographical scope">
            <a:extLst>
              <a:ext uri="{FF2B5EF4-FFF2-40B4-BE49-F238E27FC236}">
                <a16:creationId xmlns:a16="http://schemas.microsoft.com/office/drawing/2014/main" xmlns="" id="{84A1AE11-3A15-3B47-9E33-664EBF2BCA4B}"/>
              </a:ext>
            </a:extLst>
          </p:cNvPr>
          <p:cNvSpPr txBox="1"/>
          <p:nvPr/>
        </p:nvSpPr>
        <p:spPr>
          <a:xfrm>
            <a:off x="6128034" y="2544548"/>
            <a:ext cx="1523618" cy="1112394"/>
          </a:xfrm>
          <a:prstGeom prst="rect">
            <a:avLst/>
          </a:prstGeom>
          <a:solidFill>
            <a:srgbClr val="00AEEF"/>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lvl1pPr defTabSz="457200">
              <a:lnSpc>
                <a:spcPts val="1900"/>
              </a:lnSpc>
              <a:defRPr sz="1700" b="1">
                <a:solidFill>
                  <a:srgbClr val="FFFFFF"/>
                </a:solidFill>
                <a:latin typeface="PT Sans"/>
                <a:ea typeface="PT Sans"/>
                <a:cs typeface="PT Sans"/>
                <a:sym typeface="PT Sans"/>
              </a:defRPr>
            </a:lvl1pPr>
          </a:lstStyle>
          <a:p>
            <a:pPr algn="ctr"/>
            <a:r>
              <a:rPr lang="en-GB" sz="1195" dirty="0">
                <a:latin typeface="Arial" panose="020B0604020202020204" pitchFamily="34" charset="0"/>
                <a:cs typeface="Arial" panose="020B0604020202020204" pitchFamily="34" charset="0"/>
              </a:rPr>
              <a:t>MEDICAMENTOS DE CALIDAD</a:t>
            </a:r>
          </a:p>
          <a:p>
            <a:pPr algn="ctr">
              <a:lnSpc>
                <a:spcPct val="100000"/>
              </a:lnSpc>
            </a:pPr>
            <a:r>
              <a:rPr lang="en-GB" sz="984" b="0" i="1" dirty="0" err="1">
                <a:latin typeface="Arial" panose="020B0604020202020204" pitchFamily="34" charset="0"/>
                <a:cs typeface="Arial" panose="020B0604020202020204" pitchFamily="34" charset="0"/>
              </a:rPr>
              <a:t>Requisitos</a:t>
            </a:r>
            <a:r>
              <a:rPr lang="en-GB" sz="984" b="0" i="1" dirty="0">
                <a:latin typeface="Arial" panose="020B0604020202020204" pitchFamily="34" charset="0"/>
                <a:cs typeface="Arial" panose="020B0604020202020204" pitchFamily="34" charset="0"/>
              </a:rPr>
              <a:t> de </a:t>
            </a:r>
            <a:r>
              <a:rPr lang="en-GB" sz="984" b="0" i="1" dirty="0" err="1">
                <a:latin typeface="Arial" panose="020B0604020202020204" pitchFamily="34" charset="0"/>
                <a:cs typeface="Arial" panose="020B0604020202020204" pitchFamily="34" charset="0"/>
              </a:rPr>
              <a:t>calidad</a:t>
            </a:r>
            <a:r>
              <a:rPr lang="en-GB" sz="984" b="0" i="1" dirty="0">
                <a:latin typeface="Arial" panose="020B0604020202020204" pitchFamily="34" charset="0"/>
                <a:cs typeface="Arial" panose="020B0604020202020204" pitchFamily="34" charset="0"/>
              </a:rPr>
              <a:t> </a:t>
            </a:r>
            <a:r>
              <a:rPr lang="en-GB" sz="984" b="0" i="1" dirty="0" err="1">
                <a:latin typeface="Arial" panose="020B0604020202020204" pitchFamily="34" charset="0"/>
                <a:cs typeface="Arial" panose="020B0604020202020204" pitchFamily="34" charset="0"/>
              </a:rPr>
              <a:t>en</a:t>
            </a:r>
            <a:r>
              <a:rPr lang="en-GB" sz="984" b="0" i="1" dirty="0">
                <a:latin typeface="Arial" panose="020B0604020202020204" pitchFamily="34" charset="0"/>
                <a:cs typeface="Arial" panose="020B0604020202020204" pitchFamily="34" charset="0"/>
              </a:rPr>
              <a:t> las </a:t>
            </a:r>
            <a:r>
              <a:rPr lang="en-GB" sz="984" b="0" i="1" dirty="0" err="1">
                <a:latin typeface="Arial" panose="020B0604020202020204" pitchFamily="34" charset="0"/>
                <a:cs typeface="Arial" panose="020B0604020202020204" pitchFamily="34" charset="0"/>
              </a:rPr>
              <a:t>licencias</a:t>
            </a:r>
            <a:endParaRPr lang="en-GB" sz="984" b="0" i="1" dirty="0">
              <a:latin typeface="Arial" panose="020B0604020202020204" pitchFamily="34" charset="0"/>
              <a:cs typeface="Arial" panose="020B0604020202020204" pitchFamily="34" charset="0"/>
            </a:endParaRPr>
          </a:p>
        </p:txBody>
      </p:sp>
      <p:sp>
        <p:nvSpPr>
          <p:cNvPr id="56" name="Transparent: terms of licences published">
            <a:extLst>
              <a:ext uri="{FF2B5EF4-FFF2-40B4-BE49-F238E27FC236}">
                <a16:creationId xmlns:a16="http://schemas.microsoft.com/office/drawing/2014/main" xmlns="" id="{61A8A355-9380-684D-93C2-F811114E0A41}"/>
              </a:ext>
            </a:extLst>
          </p:cNvPr>
          <p:cNvSpPr txBox="1"/>
          <p:nvPr/>
        </p:nvSpPr>
        <p:spPr>
          <a:xfrm>
            <a:off x="6128034" y="3717023"/>
            <a:ext cx="1523618" cy="1110995"/>
          </a:xfrm>
          <a:prstGeom prst="rect">
            <a:avLst/>
          </a:prstGeom>
          <a:solidFill>
            <a:srgbClr val="283A8A"/>
          </a:solidFill>
          <a:ln w="12700">
            <a:miter lim="400000"/>
          </a:ln>
          <a:extLst>
            <a:ext uri="{C572A759-6A51-4108-AA02-DFA0A04FC94B}">
              <ma14:wrappingTextBoxFlag xmlns="" xmlns:ma14="http://schemas.microsoft.com/office/mac/drawingml/2011/main" val="1"/>
            </a:ext>
          </a:extLst>
        </p:spPr>
        <p:txBody>
          <a:bodyPr wrap="square" lIns="35723" tIns="35723" rIns="35723" bIns="35723" anchor="ctr" anchorCtr="0">
            <a:noAutofit/>
          </a:bodyPr>
          <a:lstStyle/>
          <a:p>
            <a:pPr lvl="0" algn="ctr"/>
            <a:r>
              <a:rPr lang="en-GB" sz="1195" b="1" dirty="0">
                <a:solidFill>
                  <a:srgbClr val="FFFFFF"/>
                </a:solidFill>
                <a:latin typeface="Arial" panose="020B0604020202020204" pitchFamily="34" charset="0"/>
                <a:cs typeface="Arial" panose="020B0604020202020204" pitchFamily="34" charset="0"/>
              </a:rPr>
              <a:t>HECHAS A MEDIDA </a:t>
            </a:r>
            <a:r>
              <a:rPr lang="en-GB" sz="984" i="1" dirty="0">
                <a:solidFill>
                  <a:srgbClr val="FFFFFF"/>
                </a:solidFill>
                <a:latin typeface="Arial" panose="020B0604020202020204" pitchFamily="34" charset="0"/>
                <a:cs typeface="Arial" panose="020B0604020202020204" pitchFamily="34" charset="0"/>
              </a:rPr>
              <a:t>Las </a:t>
            </a:r>
            <a:r>
              <a:rPr lang="en-GB" sz="984" i="1" dirty="0" err="1">
                <a:solidFill>
                  <a:srgbClr val="FFFFFF"/>
                </a:solidFill>
                <a:latin typeface="Arial" panose="020B0604020202020204" pitchFamily="34" charset="0"/>
                <a:cs typeface="Arial" panose="020B0604020202020204" pitchFamily="34" charset="0"/>
              </a:rPr>
              <a:t>licencias</a:t>
            </a:r>
            <a:r>
              <a:rPr lang="en-GB" sz="984" i="1" dirty="0">
                <a:solidFill>
                  <a:srgbClr val="FFFFFF"/>
                </a:solidFill>
                <a:latin typeface="Arial" panose="020B0604020202020204" pitchFamily="34" charset="0"/>
                <a:cs typeface="Arial" panose="020B0604020202020204" pitchFamily="34" charset="0"/>
              </a:rPr>
              <a:t> se </a:t>
            </a:r>
            <a:r>
              <a:rPr lang="en-GB" sz="984" i="1" dirty="0" err="1">
                <a:solidFill>
                  <a:srgbClr val="FFFFFF"/>
                </a:solidFill>
                <a:latin typeface="Arial" panose="020B0604020202020204" pitchFamily="34" charset="0"/>
                <a:cs typeface="Arial" panose="020B0604020202020204" pitchFamily="34" charset="0"/>
              </a:rPr>
              <a:t>adaptan</a:t>
            </a:r>
            <a:r>
              <a:rPr lang="en-GB" sz="984" i="1" dirty="0">
                <a:solidFill>
                  <a:srgbClr val="FFFFFF"/>
                </a:solidFill>
                <a:latin typeface="Arial" panose="020B0604020202020204" pitchFamily="34" charset="0"/>
                <a:cs typeface="Arial" panose="020B0604020202020204" pitchFamily="34" charset="0"/>
              </a:rPr>
              <a:t> a las </a:t>
            </a:r>
            <a:r>
              <a:rPr lang="en-GB" sz="984" i="1" dirty="0" err="1">
                <a:solidFill>
                  <a:srgbClr val="FFFFFF"/>
                </a:solidFill>
                <a:latin typeface="Arial" panose="020B0604020202020204" pitchFamily="34" charset="0"/>
                <a:cs typeface="Arial" panose="020B0604020202020204" pitchFamily="34" charset="0"/>
              </a:rPr>
              <a:t>circumstancia</a:t>
            </a:r>
            <a:r>
              <a:rPr lang="en-GB" sz="984" i="1" dirty="0">
                <a:solidFill>
                  <a:srgbClr val="FFFFFF"/>
                </a:solidFill>
                <a:latin typeface="Arial" panose="020B0604020202020204" pitchFamily="34" charset="0"/>
                <a:cs typeface="Arial" panose="020B0604020202020204" pitchFamily="34" charset="0"/>
              </a:rPr>
              <a:t> de </a:t>
            </a:r>
            <a:r>
              <a:rPr lang="en-GB" sz="984" i="1" dirty="0" err="1">
                <a:solidFill>
                  <a:srgbClr val="FFFFFF"/>
                </a:solidFill>
                <a:latin typeface="Arial" panose="020B0604020202020204" pitchFamily="34" charset="0"/>
                <a:cs typeface="Arial" panose="020B0604020202020204" pitchFamily="34" charset="0"/>
              </a:rPr>
              <a:t>cada</a:t>
            </a:r>
            <a:r>
              <a:rPr lang="en-GB" sz="984" i="1" dirty="0">
                <a:solidFill>
                  <a:srgbClr val="FFFFFF"/>
                </a:solidFill>
                <a:latin typeface="Arial" panose="020B0604020202020204" pitchFamily="34" charset="0"/>
                <a:cs typeface="Arial" panose="020B0604020202020204" pitchFamily="34" charset="0"/>
              </a:rPr>
              <a:t> </a:t>
            </a:r>
            <a:r>
              <a:rPr lang="en-GB" sz="984" i="1" dirty="0" err="1">
                <a:solidFill>
                  <a:srgbClr val="FFFFFF"/>
                </a:solidFill>
                <a:latin typeface="Arial" panose="020B0604020202020204" pitchFamily="34" charset="0"/>
                <a:cs typeface="Arial" panose="020B0604020202020204" pitchFamily="34" charset="0"/>
              </a:rPr>
              <a:t>producto</a:t>
            </a:r>
            <a:endParaRPr lang="en-GB" sz="984" dirty="0">
              <a:solidFill>
                <a:srgbClr val="FFFFFF"/>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xmlns="" id="{0CF18E37-4053-4E47-87E9-87BA9F460229}"/>
              </a:ext>
            </a:extLst>
          </p:cNvPr>
          <p:cNvGrpSpPr/>
          <p:nvPr/>
        </p:nvGrpSpPr>
        <p:grpSpPr>
          <a:xfrm>
            <a:off x="6380114" y="1301603"/>
            <a:ext cx="970529" cy="1199913"/>
            <a:chOff x="5549588" y="1853663"/>
            <a:chExt cx="1380140" cy="1706334"/>
          </a:xfrm>
        </p:grpSpPr>
        <p:pic>
          <p:nvPicPr>
            <p:cNvPr id="58" name="Image" descr="Image">
              <a:extLst>
                <a:ext uri="{FF2B5EF4-FFF2-40B4-BE49-F238E27FC236}">
                  <a16:creationId xmlns:a16="http://schemas.microsoft.com/office/drawing/2014/main" xmlns="" id="{8FD6EF46-69A4-844B-8682-C32B95018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9588" y="1879277"/>
              <a:ext cx="1369639" cy="1356367"/>
            </a:xfrm>
            <a:prstGeom prst="rect">
              <a:avLst/>
            </a:prstGeom>
            <a:ln w="12700" cap="flat">
              <a:noFill/>
              <a:miter lim="400000"/>
            </a:ln>
            <a:effectLst/>
          </p:spPr>
        </p:pic>
        <p:pic>
          <p:nvPicPr>
            <p:cNvPr id="59" name="Image" descr="Image">
              <a:extLst>
                <a:ext uri="{FF2B5EF4-FFF2-40B4-BE49-F238E27FC236}">
                  <a16:creationId xmlns:a16="http://schemas.microsoft.com/office/drawing/2014/main" xmlns="" id="{0557481B-F47B-0F49-81FA-D1C3EE5DF7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6123" y="1853663"/>
              <a:ext cx="1343605" cy="1330585"/>
            </a:xfrm>
            <a:prstGeom prst="rect">
              <a:avLst/>
            </a:prstGeom>
            <a:ln w="12700" cap="flat">
              <a:noFill/>
              <a:miter lim="400000"/>
            </a:ln>
            <a:effectLst/>
          </p:spPr>
        </p:pic>
        <p:sp>
          <p:nvSpPr>
            <p:cNvPr id="61" name="Rectangle">
              <a:extLst>
                <a:ext uri="{FF2B5EF4-FFF2-40B4-BE49-F238E27FC236}">
                  <a16:creationId xmlns:a16="http://schemas.microsoft.com/office/drawing/2014/main" xmlns="" id="{6798C690-68A8-974F-9A77-3E0F2DBD1656}"/>
                </a:ext>
              </a:extLst>
            </p:cNvPr>
            <p:cNvSpPr/>
            <p:nvPr/>
          </p:nvSpPr>
          <p:spPr>
            <a:xfrm rot="10800000" flipH="1">
              <a:off x="5616961" y="3510224"/>
              <a:ext cx="1296194" cy="49773"/>
            </a:xfrm>
            <a:prstGeom prst="rect">
              <a:avLst/>
            </a:prstGeom>
            <a:solidFill>
              <a:srgbClr val="00AEEF"/>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62" name="Line">
              <a:extLst>
                <a:ext uri="{FF2B5EF4-FFF2-40B4-BE49-F238E27FC236}">
                  <a16:creationId xmlns:a16="http://schemas.microsoft.com/office/drawing/2014/main" xmlns="" id="{7AAD028B-3EAE-E044-B7B8-8A788D9DF2E7}"/>
                </a:ext>
              </a:extLst>
            </p:cNvPr>
            <p:cNvSpPr/>
            <p:nvPr/>
          </p:nvSpPr>
          <p:spPr>
            <a:xfrm>
              <a:off x="6265056" y="3269938"/>
              <a:ext cx="2" cy="268472"/>
            </a:xfrm>
            <a:prstGeom prst="line">
              <a:avLst/>
            </a:prstGeom>
            <a:ln w="12700">
              <a:solidFill>
                <a:srgbClr val="00AEEF"/>
              </a:solidFill>
              <a:miter lim="400000"/>
            </a:ln>
          </p:spPr>
          <p:txBody>
            <a:bodyPr lIns="32149" tIns="32149" rIns="32149" bIns="32149"/>
            <a:lstStyle/>
            <a:p>
              <a:endParaRPr lang="en-GB" sz="1266">
                <a:latin typeface="Arial" panose="020B0604020202020204" pitchFamily="34" charset="0"/>
                <a:cs typeface="Arial" panose="020B0604020202020204" pitchFamily="34" charset="0"/>
              </a:endParaRPr>
            </a:p>
          </p:txBody>
        </p:sp>
      </p:grpSp>
      <p:grpSp>
        <p:nvGrpSpPr>
          <p:cNvPr id="63" name="Group 62">
            <a:extLst>
              <a:ext uri="{FF2B5EF4-FFF2-40B4-BE49-F238E27FC236}">
                <a16:creationId xmlns:a16="http://schemas.microsoft.com/office/drawing/2014/main" xmlns="" id="{63BB91E6-738D-7F44-AF96-E65341C5241B}"/>
              </a:ext>
            </a:extLst>
          </p:cNvPr>
          <p:cNvGrpSpPr/>
          <p:nvPr/>
        </p:nvGrpSpPr>
        <p:grpSpPr>
          <a:xfrm>
            <a:off x="6383165" y="4874079"/>
            <a:ext cx="970529" cy="1240486"/>
            <a:chOff x="5494759" y="6933896"/>
            <a:chExt cx="1380140" cy="1764031"/>
          </a:xfrm>
        </p:grpSpPr>
        <p:sp>
          <p:nvSpPr>
            <p:cNvPr id="64" name="Line">
              <a:extLst>
                <a:ext uri="{FF2B5EF4-FFF2-40B4-BE49-F238E27FC236}">
                  <a16:creationId xmlns:a16="http://schemas.microsoft.com/office/drawing/2014/main" xmlns="" id="{565AFDED-2FA1-5045-B57E-40BC4001A5C9}"/>
                </a:ext>
              </a:extLst>
            </p:cNvPr>
            <p:cNvSpPr/>
            <p:nvPr/>
          </p:nvSpPr>
          <p:spPr>
            <a:xfrm flipV="1">
              <a:off x="6202473" y="6982863"/>
              <a:ext cx="2" cy="268472"/>
            </a:xfrm>
            <a:prstGeom prst="line">
              <a:avLst/>
            </a:prstGeom>
            <a:ln w="12700">
              <a:solidFill>
                <a:srgbClr val="283A8A"/>
              </a:solidFill>
              <a:miter lim="400000"/>
            </a:ln>
          </p:spPr>
          <p:txBody>
            <a:bodyPr lIns="32149" tIns="32149" rIns="32149" bIns="32149"/>
            <a:lstStyle/>
            <a:p>
              <a:pPr algn="ctr"/>
              <a:endParaRPr lang="en-GB" sz="1266">
                <a:latin typeface="Arial" panose="020B0604020202020204" pitchFamily="34" charset="0"/>
                <a:cs typeface="Arial" panose="020B0604020202020204" pitchFamily="34" charset="0"/>
              </a:endParaRPr>
            </a:p>
          </p:txBody>
        </p:sp>
        <p:sp>
          <p:nvSpPr>
            <p:cNvPr id="65" name="Rectangle">
              <a:extLst>
                <a:ext uri="{FF2B5EF4-FFF2-40B4-BE49-F238E27FC236}">
                  <a16:creationId xmlns:a16="http://schemas.microsoft.com/office/drawing/2014/main" xmlns="" id="{5E9B87AB-2A3D-7749-8AAF-FC101CE4E227}"/>
                </a:ext>
              </a:extLst>
            </p:cNvPr>
            <p:cNvSpPr/>
            <p:nvPr/>
          </p:nvSpPr>
          <p:spPr>
            <a:xfrm>
              <a:off x="5554378" y="6933896"/>
              <a:ext cx="1296193" cy="49773"/>
            </a:xfrm>
            <a:prstGeom prst="rect">
              <a:avLst/>
            </a:prstGeom>
            <a:solidFill>
              <a:srgbClr val="283A8A"/>
            </a:solidFill>
            <a:ln w="12700">
              <a:miter lim="400000"/>
            </a:ln>
          </p:spPr>
          <p:txBody>
            <a:bodyPr lIns="35723" tIns="35723" rIns="35723" bIns="35723" anchor="ctr"/>
            <a:lstStyle/>
            <a:p>
              <a:pPr algn="ctr">
                <a:defRPr sz="2200">
                  <a:solidFill>
                    <a:srgbClr val="354F9C"/>
                  </a:solidFill>
                </a:defRPr>
              </a:pPr>
              <a:endParaRPr lang="en-GB" sz="1547">
                <a:latin typeface="Arial" panose="020B0604020202020204" pitchFamily="34" charset="0"/>
                <a:cs typeface="Arial" panose="020B0604020202020204" pitchFamily="34" charset="0"/>
              </a:endParaRPr>
            </a:p>
          </p:txBody>
        </p:sp>
        <p:pic>
          <p:nvPicPr>
            <p:cNvPr id="66" name="Image" descr="Image">
              <a:extLst>
                <a:ext uri="{FF2B5EF4-FFF2-40B4-BE49-F238E27FC236}">
                  <a16:creationId xmlns:a16="http://schemas.microsoft.com/office/drawing/2014/main" xmlns="" id="{93191DB9-ED22-8E49-AF34-DFFA8C14AF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4759" y="7341561"/>
              <a:ext cx="1369638" cy="1356366"/>
            </a:xfrm>
            <a:prstGeom prst="rect">
              <a:avLst/>
            </a:prstGeom>
            <a:ln w="12700" cap="flat">
              <a:noFill/>
              <a:miter lim="400000"/>
            </a:ln>
            <a:effectLst/>
          </p:spPr>
        </p:pic>
        <p:pic>
          <p:nvPicPr>
            <p:cNvPr id="67" name="Image" descr="Image">
              <a:extLst>
                <a:ext uri="{FF2B5EF4-FFF2-40B4-BE49-F238E27FC236}">
                  <a16:creationId xmlns:a16="http://schemas.microsoft.com/office/drawing/2014/main" xmlns="" id="{30CF8962-78F1-F14D-8790-F3EE8367D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1294" y="7315947"/>
              <a:ext cx="1343605" cy="1330584"/>
            </a:xfrm>
            <a:prstGeom prst="rect">
              <a:avLst/>
            </a:prstGeom>
            <a:ln w="12700" cap="flat">
              <a:noFill/>
              <a:miter lim="400000"/>
            </a:ln>
            <a:effectLst/>
          </p:spPr>
        </p:pic>
      </p:grpSp>
      <p:pic>
        <p:nvPicPr>
          <p:cNvPr id="70" name="Image" descr="Image">
            <a:extLst>
              <a:ext uri="{FF2B5EF4-FFF2-40B4-BE49-F238E27FC236}">
                <a16:creationId xmlns:a16="http://schemas.microsoft.com/office/drawing/2014/main" xmlns="" id="{98AE9994-9C67-9B43-8E64-208FB1B171FA}"/>
              </a:ext>
            </a:extLst>
          </p:cNvPr>
          <p:cNvPicPr>
            <a:picLocks noChangeAspect="1"/>
          </p:cNvPicPr>
          <p:nvPr/>
        </p:nvPicPr>
        <p:blipFill>
          <a:blip r:embed="rId8"/>
          <a:stretch>
            <a:fillRect/>
          </a:stretch>
        </p:blipFill>
        <p:spPr>
          <a:xfrm>
            <a:off x="3498224" y="1576529"/>
            <a:ext cx="571281" cy="499560"/>
          </a:xfrm>
          <a:prstGeom prst="rect">
            <a:avLst/>
          </a:prstGeom>
          <a:ln w="12700" cap="flat">
            <a:noFill/>
            <a:miter lim="400000"/>
          </a:ln>
          <a:effectLst/>
        </p:spPr>
      </p:pic>
      <p:pic>
        <p:nvPicPr>
          <p:cNvPr id="71" name="Imagem 47">
            <a:extLst>
              <a:ext uri="{FF2B5EF4-FFF2-40B4-BE49-F238E27FC236}">
                <a16:creationId xmlns:a16="http://schemas.microsoft.com/office/drawing/2014/main" xmlns="" id="{ACD8EC1A-3DED-1142-831B-E7852D8FC49A}"/>
              </a:ext>
            </a:extLst>
          </p:cNvPr>
          <p:cNvPicPr>
            <a:picLocks noChangeAspect="1"/>
          </p:cNvPicPr>
          <p:nvPr/>
        </p:nvPicPr>
        <p:blipFill>
          <a:blip r:embed="rId9"/>
          <a:stretch>
            <a:fillRect/>
          </a:stretch>
        </p:blipFill>
        <p:spPr>
          <a:xfrm>
            <a:off x="5038062" y="5396428"/>
            <a:ext cx="517985" cy="419747"/>
          </a:xfrm>
          <a:prstGeom prst="rect">
            <a:avLst/>
          </a:prstGeom>
        </p:spPr>
      </p:pic>
      <p:pic>
        <p:nvPicPr>
          <p:cNvPr id="72" name="Image" descr="Image">
            <a:extLst>
              <a:ext uri="{FF2B5EF4-FFF2-40B4-BE49-F238E27FC236}">
                <a16:creationId xmlns:a16="http://schemas.microsoft.com/office/drawing/2014/main" xmlns="" id="{CA4B2C30-6026-D44F-B9F5-BDCE5B727689}"/>
              </a:ext>
            </a:extLst>
          </p:cNvPr>
          <p:cNvPicPr>
            <a:picLocks noChangeAspect="1"/>
          </p:cNvPicPr>
          <p:nvPr/>
        </p:nvPicPr>
        <p:blipFill>
          <a:blip r:embed="rId10"/>
          <a:stretch>
            <a:fillRect/>
          </a:stretch>
        </p:blipFill>
        <p:spPr>
          <a:xfrm>
            <a:off x="5024228" y="1572859"/>
            <a:ext cx="576998" cy="441066"/>
          </a:xfrm>
          <a:prstGeom prst="rect">
            <a:avLst/>
          </a:prstGeom>
          <a:ln w="12700" cap="flat">
            <a:noFill/>
            <a:miter lim="400000"/>
          </a:ln>
          <a:effectLst/>
        </p:spPr>
      </p:pic>
      <p:pic>
        <p:nvPicPr>
          <p:cNvPr id="4" name="Picture 3">
            <a:extLst>
              <a:ext uri="{FF2B5EF4-FFF2-40B4-BE49-F238E27FC236}">
                <a16:creationId xmlns:a16="http://schemas.microsoft.com/office/drawing/2014/main" xmlns="" id="{1315232B-DF28-4046-9234-3A80D6B38BE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74195" y="1497153"/>
            <a:ext cx="574982" cy="574982"/>
          </a:xfrm>
          <a:prstGeom prst="rect">
            <a:avLst/>
          </a:prstGeom>
        </p:spPr>
      </p:pic>
      <p:grpSp>
        <p:nvGrpSpPr>
          <p:cNvPr id="9" name="Group 8">
            <a:extLst>
              <a:ext uri="{FF2B5EF4-FFF2-40B4-BE49-F238E27FC236}">
                <a16:creationId xmlns:a16="http://schemas.microsoft.com/office/drawing/2014/main" xmlns="" id="{A6D0787A-F130-3846-853E-71CA48D5D726}"/>
              </a:ext>
            </a:extLst>
          </p:cNvPr>
          <p:cNvGrpSpPr/>
          <p:nvPr/>
        </p:nvGrpSpPr>
        <p:grpSpPr>
          <a:xfrm>
            <a:off x="1693416" y="1330737"/>
            <a:ext cx="936284" cy="1154209"/>
            <a:chOff x="2408120" y="1892173"/>
            <a:chExt cx="1331442" cy="1641341"/>
          </a:xfrm>
        </p:grpSpPr>
        <p:grpSp>
          <p:nvGrpSpPr>
            <p:cNvPr id="52" name="Group 51">
              <a:extLst>
                <a:ext uri="{FF2B5EF4-FFF2-40B4-BE49-F238E27FC236}">
                  <a16:creationId xmlns:a16="http://schemas.microsoft.com/office/drawing/2014/main" xmlns="" id="{ACFE33E6-A46E-7640-A0C6-6697AECA7646}"/>
                </a:ext>
              </a:extLst>
            </p:cNvPr>
            <p:cNvGrpSpPr/>
            <p:nvPr/>
          </p:nvGrpSpPr>
          <p:grpSpPr>
            <a:xfrm>
              <a:off x="2408120" y="1892173"/>
              <a:ext cx="1331442" cy="1641341"/>
              <a:chOff x="3370348" y="1895091"/>
              <a:chExt cx="1331442" cy="1641341"/>
            </a:xfrm>
          </p:grpSpPr>
          <p:sp>
            <p:nvSpPr>
              <p:cNvPr id="16" name="Rectangle">
                <a:extLst>
                  <a:ext uri="{FF2B5EF4-FFF2-40B4-BE49-F238E27FC236}">
                    <a16:creationId xmlns:a16="http://schemas.microsoft.com/office/drawing/2014/main" xmlns="" id="{A635DE17-40C4-404C-9F90-5F464817F2C7}"/>
                  </a:ext>
                </a:extLst>
              </p:cNvPr>
              <p:cNvSpPr/>
              <p:nvPr/>
            </p:nvSpPr>
            <p:spPr>
              <a:xfrm rot="10800000" flipH="1">
                <a:off x="3400297" y="3486658"/>
                <a:ext cx="1296194" cy="49774"/>
              </a:xfrm>
              <a:prstGeom prst="rect">
                <a:avLst/>
              </a:prstGeom>
              <a:solidFill>
                <a:srgbClr val="283A8A"/>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17" name="Line">
                <a:extLst>
                  <a:ext uri="{FF2B5EF4-FFF2-40B4-BE49-F238E27FC236}">
                    <a16:creationId xmlns:a16="http://schemas.microsoft.com/office/drawing/2014/main" xmlns="" id="{EEB7E20F-813E-1048-9203-CDAEF4FE59CA}"/>
                  </a:ext>
                </a:extLst>
              </p:cNvPr>
              <p:cNvSpPr/>
              <p:nvPr/>
            </p:nvSpPr>
            <p:spPr>
              <a:xfrm flipH="1">
                <a:off x="4048390" y="3269938"/>
                <a:ext cx="1" cy="236985"/>
              </a:xfrm>
              <a:prstGeom prst="line">
                <a:avLst/>
              </a:prstGeom>
              <a:ln w="12700">
                <a:solidFill>
                  <a:srgbClr val="283A8A"/>
                </a:solidFill>
                <a:miter lim="400000"/>
              </a:ln>
            </p:spPr>
            <p:txBody>
              <a:bodyPr lIns="32149" tIns="32149" rIns="32149" bIns="32149"/>
              <a:lstStyle/>
              <a:p>
                <a:endParaRPr lang="en-GB" sz="1266">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xmlns="" id="{9CE80596-AE07-064C-A770-EA864ED1E3BA}"/>
                  </a:ext>
                </a:extLst>
              </p:cNvPr>
              <p:cNvGrpSpPr/>
              <p:nvPr/>
            </p:nvGrpSpPr>
            <p:grpSpPr>
              <a:xfrm>
                <a:off x="3370348" y="1895091"/>
                <a:ext cx="1331442" cy="1333215"/>
                <a:chOff x="3370348" y="1895091"/>
                <a:chExt cx="1331442" cy="1333215"/>
              </a:xfrm>
            </p:grpSpPr>
            <p:pic>
              <p:nvPicPr>
                <p:cNvPr id="22" name="Image" descr="Image">
                  <a:extLst>
                    <a:ext uri="{FF2B5EF4-FFF2-40B4-BE49-F238E27FC236}">
                      <a16:creationId xmlns:a16="http://schemas.microsoft.com/office/drawing/2014/main" xmlns="" id="{6B6FCE75-00F3-C945-920D-F68C7C86C2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0348" y="1919801"/>
                  <a:ext cx="1321311" cy="1308505"/>
                </a:xfrm>
                <a:prstGeom prst="rect">
                  <a:avLst/>
                </a:prstGeom>
                <a:ln w="12700" cap="flat">
                  <a:noFill/>
                  <a:miter lim="400000"/>
                </a:ln>
                <a:effectLst/>
              </p:spPr>
            </p:pic>
            <p:pic>
              <p:nvPicPr>
                <p:cNvPr id="23" name="Image" descr="Image">
                  <a:extLst>
                    <a:ext uri="{FF2B5EF4-FFF2-40B4-BE49-F238E27FC236}">
                      <a16:creationId xmlns:a16="http://schemas.microsoft.com/office/drawing/2014/main" xmlns="" id="{B9A20B1A-5B95-BB4D-8EB7-D7974DFEBB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5594" y="1895091"/>
                  <a:ext cx="1296196" cy="1283633"/>
                </a:xfrm>
                <a:prstGeom prst="rect">
                  <a:avLst/>
                </a:prstGeom>
                <a:ln w="12700" cap="flat">
                  <a:noFill/>
                  <a:miter lim="400000"/>
                </a:ln>
                <a:effectLst/>
              </p:spPr>
            </p:pic>
          </p:grpSp>
        </p:grpSp>
        <p:pic>
          <p:nvPicPr>
            <p:cNvPr id="8" name="Picture 7">
              <a:extLst>
                <a:ext uri="{FF2B5EF4-FFF2-40B4-BE49-F238E27FC236}">
                  <a16:creationId xmlns:a16="http://schemas.microsoft.com/office/drawing/2014/main" xmlns="" id="{2226C740-82F5-D142-B789-61FC22AAFED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74743" y="2128826"/>
              <a:ext cx="822838" cy="822838"/>
            </a:xfrm>
            <a:prstGeom prst="rect">
              <a:avLst/>
            </a:prstGeom>
          </p:spPr>
        </p:pic>
      </p:grpSp>
      <p:pic>
        <p:nvPicPr>
          <p:cNvPr id="74" name="Picture 73">
            <a:extLst>
              <a:ext uri="{FF2B5EF4-FFF2-40B4-BE49-F238E27FC236}">
                <a16:creationId xmlns:a16="http://schemas.microsoft.com/office/drawing/2014/main" xmlns="" id="{FDC4D00B-285B-FC4A-821E-14FA0FAB39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73237" y="5317723"/>
            <a:ext cx="596268" cy="596268"/>
          </a:xfrm>
          <a:prstGeom prst="rect">
            <a:avLst/>
          </a:prstGeom>
        </p:spPr>
      </p:pic>
    </p:spTree>
    <p:extLst>
      <p:ext uri="{BB962C8B-B14F-4D97-AF65-F5344CB8AC3E}">
        <p14:creationId xmlns:p14="http://schemas.microsoft.com/office/powerpoint/2010/main" val="338306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xmlns="" id="{E03A69DD-5834-7043-8EE8-75C1F8D7A27E}"/>
              </a:ext>
            </a:extLst>
          </p:cNvPr>
          <p:cNvSpPr/>
          <p:nvPr/>
        </p:nvSpPr>
        <p:spPr>
          <a:xfrm>
            <a:off x="257195" y="1913316"/>
            <a:ext cx="8644558" cy="1530981"/>
          </a:xfrm>
          <a:prstGeom prst="rect">
            <a:avLst/>
          </a:prstGeom>
          <a:noFill/>
          <a:ln w="19050">
            <a:solidFill>
              <a:srgbClr val="00877D"/>
            </a:solidFill>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xmlns="" id="{3EE28202-789F-5C49-A423-F8388C5CAD0F}"/>
              </a:ext>
            </a:extLst>
          </p:cNvPr>
          <p:cNvSpPr txBox="1"/>
          <p:nvPr/>
        </p:nvSpPr>
        <p:spPr>
          <a:xfrm>
            <a:off x="242248" y="1942410"/>
            <a:ext cx="954764" cy="1462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rPr>
              <a:t>l</a:t>
            </a:r>
            <a:r>
              <a:rPr lang="en-GB" sz="1125" dirty="0">
                <a:solidFill>
                  <a:srgbClr val="FFFFFF"/>
                </a:solidFill>
                <a:latin typeface="Arial" panose="020B0604020202020204" pitchFamily="34" charset="0"/>
                <a:cs typeface="Arial" panose="020B0604020202020204" pitchFamily="34" charset="0"/>
                <a:sym typeface="Helvetica Neue Medium"/>
              </a:rPr>
              <a:t>opinavir</a:t>
            </a:r>
          </a:p>
          <a:p>
            <a:pPr algn="ctr" defTabSz="410809" hangingPunct="0"/>
            <a:r>
              <a:rPr lang="en-GB" sz="1125" dirty="0">
                <a:solidFill>
                  <a:srgbClr val="FFFFFF"/>
                </a:solidFill>
                <a:latin typeface="Arial" panose="020B0604020202020204" pitchFamily="34" charset="0"/>
                <a:cs typeface="Arial" panose="020B0604020202020204" pitchFamily="34" charset="0"/>
              </a:rPr>
              <a:t>ritonavir</a:t>
            </a:r>
          </a:p>
          <a:p>
            <a:pPr algn="ctr" defTabSz="410809" hangingPunct="0"/>
            <a:r>
              <a:rPr lang="en-GB" sz="844" dirty="0">
                <a:solidFill>
                  <a:srgbClr val="FFFFFF"/>
                </a:solidFill>
                <a:latin typeface="Arial" panose="020B0604020202020204" pitchFamily="34" charset="0"/>
                <a:cs typeface="Arial" panose="020B0604020202020204" pitchFamily="34" charset="0"/>
                <a:sym typeface="Helvetica Neue Medium"/>
              </a:rPr>
              <a:t>(</a:t>
            </a:r>
            <a:r>
              <a:rPr lang="en-GB" sz="844" dirty="0">
                <a:solidFill>
                  <a:srgbClr val="FFFFFF"/>
                </a:solidFill>
                <a:latin typeface="Arial" panose="020B0604020202020204" pitchFamily="34" charset="0"/>
                <a:cs typeface="Arial" panose="020B0604020202020204" pitchFamily="34" charset="0"/>
              </a:rPr>
              <a:t>adults)</a:t>
            </a:r>
          </a:p>
          <a:p>
            <a:pPr algn="ctr"/>
            <a:r>
              <a:rPr lang="en-GB" sz="1125" dirty="0">
                <a:solidFill>
                  <a:srgbClr val="FFFFFF"/>
                </a:solidFill>
                <a:latin typeface="Arial" panose="020B0604020202020204" pitchFamily="34" charset="0"/>
                <a:cs typeface="Arial" panose="020B0604020202020204" pitchFamily="34" charset="0"/>
              </a:rPr>
              <a:t>lopinavir</a:t>
            </a:r>
          </a:p>
          <a:p>
            <a:pPr algn="ctr"/>
            <a:r>
              <a:rPr lang="en-GB" sz="1125" dirty="0">
                <a:solidFill>
                  <a:srgbClr val="FFFFFF"/>
                </a:solidFill>
                <a:latin typeface="Arial" panose="020B0604020202020204" pitchFamily="34" charset="0"/>
                <a:cs typeface="Arial" panose="020B0604020202020204" pitchFamily="34" charset="0"/>
              </a:rPr>
              <a:t>ritonavir</a:t>
            </a:r>
          </a:p>
          <a:p>
            <a:pPr algn="ctr"/>
            <a:r>
              <a:rPr lang="en-GB" sz="844" dirty="0">
                <a:solidFill>
                  <a:srgbClr val="FFFFFF"/>
                </a:solidFill>
                <a:latin typeface="Arial" panose="020B0604020202020204" pitchFamily="34" charset="0"/>
                <a:cs typeface="Arial" panose="020B0604020202020204" pitchFamily="34" charset="0"/>
              </a:rPr>
              <a:t>(paediatrics)</a:t>
            </a:r>
            <a:endParaRPr lang="en-GB" sz="1125" b="1" dirty="0">
              <a:solidFill>
                <a:srgbClr val="FFFFFF"/>
              </a:solidFill>
              <a:latin typeface="Arial" panose="020B0604020202020204" pitchFamily="34" charset="0"/>
              <a:cs typeface="Arial" panose="020B0604020202020204" pitchFamily="34" charset="0"/>
            </a:endParaRPr>
          </a:p>
          <a:p>
            <a:pPr algn="ctr" defTabSz="410809" hangingPunct="0"/>
            <a:endParaRPr lang="en-GB" sz="1125" b="1" dirty="0">
              <a:solidFill>
                <a:srgbClr val="FFFFFF"/>
              </a:solidFill>
              <a:latin typeface="Arial" panose="020B0604020202020204" pitchFamily="34" charset="0"/>
              <a:cs typeface="Arial" panose="020B0604020202020204" pitchFamily="34" charset="0"/>
              <a:sym typeface="Helvetica Neue Medium"/>
            </a:endParaRPr>
          </a:p>
        </p:txBody>
      </p:sp>
      <p:sp>
        <p:nvSpPr>
          <p:cNvPr id="8" name="TextBox 149">
            <a:extLst>
              <a:ext uri="{FF2B5EF4-FFF2-40B4-BE49-F238E27FC236}">
                <a16:creationId xmlns:a16="http://schemas.microsoft.com/office/drawing/2014/main" xmlns="" id="{5F49B51B-F3C4-EF43-9330-BF29CE991BBE}"/>
              </a:ext>
            </a:extLst>
          </p:cNvPr>
          <p:cNvSpPr txBox="1"/>
          <p:nvPr/>
        </p:nvSpPr>
        <p:spPr>
          <a:xfrm>
            <a:off x="4792578" y="1942410"/>
            <a:ext cx="954764" cy="14821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a:r>
              <a:rPr lang="en-GB" sz="1125" dirty="0">
                <a:solidFill>
                  <a:srgbClr val="FFFFFF"/>
                </a:solidFill>
                <a:latin typeface="Arial" panose="020B0604020202020204" pitchFamily="34" charset="0"/>
                <a:cs typeface="Arial" panose="020B0604020202020204" pitchFamily="34" charset="0"/>
              </a:rPr>
              <a:t>darunavir</a:t>
            </a:r>
          </a:p>
          <a:p>
            <a:pPr algn="ctr"/>
            <a:r>
              <a:rPr lang="en-GB" sz="844" dirty="0">
                <a:solidFill>
                  <a:srgbClr val="FFFFFF"/>
                </a:solidFill>
                <a:latin typeface="Arial" panose="020B0604020202020204" pitchFamily="34" charset="0"/>
                <a:cs typeface="Arial" panose="020B0604020202020204" pitchFamily="34" charset="0"/>
              </a:rPr>
              <a:t>(paediatric non-assert) </a:t>
            </a:r>
          </a:p>
        </p:txBody>
      </p:sp>
      <p:sp>
        <p:nvSpPr>
          <p:cNvPr id="9" name="TextBox 150">
            <a:extLst>
              <a:ext uri="{FF2B5EF4-FFF2-40B4-BE49-F238E27FC236}">
                <a16:creationId xmlns:a16="http://schemas.microsoft.com/office/drawing/2014/main" xmlns="" id="{B946B96A-6DE6-954F-B4A4-455663143268}"/>
              </a:ext>
            </a:extLst>
          </p:cNvPr>
          <p:cNvSpPr txBox="1"/>
          <p:nvPr/>
        </p:nvSpPr>
        <p:spPr>
          <a:xfrm>
            <a:off x="5846256" y="1942409"/>
            <a:ext cx="954765" cy="1491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err="1">
                <a:solidFill>
                  <a:srgbClr val="FFFFFF"/>
                </a:solidFill>
                <a:latin typeface="Arial" panose="020B0604020202020204" pitchFamily="34" charset="0"/>
                <a:cs typeface="Arial" panose="020B0604020202020204" pitchFamily="34" charset="0"/>
                <a:sym typeface="Helvetica Neue Medium"/>
              </a:rPr>
              <a:t>raltegravir</a:t>
            </a:r>
            <a:endParaRPr lang="en-GB" sz="1125" dirty="0">
              <a:solidFill>
                <a:srgbClr val="FFFFFF"/>
              </a:solidFill>
              <a:latin typeface="Arial" panose="020B0604020202020204" pitchFamily="34" charset="0"/>
              <a:cs typeface="Arial" panose="020B0604020202020204" pitchFamily="34" charset="0"/>
            </a:endParaRPr>
          </a:p>
          <a:p>
            <a:pPr algn="ctr"/>
            <a:r>
              <a:rPr lang="en-GB" sz="844" dirty="0">
                <a:solidFill>
                  <a:srgbClr val="FFFFFF"/>
                </a:solidFill>
                <a:latin typeface="Arial" panose="020B0604020202020204" pitchFamily="34" charset="0"/>
                <a:cs typeface="Arial" panose="020B0604020202020204" pitchFamily="34" charset="0"/>
              </a:rPr>
              <a:t>(paediatric)</a:t>
            </a:r>
          </a:p>
        </p:txBody>
      </p:sp>
      <p:sp>
        <p:nvSpPr>
          <p:cNvPr id="10" name="TextBox 153">
            <a:extLst>
              <a:ext uri="{FF2B5EF4-FFF2-40B4-BE49-F238E27FC236}">
                <a16:creationId xmlns:a16="http://schemas.microsoft.com/office/drawing/2014/main" xmlns="" id="{266A4E1A-B0AF-4F42-B89B-D58EFC3C17CD}"/>
              </a:ext>
            </a:extLst>
          </p:cNvPr>
          <p:cNvSpPr txBox="1"/>
          <p:nvPr/>
        </p:nvSpPr>
        <p:spPr>
          <a:xfrm>
            <a:off x="1364372" y="1942410"/>
            <a:ext cx="954764" cy="148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nevirapine</a:t>
            </a:r>
            <a:endParaRPr lang="en-GB" sz="1125" dirty="0">
              <a:solidFill>
                <a:srgbClr val="FFFFFF"/>
              </a:solidFill>
              <a:latin typeface="Arial" panose="020B0604020202020204" pitchFamily="34" charset="0"/>
              <a:cs typeface="Arial" panose="020B0604020202020204" pitchFamily="34" charset="0"/>
            </a:endParaRPr>
          </a:p>
          <a:p>
            <a:pPr algn="ctr"/>
            <a:r>
              <a:rPr lang="en-GB" sz="844" dirty="0">
                <a:solidFill>
                  <a:srgbClr val="FFFFFF"/>
                </a:solidFill>
                <a:latin typeface="Arial" panose="020B0604020202020204" pitchFamily="34" charset="0"/>
                <a:cs typeface="Arial" panose="020B0604020202020204" pitchFamily="34" charset="0"/>
              </a:rPr>
              <a:t>(non-assert)</a:t>
            </a:r>
          </a:p>
        </p:txBody>
      </p:sp>
      <p:sp>
        <p:nvSpPr>
          <p:cNvPr id="11" name="TextBox 156">
            <a:extLst>
              <a:ext uri="{FF2B5EF4-FFF2-40B4-BE49-F238E27FC236}">
                <a16:creationId xmlns:a16="http://schemas.microsoft.com/office/drawing/2014/main" xmlns="" id="{E37E4C0C-8DDA-4449-88C5-844E314C9737}"/>
              </a:ext>
            </a:extLst>
          </p:cNvPr>
          <p:cNvSpPr txBox="1"/>
          <p:nvPr/>
        </p:nvSpPr>
        <p:spPr>
          <a:xfrm>
            <a:off x="6902361" y="1941880"/>
            <a:ext cx="954765" cy="14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darunavir</a:t>
            </a:r>
          </a:p>
          <a:p>
            <a:pPr algn="ctr" defTabSz="410809" hangingPunct="0"/>
            <a:r>
              <a:rPr lang="en-GB" sz="1125" dirty="0">
                <a:solidFill>
                  <a:srgbClr val="FFFFFF"/>
                </a:solidFill>
                <a:latin typeface="Arial" panose="020B0604020202020204" pitchFamily="34" charset="0"/>
                <a:cs typeface="Arial" panose="020B0604020202020204" pitchFamily="34" charset="0"/>
              </a:rPr>
              <a:t>related</a:t>
            </a:r>
          </a:p>
        </p:txBody>
      </p:sp>
      <p:sp>
        <p:nvSpPr>
          <p:cNvPr id="12" name="TextBox 158">
            <a:extLst>
              <a:ext uri="{FF2B5EF4-FFF2-40B4-BE49-F238E27FC236}">
                <a16:creationId xmlns:a16="http://schemas.microsoft.com/office/drawing/2014/main" xmlns="" id="{3224A1EE-7CBC-9745-A36A-A81B66FE8AB8}"/>
              </a:ext>
            </a:extLst>
          </p:cNvPr>
          <p:cNvSpPr txBox="1"/>
          <p:nvPr/>
        </p:nvSpPr>
        <p:spPr>
          <a:xfrm>
            <a:off x="3626239" y="1942410"/>
            <a:ext cx="954765" cy="1457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err="1">
                <a:solidFill>
                  <a:srgbClr val="FFFFFF"/>
                </a:solidFill>
                <a:latin typeface="Arial" panose="020B0604020202020204" pitchFamily="34" charset="0"/>
                <a:cs typeface="Arial" panose="020B0604020202020204" pitchFamily="34" charset="0"/>
                <a:sym typeface="Helvetica Neue Medium"/>
              </a:rPr>
              <a:t>bictegravir</a:t>
            </a:r>
            <a:endParaRPr lang="en-GB" sz="1125" dirty="0">
              <a:solidFill>
                <a:srgbClr val="FFFFFF"/>
              </a:solidFill>
              <a:latin typeface="Arial" panose="020B0604020202020204" pitchFamily="34" charset="0"/>
              <a:cs typeface="Arial" panose="020B0604020202020204" pitchFamily="34" charset="0"/>
              <a:sym typeface="Helvetica Neue Medium"/>
            </a:endParaRPr>
          </a:p>
          <a:p>
            <a:pPr algn="ctr" defTabSz="410809" hangingPunct="0"/>
            <a:r>
              <a:rPr lang="en-GB" sz="1125" dirty="0">
                <a:solidFill>
                  <a:srgbClr val="FFFFFF"/>
                </a:solidFill>
                <a:latin typeface="Arial" panose="020B0604020202020204" pitchFamily="34" charset="0"/>
                <a:cs typeface="Arial" panose="020B0604020202020204" pitchFamily="34" charset="0"/>
              </a:rPr>
              <a:t>cobicistat</a:t>
            </a:r>
          </a:p>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elvitegravir</a:t>
            </a:r>
          </a:p>
          <a:p>
            <a:pPr algn="ctr" defTabSz="410809" hangingPunct="0"/>
            <a:r>
              <a:rPr lang="en-GB" sz="1125" dirty="0">
                <a:solidFill>
                  <a:srgbClr val="FFFFFF"/>
                </a:solidFill>
                <a:latin typeface="Arial" panose="020B0604020202020204" pitchFamily="34" charset="0"/>
                <a:cs typeface="Arial" panose="020B0604020202020204" pitchFamily="34" charset="0"/>
              </a:rPr>
              <a:t>emtricitabine</a:t>
            </a:r>
          </a:p>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tenofovir</a:t>
            </a:r>
          </a:p>
          <a:p>
            <a:pPr algn="ctr" defTabSz="410809" hangingPunct="0"/>
            <a:r>
              <a:rPr lang="en-GB" sz="1125" dirty="0">
                <a:solidFill>
                  <a:srgbClr val="FFFFFF"/>
                </a:solidFill>
                <a:latin typeface="Arial" panose="020B0604020202020204" pitchFamily="34" charset="0"/>
                <a:cs typeface="Arial" panose="020B0604020202020204" pitchFamily="34" charset="0"/>
              </a:rPr>
              <a:t>alafenamide</a:t>
            </a:r>
          </a:p>
          <a:p>
            <a:pPr algn="ctr" defTabSz="410809" hangingPunct="0"/>
            <a:r>
              <a:rPr lang="en-GB" sz="1125" dirty="0" err="1">
                <a:solidFill>
                  <a:srgbClr val="FFFFFF"/>
                </a:solidFill>
                <a:latin typeface="Arial" panose="020B0604020202020204" pitchFamily="34" charset="0"/>
                <a:cs typeface="Arial" panose="020B0604020202020204" pitchFamily="34" charset="0"/>
                <a:sym typeface="Helvetica Neue Medium"/>
              </a:rPr>
              <a:t>tenofivir</a:t>
            </a:r>
            <a:r>
              <a:rPr lang="en-GB" sz="1125" dirty="0">
                <a:solidFill>
                  <a:srgbClr val="FFFFFF"/>
                </a:solidFill>
                <a:latin typeface="Arial" panose="020B0604020202020204" pitchFamily="34" charset="0"/>
                <a:cs typeface="Arial" panose="020B0604020202020204" pitchFamily="34" charset="0"/>
                <a:sym typeface="Helvetica Neue Medium"/>
              </a:rPr>
              <a:t> </a:t>
            </a:r>
            <a:br>
              <a:rPr lang="en-GB" sz="1125" dirty="0">
                <a:solidFill>
                  <a:srgbClr val="FFFFFF"/>
                </a:solidFill>
                <a:latin typeface="Arial" panose="020B0604020202020204" pitchFamily="34" charset="0"/>
                <a:cs typeface="Arial" panose="020B0604020202020204" pitchFamily="34" charset="0"/>
                <a:sym typeface="Helvetica Neue Medium"/>
              </a:rPr>
            </a:br>
            <a:r>
              <a:rPr lang="en-GB" sz="1125" dirty="0">
                <a:solidFill>
                  <a:srgbClr val="FFFFFF"/>
                </a:solidFill>
                <a:latin typeface="Arial" panose="020B0604020202020204" pitchFamily="34" charset="0"/>
                <a:cs typeface="Arial" panose="020B0604020202020204" pitchFamily="34" charset="0"/>
                <a:sym typeface="Helvetica Neue Medium"/>
              </a:rPr>
              <a:t>disoproxil</a:t>
            </a:r>
          </a:p>
        </p:txBody>
      </p:sp>
      <p:sp>
        <p:nvSpPr>
          <p:cNvPr id="13" name="TextBox 167">
            <a:extLst>
              <a:ext uri="{FF2B5EF4-FFF2-40B4-BE49-F238E27FC236}">
                <a16:creationId xmlns:a16="http://schemas.microsoft.com/office/drawing/2014/main" xmlns="" id="{E236A1B8-427D-F542-80E1-607C3B5D346E}"/>
              </a:ext>
            </a:extLst>
          </p:cNvPr>
          <p:cNvSpPr txBox="1"/>
          <p:nvPr/>
        </p:nvSpPr>
        <p:spPr>
          <a:xfrm>
            <a:off x="1478417" y="4233624"/>
            <a:ext cx="1150484" cy="150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abacavir</a:t>
            </a:r>
          </a:p>
          <a:p>
            <a:pPr algn="ctr" defTabSz="410809" hangingPunct="0"/>
            <a:r>
              <a:rPr lang="en-GB" sz="844" dirty="0">
                <a:solidFill>
                  <a:srgbClr val="FFFFFF"/>
                </a:solidFill>
                <a:latin typeface="Arial" panose="020B0604020202020204" pitchFamily="34" charset="0"/>
                <a:cs typeface="Arial" panose="020B0604020202020204" pitchFamily="34" charset="0"/>
                <a:sym typeface="Helvetica Neue Medium"/>
              </a:rPr>
              <a:t>(paediatrics</a:t>
            </a:r>
            <a:r>
              <a:rPr lang="en-GB" sz="844" dirty="0">
                <a:solidFill>
                  <a:srgbClr val="FFFFFF"/>
                </a:solidFill>
                <a:latin typeface="Arial" panose="020B0604020202020204" pitchFamily="34" charset="0"/>
                <a:cs typeface="Arial" panose="020B0604020202020204" pitchFamily="34" charset="0"/>
              </a:rPr>
              <a:t>)</a:t>
            </a:r>
          </a:p>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dolutegravir</a:t>
            </a:r>
          </a:p>
          <a:p>
            <a:pPr algn="ctr"/>
            <a:r>
              <a:rPr lang="en-GB" sz="844" dirty="0">
                <a:solidFill>
                  <a:srgbClr val="FFFFFF"/>
                </a:solidFill>
                <a:latin typeface="Arial" panose="020B0604020202020204" pitchFamily="34" charset="0"/>
                <a:cs typeface="Arial" panose="020B0604020202020204" pitchFamily="34" charset="0"/>
              </a:rPr>
              <a:t>(paediatrics)</a:t>
            </a:r>
            <a:endParaRPr lang="en-GB" sz="844" dirty="0">
              <a:solidFill>
                <a:srgbClr val="FFFFFF"/>
              </a:solidFill>
              <a:latin typeface="Arial" panose="020B0604020202020204" pitchFamily="34" charset="0"/>
              <a:cs typeface="Arial" panose="020B0604020202020204" pitchFamily="34" charset="0"/>
              <a:sym typeface="Helvetica Neue Medium"/>
            </a:endParaRPr>
          </a:p>
          <a:p>
            <a:pPr algn="ctr"/>
            <a:r>
              <a:rPr lang="en-GB" sz="1125" dirty="0">
                <a:solidFill>
                  <a:srgbClr val="FFFFFF"/>
                </a:solidFill>
                <a:latin typeface="Arial" panose="020B0604020202020204" pitchFamily="34" charset="0"/>
                <a:cs typeface="Arial" panose="020B0604020202020204" pitchFamily="34" charset="0"/>
              </a:rPr>
              <a:t>dolutegravir</a:t>
            </a:r>
          </a:p>
          <a:p>
            <a:pPr algn="ctr"/>
            <a:r>
              <a:rPr lang="en-GB" sz="844" dirty="0">
                <a:solidFill>
                  <a:srgbClr val="FFFFFF"/>
                </a:solidFill>
                <a:latin typeface="Arial" panose="020B0604020202020204" pitchFamily="34" charset="0"/>
                <a:cs typeface="Arial" panose="020B0604020202020204" pitchFamily="34" charset="0"/>
              </a:rPr>
              <a:t>(adults)</a:t>
            </a:r>
          </a:p>
        </p:txBody>
      </p:sp>
      <p:sp>
        <p:nvSpPr>
          <p:cNvPr id="14" name="TextBox 170">
            <a:extLst>
              <a:ext uri="{FF2B5EF4-FFF2-40B4-BE49-F238E27FC236}">
                <a16:creationId xmlns:a16="http://schemas.microsoft.com/office/drawing/2014/main" xmlns="" id="{6286C0B0-E18F-B743-8B93-CE32B4207BC2}"/>
              </a:ext>
            </a:extLst>
          </p:cNvPr>
          <p:cNvSpPr txBox="1"/>
          <p:nvPr/>
        </p:nvSpPr>
        <p:spPr>
          <a:xfrm>
            <a:off x="5120422" y="4266509"/>
            <a:ext cx="930975" cy="1483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err="1">
                <a:solidFill>
                  <a:srgbClr val="FFFFFF"/>
                </a:solidFill>
                <a:latin typeface="Arial" panose="020B0604020202020204" pitchFamily="34" charset="0"/>
                <a:cs typeface="Arial" panose="020B0604020202020204" pitchFamily="34" charset="0"/>
                <a:sym typeface="Helvetica Neue Medium"/>
              </a:rPr>
              <a:t>ravidasvir</a:t>
            </a:r>
            <a:endParaRPr lang="en-GB" sz="1125" dirty="0">
              <a:solidFill>
                <a:srgbClr val="FFFFFF"/>
              </a:solidFill>
              <a:latin typeface="Arial" panose="020B0604020202020204" pitchFamily="34" charset="0"/>
              <a:cs typeface="Arial" panose="020B0604020202020204" pitchFamily="34" charset="0"/>
              <a:sym typeface="Helvetica Neue Medium"/>
            </a:endParaRPr>
          </a:p>
        </p:txBody>
      </p:sp>
      <p:sp>
        <p:nvSpPr>
          <p:cNvPr id="15" name="TextBox 172">
            <a:extLst>
              <a:ext uri="{FF2B5EF4-FFF2-40B4-BE49-F238E27FC236}">
                <a16:creationId xmlns:a16="http://schemas.microsoft.com/office/drawing/2014/main" xmlns="" id="{962AA2CD-6070-0F46-B4D5-9ECE92E1C370}"/>
              </a:ext>
            </a:extLst>
          </p:cNvPr>
          <p:cNvSpPr txBox="1"/>
          <p:nvPr/>
        </p:nvSpPr>
        <p:spPr>
          <a:xfrm>
            <a:off x="255912" y="4264443"/>
            <a:ext cx="1150484" cy="14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Solid drug nanoparticles technology </a:t>
            </a:r>
            <a:endParaRPr lang="en-GB" sz="1125" dirty="0">
              <a:solidFill>
                <a:srgbClr val="FFFFFF"/>
              </a:solidFill>
              <a:latin typeface="Arial" panose="020B0604020202020204" pitchFamily="34" charset="0"/>
              <a:cs typeface="Arial" panose="020B0604020202020204" pitchFamily="34" charset="0"/>
            </a:endParaRPr>
          </a:p>
        </p:txBody>
      </p:sp>
      <p:sp>
        <p:nvSpPr>
          <p:cNvPr id="16" name="TextBox 175">
            <a:extLst>
              <a:ext uri="{FF2B5EF4-FFF2-40B4-BE49-F238E27FC236}">
                <a16:creationId xmlns:a16="http://schemas.microsoft.com/office/drawing/2014/main" xmlns="" id="{A9E1928D-E36F-C140-9A3F-4BF256FDC967}"/>
              </a:ext>
            </a:extLst>
          </p:cNvPr>
          <p:cNvSpPr txBox="1"/>
          <p:nvPr/>
        </p:nvSpPr>
        <p:spPr>
          <a:xfrm>
            <a:off x="2942018" y="4268186"/>
            <a:ext cx="1099377" cy="14285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err="1">
                <a:solidFill>
                  <a:srgbClr val="FFFFFF"/>
                </a:solidFill>
                <a:latin typeface="Arial" panose="020B0604020202020204" pitchFamily="34" charset="0"/>
                <a:cs typeface="Arial" panose="020B0604020202020204" pitchFamily="34" charset="0"/>
                <a:sym typeface="Helvetica Neue Medium"/>
              </a:rPr>
              <a:t>glecaprevir</a:t>
            </a:r>
            <a:r>
              <a:rPr lang="en-GB" sz="1125" dirty="0">
                <a:solidFill>
                  <a:srgbClr val="FFFFFF"/>
                </a:solidFill>
                <a:latin typeface="Arial" panose="020B0604020202020204" pitchFamily="34" charset="0"/>
                <a:cs typeface="Arial" panose="020B0604020202020204" pitchFamily="34" charset="0"/>
                <a:sym typeface="Helvetica Neue Medium"/>
              </a:rPr>
              <a:t>/</a:t>
            </a:r>
          </a:p>
          <a:p>
            <a:pPr algn="ctr" defTabSz="410809" hangingPunct="0"/>
            <a:r>
              <a:rPr lang="en-GB" sz="1125" dirty="0" err="1">
                <a:solidFill>
                  <a:srgbClr val="FFFFFF"/>
                </a:solidFill>
                <a:latin typeface="Arial" panose="020B0604020202020204" pitchFamily="34" charset="0"/>
                <a:cs typeface="Arial" panose="020B0604020202020204" pitchFamily="34" charset="0"/>
              </a:rPr>
              <a:t>pibrentasvir</a:t>
            </a:r>
            <a:endParaRPr lang="en-GB" sz="1125" dirty="0">
              <a:solidFill>
                <a:srgbClr val="FFFFFF"/>
              </a:solidFill>
              <a:latin typeface="Arial" panose="020B0604020202020204" pitchFamily="34" charset="0"/>
              <a:cs typeface="Arial" panose="020B0604020202020204" pitchFamily="34" charset="0"/>
              <a:sym typeface="Helvetica Neue Medium"/>
            </a:endParaRPr>
          </a:p>
        </p:txBody>
      </p:sp>
      <p:sp>
        <p:nvSpPr>
          <p:cNvPr id="17" name="TextBox 178">
            <a:extLst>
              <a:ext uri="{FF2B5EF4-FFF2-40B4-BE49-F238E27FC236}">
                <a16:creationId xmlns:a16="http://schemas.microsoft.com/office/drawing/2014/main" xmlns="" id="{85B38220-263E-4E4D-A01F-C1CA76981EBF}"/>
              </a:ext>
            </a:extLst>
          </p:cNvPr>
          <p:cNvSpPr txBox="1"/>
          <p:nvPr/>
        </p:nvSpPr>
        <p:spPr>
          <a:xfrm>
            <a:off x="2504114" y="1942410"/>
            <a:ext cx="954764" cy="1474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atazanavir</a:t>
            </a:r>
            <a:endParaRPr lang="en-GB" sz="1125" dirty="0">
              <a:solidFill>
                <a:srgbClr val="FFFFFF"/>
              </a:solidFill>
              <a:latin typeface="Arial" panose="020B0604020202020204" pitchFamily="34" charset="0"/>
              <a:cs typeface="Arial" panose="020B0604020202020204" pitchFamily="34" charset="0"/>
            </a:endParaRPr>
          </a:p>
        </p:txBody>
      </p:sp>
      <p:sp>
        <p:nvSpPr>
          <p:cNvPr id="18" name="TextBox 179">
            <a:extLst>
              <a:ext uri="{FF2B5EF4-FFF2-40B4-BE49-F238E27FC236}">
                <a16:creationId xmlns:a16="http://schemas.microsoft.com/office/drawing/2014/main" xmlns="" id="{880BC384-C6AF-1041-8CB4-A2DB0A514361}"/>
              </a:ext>
            </a:extLst>
          </p:cNvPr>
          <p:cNvSpPr txBox="1"/>
          <p:nvPr/>
        </p:nvSpPr>
        <p:spPr>
          <a:xfrm>
            <a:off x="4006901" y="4264443"/>
            <a:ext cx="1099378" cy="1477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err="1">
                <a:solidFill>
                  <a:srgbClr val="FFFFFF"/>
                </a:solidFill>
                <a:latin typeface="Arial" panose="020B0604020202020204" pitchFamily="34" charset="0"/>
                <a:cs typeface="Arial" panose="020B0604020202020204" pitchFamily="34" charset="0"/>
                <a:sym typeface="Helvetica Neue Medium"/>
              </a:rPr>
              <a:t>daclastavir</a:t>
            </a:r>
            <a:endParaRPr lang="en-GB" sz="1125" dirty="0">
              <a:solidFill>
                <a:srgbClr val="FFFFFF"/>
              </a:solidFill>
              <a:latin typeface="Arial" panose="020B0604020202020204" pitchFamily="34" charset="0"/>
              <a:cs typeface="Arial" panose="020B0604020202020204" pitchFamily="34" charset="0"/>
            </a:endParaRPr>
          </a:p>
        </p:txBody>
      </p:sp>
      <p:sp>
        <p:nvSpPr>
          <p:cNvPr id="19" name="TextBox 182">
            <a:extLst>
              <a:ext uri="{FF2B5EF4-FFF2-40B4-BE49-F238E27FC236}">
                <a16:creationId xmlns:a16="http://schemas.microsoft.com/office/drawing/2014/main" xmlns="" id="{DEBD7184-6199-EB49-9281-320C06C53D24}"/>
              </a:ext>
            </a:extLst>
          </p:cNvPr>
          <p:cNvSpPr txBox="1"/>
          <p:nvPr/>
        </p:nvSpPr>
        <p:spPr>
          <a:xfrm>
            <a:off x="7932041" y="1942410"/>
            <a:ext cx="954765" cy="1491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valganciclovir</a:t>
            </a:r>
            <a:endParaRPr lang="en-GB" sz="1125" dirty="0">
              <a:solidFill>
                <a:srgbClr val="FFFFFF"/>
              </a:solidFill>
              <a:latin typeface="Arial" panose="020B0604020202020204" pitchFamily="34" charset="0"/>
              <a:cs typeface="Arial" panose="020B0604020202020204" pitchFamily="34" charset="0"/>
            </a:endParaRPr>
          </a:p>
          <a:p>
            <a:pPr algn="ctr" defTabSz="410809" hangingPunct="0"/>
            <a:r>
              <a:rPr lang="en-GB" sz="844" dirty="0">
                <a:solidFill>
                  <a:srgbClr val="FFFFFF"/>
                </a:solidFill>
                <a:latin typeface="Arial" panose="020B0604020202020204" pitchFamily="34" charset="0"/>
                <a:cs typeface="Arial" panose="020B0604020202020204" pitchFamily="34" charset="0"/>
                <a:sym typeface="Helvetica Neue Medium"/>
              </a:rPr>
              <a:t>(pricing agreement</a:t>
            </a:r>
            <a:r>
              <a:rPr lang="en-GB" sz="844" dirty="0">
                <a:solidFill>
                  <a:srgbClr val="FFFFFF"/>
                </a:solidFill>
                <a:latin typeface="Arial" panose="020B0604020202020204" pitchFamily="34" charset="0"/>
                <a:cs typeface="Arial" panose="020B0604020202020204" pitchFamily="34" charset="0"/>
              </a:rPr>
              <a:t>)</a:t>
            </a:r>
            <a:endParaRPr lang="en-GB" sz="1125" b="1" dirty="0">
              <a:solidFill>
                <a:srgbClr val="FFFFFF"/>
              </a:solidFill>
              <a:latin typeface="Arial" panose="020B0604020202020204" pitchFamily="34" charset="0"/>
              <a:cs typeface="Arial" panose="020B0604020202020204" pitchFamily="34" charset="0"/>
              <a:sym typeface="Helvetica Neue Medium"/>
            </a:endParaRPr>
          </a:p>
        </p:txBody>
      </p:sp>
      <p:sp>
        <p:nvSpPr>
          <p:cNvPr id="20" name="TextBox 183">
            <a:extLst>
              <a:ext uri="{FF2B5EF4-FFF2-40B4-BE49-F238E27FC236}">
                <a16:creationId xmlns:a16="http://schemas.microsoft.com/office/drawing/2014/main" xmlns="" id="{77EF8193-7B1C-A04D-815D-1D681BF54C83}"/>
              </a:ext>
            </a:extLst>
          </p:cNvPr>
          <p:cNvSpPr txBox="1"/>
          <p:nvPr/>
        </p:nvSpPr>
        <p:spPr>
          <a:xfrm>
            <a:off x="6402308" y="4266510"/>
            <a:ext cx="2458758" cy="1475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nchorCtr="0">
            <a:noAutofit/>
          </a:bodyPr>
          <a:lstStyle/>
          <a:p>
            <a:pPr algn="ctr" defTabSz="410809" hangingPunct="0"/>
            <a:r>
              <a:rPr lang="en-GB" sz="1125" dirty="0" err="1">
                <a:solidFill>
                  <a:srgbClr val="FFFFFF"/>
                </a:solidFill>
                <a:latin typeface="Arial" panose="020B0604020202020204" pitchFamily="34" charset="0"/>
                <a:cs typeface="Arial" panose="020B0604020202020204" pitchFamily="34" charset="0"/>
              </a:rPr>
              <a:t>sutezolid</a:t>
            </a:r>
            <a:endParaRPr lang="en-GB" sz="1125" dirty="0">
              <a:solidFill>
                <a:srgbClr val="FFFFFF"/>
              </a:solidFill>
              <a:latin typeface="Arial" panose="020B0604020202020204" pitchFamily="34" charset="0"/>
              <a:cs typeface="Arial" panose="020B0604020202020204" pitchFamily="34" charset="0"/>
            </a:endParaRPr>
          </a:p>
        </p:txBody>
      </p:sp>
      <p:pic>
        <p:nvPicPr>
          <p:cNvPr id="23" name="Picture 2">
            <a:extLst>
              <a:ext uri="{FF2B5EF4-FFF2-40B4-BE49-F238E27FC236}">
                <a16:creationId xmlns:a16="http://schemas.microsoft.com/office/drawing/2014/main" xmlns="" id="{4167255C-A59E-4949-B1B0-803D59EB1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9224" y="3773460"/>
            <a:ext cx="410720" cy="349933"/>
          </a:xfrm>
          <a:prstGeom prst="rect">
            <a:avLst/>
          </a:prstGeom>
        </p:spPr>
      </p:pic>
      <p:pic>
        <p:nvPicPr>
          <p:cNvPr id="24" name="Picture 7">
            <a:extLst>
              <a:ext uri="{FF2B5EF4-FFF2-40B4-BE49-F238E27FC236}">
                <a16:creationId xmlns:a16="http://schemas.microsoft.com/office/drawing/2014/main" xmlns="" id="{E4BE4B9D-22B6-374E-8F20-C4141BAD7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504" y="1661097"/>
            <a:ext cx="768054" cy="133510"/>
          </a:xfrm>
          <a:prstGeom prst="rect">
            <a:avLst/>
          </a:prstGeom>
        </p:spPr>
      </p:pic>
      <p:pic>
        <p:nvPicPr>
          <p:cNvPr id="25" name="Picture 9">
            <a:extLst>
              <a:ext uri="{FF2B5EF4-FFF2-40B4-BE49-F238E27FC236}">
                <a16:creationId xmlns:a16="http://schemas.microsoft.com/office/drawing/2014/main" xmlns="" id="{CE56303C-7F92-3847-B9CF-EAD1DAFD4C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2950" y="1536760"/>
            <a:ext cx="954471" cy="283938"/>
          </a:xfrm>
          <a:prstGeom prst="rect">
            <a:avLst/>
          </a:prstGeom>
        </p:spPr>
      </p:pic>
      <p:pic>
        <p:nvPicPr>
          <p:cNvPr id="26" name="Picture 11">
            <a:extLst>
              <a:ext uri="{FF2B5EF4-FFF2-40B4-BE49-F238E27FC236}">
                <a16:creationId xmlns:a16="http://schemas.microsoft.com/office/drawing/2014/main" xmlns="" id="{B1090423-0ED8-6F4A-B57C-B012A7C78D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4437" y="1539234"/>
            <a:ext cx="451901" cy="283938"/>
          </a:xfrm>
          <a:prstGeom prst="rect">
            <a:avLst/>
          </a:prstGeom>
        </p:spPr>
      </p:pic>
      <p:pic>
        <p:nvPicPr>
          <p:cNvPr id="27" name="Picture 13">
            <a:extLst>
              <a:ext uri="{FF2B5EF4-FFF2-40B4-BE49-F238E27FC236}">
                <a16:creationId xmlns:a16="http://schemas.microsoft.com/office/drawing/2014/main" xmlns="" id="{9F5D787E-09F1-3C4D-8B0C-2421F77E15E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374" y="3777537"/>
            <a:ext cx="1023217" cy="344212"/>
          </a:xfrm>
          <a:prstGeom prst="rect">
            <a:avLst/>
          </a:prstGeom>
        </p:spPr>
      </p:pic>
      <p:pic>
        <p:nvPicPr>
          <p:cNvPr id="28" name="Picture 15">
            <a:extLst>
              <a:ext uri="{FF2B5EF4-FFF2-40B4-BE49-F238E27FC236}">
                <a16:creationId xmlns:a16="http://schemas.microsoft.com/office/drawing/2014/main" xmlns="" id="{D21927AB-4A96-B048-B57B-828E8CE5A1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5220" y="1413134"/>
            <a:ext cx="566672" cy="411478"/>
          </a:xfrm>
          <a:prstGeom prst="rect">
            <a:avLst/>
          </a:prstGeom>
        </p:spPr>
      </p:pic>
      <p:pic>
        <p:nvPicPr>
          <p:cNvPr id="29" name="Picture 19">
            <a:extLst>
              <a:ext uri="{FF2B5EF4-FFF2-40B4-BE49-F238E27FC236}">
                <a16:creationId xmlns:a16="http://schemas.microsoft.com/office/drawing/2014/main" xmlns="" id="{67ACBACE-F112-EE48-8BA8-FF2F36A93A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19726" y="1542023"/>
            <a:ext cx="700466" cy="301013"/>
          </a:xfrm>
          <a:prstGeom prst="rect">
            <a:avLst/>
          </a:prstGeom>
        </p:spPr>
      </p:pic>
      <p:pic>
        <p:nvPicPr>
          <p:cNvPr id="30" name="Picture 21">
            <a:extLst>
              <a:ext uri="{FF2B5EF4-FFF2-40B4-BE49-F238E27FC236}">
                <a16:creationId xmlns:a16="http://schemas.microsoft.com/office/drawing/2014/main" xmlns="" id="{9DD47A6F-57AE-5743-94B6-3DCCF7B77A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05597" y="3559742"/>
            <a:ext cx="416771" cy="609003"/>
          </a:xfrm>
          <a:prstGeom prst="rect">
            <a:avLst/>
          </a:prstGeom>
        </p:spPr>
      </p:pic>
      <p:pic>
        <p:nvPicPr>
          <p:cNvPr id="31" name="Picture 23">
            <a:extLst>
              <a:ext uri="{FF2B5EF4-FFF2-40B4-BE49-F238E27FC236}">
                <a16:creationId xmlns:a16="http://schemas.microsoft.com/office/drawing/2014/main" xmlns="" id="{0D4E0888-D2DF-0C46-9333-C6E0AB5CF5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18650" y="1574045"/>
            <a:ext cx="482262" cy="250062"/>
          </a:xfrm>
          <a:prstGeom prst="rect">
            <a:avLst/>
          </a:prstGeom>
        </p:spPr>
      </p:pic>
      <p:pic>
        <p:nvPicPr>
          <p:cNvPr id="32" name="Picture 25">
            <a:extLst>
              <a:ext uri="{FF2B5EF4-FFF2-40B4-BE49-F238E27FC236}">
                <a16:creationId xmlns:a16="http://schemas.microsoft.com/office/drawing/2014/main" xmlns="" id="{2A64AF8C-5310-F94D-A7A3-CF9F579E583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32113" y="3635718"/>
            <a:ext cx="1015287" cy="480842"/>
          </a:xfrm>
          <a:prstGeom prst="rect">
            <a:avLst/>
          </a:prstGeom>
        </p:spPr>
      </p:pic>
      <p:sp>
        <p:nvSpPr>
          <p:cNvPr id="33" name="Rectangle">
            <a:extLst>
              <a:ext uri="{FF2B5EF4-FFF2-40B4-BE49-F238E27FC236}">
                <a16:creationId xmlns:a16="http://schemas.microsoft.com/office/drawing/2014/main" xmlns="" id="{9A6CC93F-535A-4641-A8AF-DFF385F32F7C}"/>
              </a:ext>
            </a:extLst>
          </p:cNvPr>
          <p:cNvSpPr/>
          <p:nvPr/>
        </p:nvSpPr>
        <p:spPr>
          <a:xfrm>
            <a:off x="257195" y="4206165"/>
            <a:ext cx="2371706" cy="1535497"/>
          </a:xfrm>
          <a:prstGeom prst="rect">
            <a:avLst/>
          </a:prstGeom>
          <a:noFill/>
          <a:ln w="19050">
            <a:solidFill>
              <a:srgbClr val="00877D"/>
            </a:solidFill>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pic>
        <p:nvPicPr>
          <p:cNvPr id="34" name="Picture 27">
            <a:extLst>
              <a:ext uri="{FF2B5EF4-FFF2-40B4-BE49-F238E27FC236}">
                <a16:creationId xmlns:a16="http://schemas.microsoft.com/office/drawing/2014/main" xmlns="" id="{48C43E00-CD91-2245-A000-D6D3CDFE0A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36480" y="1402647"/>
            <a:ext cx="883629" cy="431499"/>
          </a:xfrm>
          <a:prstGeom prst="rect">
            <a:avLst/>
          </a:prstGeom>
        </p:spPr>
      </p:pic>
      <p:sp>
        <p:nvSpPr>
          <p:cNvPr id="35" name="Rectangle">
            <a:extLst>
              <a:ext uri="{FF2B5EF4-FFF2-40B4-BE49-F238E27FC236}">
                <a16:creationId xmlns:a16="http://schemas.microsoft.com/office/drawing/2014/main" xmlns="" id="{6BA9B981-A0BA-434E-B3F0-AF45F834F048}"/>
              </a:ext>
            </a:extLst>
          </p:cNvPr>
          <p:cNvSpPr/>
          <p:nvPr/>
        </p:nvSpPr>
        <p:spPr>
          <a:xfrm>
            <a:off x="2942018" y="4218898"/>
            <a:ext cx="3109379" cy="1530981"/>
          </a:xfrm>
          <a:prstGeom prst="rect">
            <a:avLst/>
          </a:prstGeom>
          <a:noFill/>
          <a:ln w="19050">
            <a:solidFill>
              <a:srgbClr val="F3AB22"/>
            </a:solidFill>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pic>
        <p:nvPicPr>
          <p:cNvPr id="36" name="Picture 74">
            <a:extLst>
              <a:ext uri="{FF2B5EF4-FFF2-40B4-BE49-F238E27FC236}">
                <a16:creationId xmlns:a16="http://schemas.microsoft.com/office/drawing/2014/main" xmlns="" id="{B0C56363-A4EA-DE42-8B78-52A4CC78E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717" y="3966586"/>
            <a:ext cx="768054" cy="133510"/>
          </a:xfrm>
          <a:prstGeom prst="rect">
            <a:avLst/>
          </a:prstGeom>
        </p:spPr>
      </p:pic>
      <p:pic>
        <p:nvPicPr>
          <p:cNvPr id="37" name="Picture 75">
            <a:extLst>
              <a:ext uri="{FF2B5EF4-FFF2-40B4-BE49-F238E27FC236}">
                <a16:creationId xmlns:a16="http://schemas.microsoft.com/office/drawing/2014/main" xmlns="" id="{E62EC7DF-5ED1-C44F-A93B-4C09B6ACA75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6473" y="3727414"/>
            <a:ext cx="883629" cy="431499"/>
          </a:xfrm>
          <a:prstGeom prst="rect">
            <a:avLst/>
          </a:prstGeom>
        </p:spPr>
      </p:pic>
      <p:sp>
        <p:nvSpPr>
          <p:cNvPr id="38" name="Rectangle">
            <a:extLst>
              <a:ext uri="{FF2B5EF4-FFF2-40B4-BE49-F238E27FC236}">
                <a16:creationId xmlns:a16="http://schemas.microsoft.com/office/drawing/2014/main" xmlns="" id="{9B4C861C-FF0D-E74B-B382-79304EE23436}"/>
              </a:ext>
            </a:extLst>
          </p:cNvPr>
          <p:cNvSpPr/>
          <p:nvPr/>
        </p:nvSpPr>
        <p:spPr>
          <a:xfrm>
            <a:off x="6402307" y="4218898"/>
            <a:ext cx="2469743" cy="1530981"/>
          </a:xfrm>
          <a:prstGeom prst="rect">
            <a:avLst/>
          </a:prstGeom>
          <a:noFill/>
          <a:ln w="19050">
            <a:solidFill>
              <a:srgbClr val="B53E8A"/>
            </a:solidFill>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39" name="Rectangle">
            <a:extLst>
              <a:ext uri="{FF2B5EF4-FFF2-40B4-BE49-F238E27FC236}">
                <a16:creationId xmlns:a16="http://schemas.microsoft.com/office/drawing/2014/main" xmlns="" id="{25C86F0C-0D3E-0141-B140-4AADF811125E}"/>
              </a:ext>
            </a:extLst>
          </p:cNvPr>
          <p:cNvSpPr/>
          <p:nvPr/>
        </p:nvSpPr>
        <p:spPr>
          <a:xfrm>
            <a:off x="743075" y="3448901"/>
            <a:ext cx="7616706" cy="53163"/>
          </a:xfrm>
          <a:prstGeom prst="rect">
            <a:avLst/>
          </a:prstGeom>
          <a:solidFill>
            <a:srgbClr val="00877D"/>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40" name="Rectangle">
            <a:extLst>
              <a:ext uri="{FF2B5EF4-FFF2-40B4-BE49-F238E27FC236}">
                <a16:creationId xmlns:a16="http://schemas.microsoft.com/office/drawing/2014/main" xmlns="" id="{077BF171-2C8E-CD47-9C9A-27849AD1130A}"/>
              </a:ext>
            </a:extLst>
          </p:cNvPr>
          <p:cNvSpPr/>
          <p:nvPr/>
        </p:nvSpPr>
        <p:spPr>
          <a:xfrm>
            <a:off x="401885" y="5754136"/>
            <a:ext cx="2041743" cy="50631"/>
          </a:xfrm>
          <a:prstGeom prst="rect">
            <a:avLst/>
          </a:prstGeom>
          <a:solidFill>
            <a:srgbClr val="00877D"/>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41" name="Rectangle">
            <a:extLst>
              <a:ext uri="{FF2B5EF4-FFF2-40B4-BE49-F238E27FC236}">
                <a16:creationId xmlns:a16="http://schemas.microsoft.com/office/drawing/2014/main" xmlns="" id="{F0FD17AE-F380-8344-BB16-59121435115F}"/>
              </a:ext>
            </a:extLst>
          </p:cNvPr>
          <p:cNvSpPr/>
          <p:nvPr/>
        </p:nvSpPr>
        <p:spPr>
          <a:xfrm>
            <a:off x="3088824" y="5761425"/>
            <a:ext cx="2767588" cy="50631"/>
          </a:xfrm>
          <a:prstGeom prst="rect">
            <a:avLst/>
          </a:prstGeom>
          <a:solidFill>
            <a:srgbClr val="F3AB22"/>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44" name="TextBox 2">
            <a:extLst>
              <a:ext uri="{FF2B5EF4-FFF2-40B4-BE49-F238E27FC236}">
                <a16:creationId xmlns:a16="http://schemas.microsoft.com/office/drawing/2014/main" xmlns="" id="{BDA0E4DF-6040-F94B-B5FD-F95F66264612}"/>
              </a:ext>
            </a:extLst>
          </p:cNvPr>
          <p:cNvSpPr txBox="1"/>
          <p:nvPr/>
        </p:nvSpPr>
        <p:spPr>
          <a:xfrm>
            <a:off x="607131" y="6317787"/>
            <a:ext cx="283518" cy="232512"/>
          </a:xfrm>
          <a:prstGeom prst="rect">
            <a:avLst/>
          </a:prstGeom>
          <a:ln w="12700">
            <a:miter lim="400000"/>
          </a:ln>
          <a:extLst>
            <a:ext uri="{C572A759-6A51-4108-AA02-DFA0A04FC94B}">
              <ma14:wrappingTextBoxFlag xmlns="" xmlns:ma14="http://schemas.microsoft.com/office/mac/drawingml/2011/main" val="1"/>
            </a:ext>
          </a:extLst>
        </p:spPr>
        <p:txBody>
          <a:bodyPr wrap="square" lIns="50806" tIns="50806" rIns="50806" bIns="50806" anchor="ctr">
            <a:spAutoFit/>
          </a:bodyPr>
          <a:lstStyle/>
          <a:p>
            <a:pPr defTabSz="584252">
              <a:defRPr sz="1000">
                <a:solidFill>
                  <a:srgbClr val="535353"/>
                </a:solidFill>
                <a:latin typeface="+mj-lt"/>
                <a:ea typeface="+mj-ea"/>
                <a:cs typeface="+mj-cs"/>
                <a:sym typeface="Helvetica"/>
              </a:defRPr>
            </a:pPr>
            <a:r>
              <a:rPr lang="en-GB" sz="844">
                <a:solidFill>
                  <a:srgbClr val="FFFFFF"/>
                </a:solidFill>
                <a:latin typeface="Arial" panose="020B0604020202020204" pitchFamily="34" charset="0"/>
                <a:ea typeface="PT Sans"/>
                <a:cs typeface="Arial" panose="020B0604020202020204" pitchFamily="34" charset="0"/>
              </a:rPr>
              <a:t>HIV</a:t>
            </a:r>
          </a:p>
        </p:txBody>
      </p:sp>
      <p:sp>
        <p:nvSpPr>
          <p:cNvPr id="45" name="Oval 44">
            <a:extLst>
              <a:ext uri="{FF2B5EF4-FFF2-40B4-BE49-F238E27FC236}">
                <a16:creationId xmlns:a16="http://schemas.microsoft.com/office/drawing/2014/main" xmlns="" id="{A1C7FBC9-8028-5F44-B39B-D0819F93A803}"/>
              </a:ext>
            </a:extLst>
          </p:cNvPr>
          <p:cNvSpPr/>
          <p:nvPr/>
        </p:nvSpPr>
        <p:spPr>
          <a:xfrm>
            <a:off x="505619" y="6383411"/>
            <a:ext cx="101511" cy="101262"/>
          </a:xfrm>
          <a:prstGeom prst="ellipse">
            <a:avLst/>
          </a:prstGeom>
          <a:solidFill>
            <a:srgbClr val="00877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ctr">
            <a:noAutofit/>
          </a:bodyPr>
          <a:lstStyle/>
          <a:p>
            <a:pPr algn="ctr" defTabSz="410809" hangingPunct="0"/>
            <a:endParaRPr lang="en-GB" sz="1688">
              <a:solidFill>
                <a:srgbClr val="000000"/>
              </a:solidFill>
              <a:latin typeface="Arial" panose="020B0604020202020204" pitchFamily="34" charset="0"/>
              <a:cs typeface="Arial" panose="020B0604020202020204" pitchFamily="34" charset="0"/>
              <a:sym typeface="Helvetica Neue Medium"/>
            </a:endParaRPr>
          </a:p>
        </p:txBody>
      </p:sp>
      <p:sp>
        <p:nvSpPr>
          <p:cNvPr id="46" name="Oval 45">
            <a:extLst>
              <a:ext uri="{FF2B5EF4-FFF2-40B4-BE49-F238E27FC236}">
                <a16:creationId xmlns:a16="http://schemas.microsoft.com/office/drawing/2014/main" xmlns="" id="{47D8176F-EEC4-C242-860E-5712E19A63B9}"/>
              </a:ext>
            </a:extLst>
          </p:cNvPr>
          <p:cNvSpPr/>
          <p:nvPr/>
        </p:nvSpPr>
        <p:spPr>
          <a:xfrm>
            <a:off x="917101" y="6386281"/>
            <a:ext cx="101262" cy="101262"/>
          </a:xfrm>
          <a:prstGeom prst="ellipse">
            <a:avLst/>
          </a:prstGeom>
          <a:solidFill>
            <a:srgbClr val="F3AB2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ctr">
            <a:noAutofit/>
          </a:bodyPr>
          <a:lstStyle/>
          <a:p>
            <a:pPr algn="ctr" defTabSz="410809" hangingPunct="0"/>
            <a:endParaRPr lang="en-GB" sz="1688">
              <a:solidFill>
                <a:srgbClr val="000000"/>
              </a:solidFill>
              <a:latin typeface="Arial" panose="020B0604020202020204" pitchFamily="34" charset="0"/>
              <a:cs typeface="Arial" panose="020B0604020202020204" pitchFamily="34" charset="0"/>
              <a:sym typeface="Helvetica Neue Medium"/>
            </a:endParaRPr>
          </a:p>
        </p:txBody>
      </p:sp>
      <p:sp>
        <p:nvSpPr>
          <p:cNvPr id="47" name="TextBox 2">
            <a:extLst>
              <a:ext uri="{FF2B5EF4-FFF2-40B4-BE49-F238E27FC236}">
                <a16:creationId xmlns:a16="http://schemas.microsoft.com/office/drawing/2014/main" xmlns="" id="{0E03524E-D053-1344-A24C-38252155F4B3}"/>
              </a:ext>
            </a:extLst>
          </p:cNvPr>
          <p:cNvSpPr txBox="1"/>
          <p:nvPr/>
        </p:nvSpPr>
        <p:spPr>
          <a:xfrm>
            <a:off x="1006133" y="6317787"/>
            <a:ext cx="661310" cy="232512"/>
          </a:xfrm>
          <a:prstGeom prst="rect">
            <a:avLst/>
          </a:prstGeom>
          <a:ln w="12700">
            <a:miter lim="400000"/>
          </a:ln>
          <a:extLst>
            <a:ext uri="{C572A759-6A51-4108-AA02-DFA0A04FC94B}">
              <ma14:wrappingTextBoxFlag xmlns="" xmlns:ma14="http://schemas.microsoft.com/office/mac/drawingml/2011/main" val="1"/>
            </a:ext>
          </a:extLst>
        </p:spPr>
        <p:txBody>
          <a:bodyPr wrap="square" lIns="50806" tIns="50806" rIns="50806" bIns="50806" anchor="ctr">
            <a:spAutoFit/>
          </a:bodyPr>
          <a:lstStyle/>
          <a:p>
            <a:pPr defTabSz="584252">
              <a:defRPr sz="1000">
                <a:solidFill>
                  <a:srgbClr val="535353"/>
                </a:solidFill>
                <a:latin typeface="+mj-lt"/>
                <a:ea typeface="+mj-ea"/>
                <a:cs typeface="+mj-cs"/>
                <a:sym typeface="Helvetica"/>
              </a:defRPr>
            </a:pPr>
            <a:r>
              <a:rPr lang="en-GB" sz="844" dirty="0">
                <a:solidFill>
                  <a:srgbClr val="FFFFFF"/>
                </a:solidFill>
                <a:latin typeface="Arial" panose="020B0604020202020204" pitchFamily="34" charset="0"/>
                <a:ea typeface="PT Sans"/>
                <a:cs typeface="Arial" panose="020B0604020202020204" pitchFamily="34" charset="0"/>
              </a:rPr>
              <a:t>Hepatitis C</a:t>
            </a:r>
          </a:p>
        </p:txBody>
      </p:sp>
      <p:sp>
        <p:nvSpPr>
          <p:cNvPr id="48" name="Oval 47">
            <a:extLst>
              <a:ext uri="{FF2B5EF4-FFF2-40B4-BE49-F238E27FC236}">
                <a16:creationId xmlns:a16="http://schemas.microsoft.com/office/drawing/2014/main" xmlns="" id="{016C7078-16FF-E24B-BBD0-D3556049ACF4}"/>
              </a:ext>
            </a:extLst>
          </p:cNvPr>
          <p:cNvSpPr/>
          <p:nvPr/>
        </p:nvSpPr>
        <p:spPr>
          <a:xfrm>
            <a:off x="1681664" y="6383411"/>
            <a:ext cx="101262" cy="101262"/>
          </a:xfrm>
          <a:prstGeom prst="ellipse">
            <a:avLst/>
          </a:prstGeom>
          <a:solidFill>
            <a:srgbClr val="94219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ctr">
            <a:noAutofit/>
          </a:bodyPr>
          <a:lstStyle/>
          <a:p>
            <a:pPr algn="ctr" defTabSz="410809" hangingPunct="0"/>
            <a:endParaRPr lang="en-GB" sz="1688">
              <a:solidFill>
                <a:srgbClr val="000000"/>
              </a:solidFill>
              <a:latin typeface="Arial" panose="020B0604020202020204" pitchFamily="34" charset="0"/>
              <a:cs typeface="Arial" panose="020B0604020202020204" pitchFamily="34" charset="0"/>
              <a:sym typeface="Helvetica Neue Medium"/>
            </a:endParaRPr>
          </a:p>
        </p:txBody>
      </p:sp>
      <p:sp>
        <p:nvSpPr>
          <p:cNvPr id="49" name="TextBox 2">
            <a:extLst>
              <a:ext uri="{FF2B5EF4-FFF2-40B4-BE49-F238E27FC236}">
                <a16:creationId xmlns:a16="http://schemas.microsoft.com/office/drawing/2014/main" xmlns="" id="{023F725E-898B-D44E-B651-5F431628AD1D}"/>
              </a:ext>
            </a:extLst>
          </p:cNvPr>
          <p:cNvSpPr txBox="1"/>
          <p:nvPr/>
        </p:nvSpPr>
        <p:spPr>
          <a:xfrm>
            <a:off x="1762475" y="6317787"/>
            <a:ext cx="734383" cy="232512"/>
          </a:xfrm>
          <a:prstGeom prst="rect">
            <a:avLst/>
          </a:prstGeom>
          <a:ln w="12700">
            <a:miter lim="400000"/>
          </a:ln>
          <a:extLst>
            <a:ext uri="{C572A759-6A51-4108-AA02-DFA0A04FC94B}">
              <ma14:wrappingTextBoxFlag xmlns="" xmlns:ma14="http://schemas.microsoft.com/office/mac/drawingml/2011/main" val="1"/>
            </a:ext>
          </a:extLst>
        </p:spPr>
        <p:txBody>
          <a:bodyPr wrap="square" lIns="50806" tIns="50806" rIns="50806" bIns="50806" anchor="ctr">
            <a:spAutoFit/>
          </a:bodyPr>
          <a:lstStyle/>
          <a:p>
            <a:pPr defTabSz="584252">
              <a:defRPr sz="1000">
                <a:solidFill>
                  <a:srgbClr val="535353"/>
                </a:solidFill>
                <a:latin typeface="+mj-lt"/>
                <a:ea typeface="+mj-ea"/>
                <a:cs typeface="+mj-cs"/>
                <a:sym typeface="Helvetica"/>
              </a:defRPr>
            </a:pPr>
            <a:r>
              <a:rPr lang="en-GB" sz="844" dirty="0">
                <a:solidFill>
                  <a:srgbClr val="FFFFFF"/>
                </a:solidFill>
                <a:latin typeface="Arial" panose="020B0604020202020204" pitchFamily="34" charset="0"/>
                <a:ea typeface="PT Sans"/>
                <a:cs typeface="Arial" panose="020B0604020202020204" pitchFamily="34" charset="0"/>
              </a:rPr>
              <a:t>Tuberculosis</a:t>
            </a:r>
          </a:p>
        </p:txBody>
      </p:sp>
      <p:pic>
        <p:nvPicPr>
          <p:cNvPr id="50" name="Imagem 49">
            <a:extLst>
              <a:ext uri="{FF2B5EF4-FFF2-40B4-BE49-F238E27FC236}">
                <a16:creationId xmlns:a16="http://schemas.microsoft.com/office/drawing/2014/main" xmlns="" id="{5FDE9AC8-5161-F54C-BA45-C89750F9C52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7664" y="1546954"/>
            <a:ext cx="691948" cy="274547"/>
          </a:xfrm>
          <a:prstGeom prst="rect">
            <a:avLst/>
          </a:prstGeom>
        </p:spPr>
      </p:pic>
      <p:sp>
        <p:nvSpPr>
          <p:cNvPr id="51" name="Title 1">
            <a:extLst>
              <a:ext uri="{FF2B5EF4-FFF2-40B4-BE49-F238E27FC236}">
                <a16:creationId xmlns:a16="http://schemas.microsoft.com/office/drawing/2014/main" xmlns="" id="{03FBD25A-6664-3947-9C31-308731C8B6D6}"/>
              </a:ext>
            </a:extLst>
          </p:cNvPr>
          <p:cNvSpPr txBox="1">
            <a:spLocks/>
          </p:cNvSpPr>
          <p:nvPr/>
        </p:nvSpPr>
        <p:spPr>
          <a:xfrm>
            <a:off x="1681952" y="174657"/>
            <a:ext cx="7139270" cy="636838"/>
          </a:xfrm>
          <a:prstGeom prst="rect">
            <a:avLst/>
          </a:prstGeom>
        </p:spPr>
        <p:txBody>
          <a:bodyPr anchor="b" anchorCtr="0">
            <a:noAutofit/>
          </a:bodyPr>
          <a:lstStyle>
            <a:lvl1pPr algn="r" defTabSz="1300277" rtl="0" eaLnBrk="1" latinLnBrk="0" hangingPunct="1">
              <a:lnSpc>
                <a:spcPct val="90000"/>
              </a:lnSpc>
              <a:spcBef>
                <a:spcPct val="0"/>
              </a:spcBef>
              <a:buNone/>
              <a:defRPr sz="2800" kern="1200">
                <a:solidFill>
                  <a:srgbClr val="FFFFFF"/>
                </a:solidFill>
                <a:latin typeface="+mj-lt"/>
                <a:ea typeface="+mj-ea"/>
                <a:cs typeface="+mj-cs"/>
              </a:defRPr>
            </a:lvl1pPr>
          </a:lstStyle>
          <a:p>
            <a:r>
              <a:rPr lang="en-GB" sz="1969" dirty="0"/>
              <a:t>ACUERDOS CON TITULARES DE PATENTES</a:t>
            </a:r>
          </a:p>
        </p:txBody>
      </p:sp>
      <p:sp>
        <p:nvSpPr>
          <p:cNvPr id="52" name="Line">
            <a:extLst>
              <a:ext uri="{FF2B5EF4-FFF2-40B4-BE49-F238E27FC236}">
                <a16:creationId xmlns:a16="http://schemas.microsoft.com/office/drawing/2014/main" xmlns="" id="{16020458-464A-BF43-AFB0-93121791FD89}"/>
              </a:ext>
            </a:extLst>
          </p:cNvPr>
          <p:cNvSpPr/>
          <p:nvPr/>
        </p:nvSpPr>
        <p:spPr>
          <a:xfrm>
            <a:off x="874692" y="811495"/>
            <a:ext cx="8282230" cy="1"/>
          </a:xfrm>
          <a:prstGeom prst="line">
            <a:avLst/>
          </a:prstGeom>
          <a:ln w="15875">
            <a:solidFill>
              <a:srgbClr val="FFFFFF"/>
            </a:solidFill>
            <a:miter lim="400000"/>
          </a:ln>
        </p:spPr>
        <p:txBody>
          <a:bodyPr lIns="32149" tIns="32149" rIns="32149" bIns="32149"/>
          <a:lstStyle/>
          <a:p>
            <a:endParaRPr lang="en-GB" sz="1266"/>
          </a:p>
        </p:txBody>
      </p:sp>
      <p:sp>
        <p:nvSpPr>
          <p:cNvPr id="53" name="Line">
            <a:extLst>
              <a:ext uri="{FF2B5EF4-FFF2-40B4-BE49-F238E27FC236}">
                <a16:creationId xmlns:a16="http://schemas.microsoft.com/office/drawing/2014/main" xmlns="" id="{A9DACF9B-2A11-2145-9CA0-DFEEFA240068}"/>
              </a:ext>
            </a:extLst>
          </p:cNvPr>
          <p:cNvSpPr/>
          <p:nvPr/>
        </p:nvSpPr>
        <p:spPr>
          <a:xfrm rot="10800000">
            <a:off x="0" y="806045"/>
            <a:ext cx="506312" cy="0"/>
          </a:xfrm>
          <a:prstGeom prst="line">
            <a:avLst/>
          </a:prstGeom>
          <a:ln w="15875">
            <a:solidFill>
              <a:srgbClr val="FFFFFF"/>
            </a:solidFill>
            <a:miter lim="400000"/>
          </a:ln>
        </p:spPr>
        <p:txBody>
          <a:bodyPr lIns="32149" tIns="32149" rIns="32149" bIns="32149"/>
          <a:lstStyle/>
          <a:p>
            <a:endParaRPr lang="en-GB" sz="1266"/>
          </a:p>
        </p:txBody>
      </p:sp>
      <p:pic>
        <p:nvPicPr>
          <p:cNvPr id="54" name="Picture 53">
            <a:extLst>
              <a:ext uri="{FF2B5EF4-FFF2-40B4-BE49-F238E27FC236}">
                <a16:creationId xmlns:a16="http://schemas.microsoft.com/office/drawing/2014/main" xmlns="" id="{F85E2671-25E4-2C4E-BFA9-D500DE24E2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6457" y="178099"/>
            <a:ext cx="1334329" cy="708361"/>
          </a:xfrm>
          <a:prstGeom prst="rect">
            <a:avLst/>
          </a:prstGeom>
        </p:spPr>
      </p:pic>
      <p:sp>
        <p:nvSpPr>
          <p:cNvPr id="55" name="Line">
            <a:extLst>
              <a:ext uri="{FF2B5EF4-FFF2-40B4-BE49-F238E27FC236}">
                <a16:creationId xmlns:a16="http://schemas.microsoft.com/office/drawing/2014/main" xmlns="" id="{162F505B-2F1D-404B-9FB0-06B48B22DE6F}"/>
              </a:ext>
            </a:extLst>
          </p:cNvPr>
          <p:cNvSpPr/>
          <p:nvPr/>
        </p:nvSpPr>
        <p:spPr>
          <a:xfrm>
            <a:off x="11803" y="6606387"/>
            <a:ext cx="9145118" cy="1"/>
          </a:xfrm>
          <a:prstGeom prst="line">
            <a:avLst/>
          </a:prstGeom>
          <a:ln w="15875">
            <a:solidFill>
              <a:schemeClr val="tx1"/>
            </a:solidFill>
            <a:miter lim="400000"/>
          </a:ln>
        </p:spPr>
        <p:txBody>
          <a:bodyPr lIns="32149" tIns="32149" rIns="32149" bIns="32149"/>
          <a:lstStyle/>
          <a:p>
            <a:endParaRPr lang="en-GB" sz="1266"/>
          </a:p>
        </p:txBody>
      </p:sp>
      <p:sp>
        <p:nvSpPr>
          <p:cNvPr id="56" name="Rectangle">
            <a:extLst>
              <a:ext uri="{FF2B5EF4-FFF2-40B4-BE49-F238E27FC236}">
                <a16:creationId xmlns:a16="http://schemas.microsoft.com/office/drawing/2014/main" xmlns="" id="{EBBD42B3-CBD5-3846-A2E7-EFB8BDD7BB26}"/>
              </a:ext>
            </a:extLst>
          </p:cNvPr>
          <p:cNvSpPr/>
          <p:nvPr/>
        </p:nvSpPr>
        <p:spPr>
          <a:xfrm>
            <a:off x="6616978" y="5764872"/>
            <a:ext cx="2041743" cy="50631"/>
          </a:xfrm>
          <a:prstGeom prst="rect">
            <a:avLst/>
          </a:prstGeom>
          <a:solidFill>
            <a:srgbClr val="B53E8A"/>
          </a:solidFill>
          <a:ln w="12700">
            <a:miter lim="400000"/>
          </a:ln>
        </p:spPr>
        <p:txBody>
          <a:bodyPr lIns="35723" tIns="35723" rIns="35723" bIns="35723" anchor="ctr"/>
          <a:lstStyle/>
          <a:p>
            <a:pPr algn="ctr">
              <a:defRPr sz="2200">
                <a:solidFill>
                  <a:srgbClr val="FFFFFF"/>
                </a:solidFill>
              </a:defRPr>
            </a:pPr>
            <a:endParaRPr lang="en-GB" sz="1547">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26F13FB2-93B6-094C-9D96-A7BF32A642E7}"/>
              </a:ext>
            </a:extLst>
          </p:cNvPr>
          <p:cNvPicPr>
            <a:picLocks noChangeAspect="1"/>
          </p:cNvPicPr>
          <p:nvPr/>
        </p:nvPicPr>
        <p:blipFill rotWithShape="1">
          <a:blip r:embed="rId15" cstate="screen">
            <a:biLevel thresh="25000"/>
            <a:extLst>
              <a:ext uri="{BEBA8EAE-BF5A-486C-A8C5-ECC9F3942E4B}">
                <a14:imgProps xmlns:a14="http://schemas.microsoft.com/office/drawing/2010/main">
                  <a14:imgLayer r:embed="rId16">
                    <a14:imgEffect>
                      <a14:backgroundRemoval t="0" b="100000" l="0" r="100000">
                        <a14:foregroundMark x1="20767" y1="41304" x2="20767" y2="41304"/>
                        <a14:foregroundMark x1="70927" y1="50543" x2="70927" y2="50543"/>
                        <a14:backgroundMark x1="4792" y1="1630" x2="4792" y2="1630"/>
                        <a14:backgroundMark x1="27157" y1="40761" x2="27157" y2="40761"/>
                        <a14:backgroundMark x1="11182" y1="2174" x2="11182" y2="2174"/>
                      </a14:backgroundRemoval>
                    </a14:imgEffect>
                  </a14:imgLayer>
                </a14:imgProps>
              </a:ext>
              <a:ext uri="{28A0092B-C50C-407E-A947-70E740481C1C}">
                <a14:useLocalDpi xmlns:a14="http://schemas.microsoft.com/office/drawing/2010/main"/>
              </a:ext>
            </a:extLst>
          </a:blip>
          <a:srcRect/>
          <a:stretch/>
        </p:blipFill>
        <p:spPr>
          <a:xfrm>
            <a:off x="8014606" y="3752390"/>
            <a:ext cx="642249" cy="377516"/>
          </a:xfrm>
          <a:prstGeom prst="rect">
            <a:avLst/>
          </a:prstGeom>
        </p:spPr>
      </p:pic>
    </p:spTree>
    <p:extLst>
      <p:ext uri="{BB962C8B-B14F-4D97-AF65-F5344CB8AC3E}">
        <p14:creationId xmlns:p14="http://schemas.microsoft.com/office/powerpoint/2010/main" val="400104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F51927-0E60-4141-95B2-78D67C1E9134}"/>
              </a:ext>
            </a:extLst>
          </p:cNvPr>
          <p:cNvSpPr>
            <a:spLocks noGrp="1"/>
          </p:cNvSpPr>
          <p:nvPr>
            <p:ph type="title"/>
          </p:nvPr>
        </p:nvSpPr>
        <p:spPr/>
        <p:txBody>
          <a:bodyPr/>
          <a:lstStyle/>
          <a:p>
            <a:pPr algn="r"/>
            <a:r>
              <a:rPr lang="en-GB" dirty="0"/>
              <a:t>IMPACTO </a:t>
            </a:r>
          </a:p>
        </p:txBody>
      </p:sp>
      <p:sp>
        <p:nvSpPr>
          <p:cNvPr id="4" name="Rectangle 3">
            <a:extLst>
              <a:ext uri="{FF2B5EF4-FFF2-40B4-BE49-F238E27FC236}">
                <a16:creationId xmlns:a16="http://schemas.microsoft.com/office/drawing/2014/main" xmlns="" id="{EB11E8E2-2946-6C4E-84C5-4BB9986B121F}"/>
              </a:ext>
            </a:extLst>
          </p:cNvPr>
          <p:cNvSpPr/>
          <p:nvPr/>
        </p:nvSpPr>
        <p:spPr>
          <a:xfrm>
            <a:off x="1261201" y="1210555"/>
            <a:ext cx="2636479" cy="973618"/>
          </a:xfrm>
          <a:prstGeom prst="rect">
            <a:avLst/>
          </a:prstGeom>
        </p:spPr>
        <p:txBody>
          <a:bodyPr wrap="square">
            <a:noAutofit/>
          </a:bodyPr>
          <a:lstStyle/>
          <a:p>
            <a:pPr algn="l"/>
            <a:r>
              <a:rPr lang="en-US" sz="2532" b="1" dirty="0">
                <a:solidFill>
                  <a:srgbClr val="00877D"/>
                </a:solidFill>
                <a:latin typeface="Arial" panose="020B0604020202020204" pitchFamily="34" charset="0"/>
                <a:cs typeface="Arial" panose="020B0604020202020204" pitchFamily="34" charset="0"/>
              </a:rPr>
              <a:t>13</a:t>
            </a:r>
            <a:r>
              <a:rPr lang="en-US" sz="1266" b="1" dirty="0">
                <a:solidFill>
                  <a:srgbClr val="000000"/>
                </a:solidFill>
                <a:latin typeface="Arial" panose="020B0604020202020204" pitchFamily="34" charset="0"/>
                <a:cs typeface="Arial" panose="020B0604020202020204" pitchFamily="34" charset="0"/>
              </a:rPr>
              <a:t> </a:t>
            </a:r>
            <a:r>
              <a:rPr lang="en-US" sz="1266" dirty="0">
                <a:solidFill>
                  <a:srgbClr val="000000"/>
                </a:solidFill>
                <a:latin typeface="Arial" panose="020B0604020202020204" pitchFamily="34" charset="0"/>
                <a:cs typeface="Arial" panose="020B0604020202020204" pitchFamily="34" charset="0"/>
              </a:rPr>
              <a:t>HIV antiretrovirals and </a:t>
            </a:r>
          </a:p>
          <a:p>
            <a:pPr algn="l"/>
            <a:r>
              <a:rPr lang="en-US" sz="2532" b="1" dirty="0">
                <a:solidFill>
                  <a:srgbClr val="00877D"/>
                </a:solidFill>
                <a:latin typeface="Arial" panose="020B0604020202020204" pitchFamily="34" charset="0"/>
                <a:cs typeface="Arial" panose="020B0604020202020204" pitchFamily="34" charset="0"/>
              </a:rPr>
              <a:t>1</a:t>
            </a:r>
            <a:r>
              <a:rPr lang="en-US" sz="1266" dirty="0">
                <a:solidFill>
                  <a:srgbClr val="000000"/>
                </a:solidFill>
                <a:latin typeface="Arial" panose="020B0604020202020204" pitchFamily="34" charset="0"/>
                <a:cs typeface="Arial" panose="020B0604020202020204" pitchFamily="34" charset="0"/>
              </a:rPr>
              <a:t> HIV technology platform licensed.</a:t>
            </a:r>
          </a:p>
        </p:txBody>
      </p:sp>
      <p:sp>
        <p:nvSpPr>
          <p:cNvPr id="5" name="Rectangle 4">
            <a:extLst>
              <a:ext uri="{FF2B5EF4-FFF2-40B4-BE49-F238E27FC236}">
                <a16:creationId xmlns:a16="http://schemas.microsoft.com/office/drawing/2014/main" xmlns="" id="{89177778-F90B-1E49-B3D0-B0AAAA8F0159}"/>
              </a:ext>
            </a:extLst>
          </p:cNvPr>
          <p:cNvSpPr/>
          <p:nvPr/>
        </p:nvSpPr>
        <p:spPr>
          <a:xfrm>
            <a:off x="1261201" y="3077946"/>
            <a:ext cx="2636479" cy="757511"/>
          </a:xfrm>
          <a:prstGeom prst="rect">
            <a:avLst/>
          </a:prstGeom>
        </p:spPr>
        <p:txBody>
          <a:bodyPr wrap="square">
            <a:noAutofit/>
          </a:bodyPr>
          <a:lstStyle/>
          <a:p>
            <a:pPr algn="l"/>
            <a:r>
              <a:rPr lang="en-US" sz="2532" b="1" dirty="0">
                <a:solidFill>
                  <a:srgbClr val="FCB514"/>
                </a:solidFill>
                <a:latin typeface="Arial" panose="020B0604020202020204" pitchFamily="34" charset="0"/>
                <a:cs typeface="Arial" panose="020B0604020202020204" pitchFamily="34" charset="0"/>
              </a:rPr>
              <a:t>3</a:t>
            </a:r>
            <a:r>
              <a:rPr lang="en-US" sz="2532" b="1" dirty="0">
                <a:solidFill>
                  <a:srgbClr val="000000"/>
                </a:solidFill>
                <a:latin typeface="Arial" panose="020B0604020202020204" pitchFamily="34" charset="0"/>
                <a:cs typeface="Arial" panose="020B0604020202020204" pitchFamily="34" charset="0"/>
              </a:rPr>
              <a:t> </a:t>
            </a:r>
            <a:r>
              <a:rPr lang="en-US" sz="1266" dirty="0">
                <a:solidFill>
                  <a:srgbClr val="000000"/>
                </a:solidFill>
                <a:latin typeface="Arial" panose="020B0604020202020204" pitchFamily="34" charset="0"/>
                <a:cs typeface="Arial" panose="020B0604020202020204" pitchFamily="34" charset="0"/>
              </a:rPr>
              <a:t>hepatitis C direct-acting </a:t>
            </a:r>
            <a:br>
              <a:rPr lang="en-US" sz="1266" dirty="0">
                <a:solidFill>
                  <a:srgbClr val="000000"/>
                </a:solidFill>
                <a:latin typeface="Arial" panose="020B0604020202020204" pitchFamily="34" charset="0"/>
                <a:cs typeface="Arial" panose="020B0604020202020204" pitchFamily="34" charset="0"/>
              </a:rPr>
            </a:br>
            <a:r>
              <a:rPr lang="en-US" sz="1266" dirty="0">
                <a:solidFill>
                  <a:srgbClr val="000000"/>
                </a:solidFill>
                <a:latin typeface="Arial" panose="020B0604020202020204" pitchFamily="34" charset="0"/>
                <a:cs typeface="Arial" panose="020B0604020202020204" pitchFamily="34" charset="0"/>
              </a:rPr>
              <a:t>antivirals licensed.</a:t>
            </a:r>
          </a:p>
        </p:txBody>
      </p:sp>
      <p:sp>
        <p:nvSpPr>
          <p:cNvPr id="6" name="Rectangle 5">
            <a:extLst>
              <a:ext uri="{FF2B5EF4-FFF2-40B4-BE49-F238E27FC236}">
                <a16:creationId xmlns:a16="http://schemas.microsoft.com/office/drawing/2014/main" xmlns="" id="{3AA4BF82-DF59-4445-A3F2-649A485D7F4C}"/>
              </a:ext>
            </a:extLst>
          </p:cNvPr>
          <p:cNvSpPr/>
          <p:nvPr/>
        </p:nvSpPr>
        <p:spPr>
          <a:xfrm>
            <a:off x="1261201" y="4907347"/>
            <a:ext cx="2636479" cy="584366"/>
          </a:xfrm>
          <a:prstGeom prst="rect">
            <a:avLst/>
          </a:prstGeom>
        </p:spPr>
        <p:txBody>
          <a:bodyPr wrap="square">
            <a:noAutofit/>
          </a:bodyPr>
          <a:lstStyle/>
          <a:p>
            <a:pPr algn="l"/>
            <a:r>
              <a:rPr lang="en-US" sz="2532" b="1" dirty="0">
                <a:solidFill>
                  <a:srgbClr val="B53E8A"/>
                </a:solidFill>
                <a:latin typeface="Arial" panose="020B0604020202020204" pitchFamily="34" charset="0"/>
                <a:cs typeface="Arial" panose="020B0604020202020204" pitchFamily="34" charset="0"/>
              </a:rPr>
              <a:t>1</a:t>
            </a:r>
            <a:r>
              <a:rPr lang="en-US" sz="2532" dirty="0">
                <a:solidFill>
                  <a:srgbClr val="000000"/>
                </a:solidFill>
                <a:latin typeface="Arial" panose="020B0604020202020204" pitchFamily="34" charset="0"/>
                <a:cs typeface="Arial" panose="020B0604020202020204" pitchFamily="34" charset="0"/>
              </a:rPr>
              <a:t> </a:t>
            </a:r>
            <a:r>
              <a:rPr lang="en-US" sz="1266" dirty="0">
                <a:solidFill>
                  <a:srgbClr val="000000"/>
                </a:solidFill>
                <a:latin typeface="Arial" panose="020B0604020202020204" pitchFamily="34" charset="0"/>
                <a:cs typeface="Arial" panose="020B0604020202020204" pitchFamily="34" charset="0"/>
              </a:rPr>
              <a:t>tuberculosis treatment licensed.</a:t>
            </a:r>
          </a:p>
        </p:txBody>
      </p:sp>
      <p:sp>
        <p:nvSpPr>
          <p:cNvPr id="7" name="Rectangle 6">
            <a:extLst>
              <a:ext uri="{FF2B5EF4-FFF2-40B4-BE49-F238E27FC236}">
                <a16:creationId xmlns:a16="http://schemas.microsoft.com/office/drawing/2014/main" xmlns="" id="{70823E9C-EBF6-B548-B046-7161D05169CB}"/>
              </a:ext>
            </a:extLst>
          </p:cNvPr>
          <p:cNvSpPr/>
          <p:nvPr/>
        </p:nvSpPr>
        <p:spPr>
          <a:xfrm>
            <a:off x="5029061" y="1170105"/>
            <a:ext cx="3792161" cy="959476"/>
          </a:xfrm>
          <a:prstGeom prst="rect">
            <a:avLst/>
          </a:prstGeom>
        </p:spPr>
        <p:txBody>
          <a:bodyPr wrap="square">
            <a:noAutofit/>
          </a:bodyPr>
          <a:lstStyle/>
          <a:p>
            <a:pPr algn="l">
              <a:lnSpc>
                <a:spcPct val="125000"/>
              </a:lnSpc>
            </a:pPr>
            <a:r>
              <a:rPr lang="en-US" sz="2532" b="1" dirty="0">
                <a:solidFill>
                  <a:srgbClr val="283A8A"/>
                </a:solidFill>
                <a:latin typeface="Arial" panose="020B0604020202020204" pitchFamily="34" charset="0"/>
                <a:cs typeface="Arial" panose="020B0604020202020204" pitchFamily="34" charset="0"/>
              </a:rPr>
              <a:t>150+</a:t>
            </a:r>
            <a:r>
              <a:rPr lang="en-US" sz="2532" b="1" dirty="0">
                <a:solidFill>
                  <a:srgbClr val="000000"/>
                </a:solidFill>
                <a:latin typeface="Arial" panose="020B0604020202020204" pitchFamily="34" charset="0"/>
                <a:cs typeface="Arial" panose="020B0604020202020204" pitchFamily="34" charset="0"/>
              </a:rPr>
              <a:t> </a:t>
            </a:r>
            <a:r>
              <a:rPr lang="en-US" sz="1266" b="1" dirty="0">
                <a:solidFill>
                  <a:srgbClr val="000000"/>
                </a:solidFill>
                <a:latin typeface="Arial" panose="020B0604020202020204" pitchFamily="34" charset="0"/>
                <a:cs typeface="Arial" panose="020B0604020202020204" pitchFamily="34" charset="0"/>
              </a:rPr>
              <a:t>ongoing pharmaceutical development projects </a:t>
            </a:r>
            <a:r>
              <a:rPr lang="en-US" sz="1266" dirty="0">
                <a:solidFill>
                  <a:srgbClr val="000000"/>
                </a:solidFill>
                <a:latin typeface="Arial" panose="020B0604020202020204" pitchFamily="34" charset="0"/>
                <a:cs typeface="Arial" panose="020B0604020202020204" pitchFamily="34" charset="0"/>
              </a:rPr>
              <a:t>to produce affordable medicines for LMICs.</a:t>
            </a:r>
          </a:p>
        </p:txBody>
      </p:sp>
      <p:sp>
        <p:nvSpPr>
          <p:cNvPr id="8" name="Rectangle 7">
            <a:extLst>
              <a:ext uri="{FF2B5EF4-FFF2-40B4-BE49-F238E27FC236}">
                <a16:creationId xmlns:a16="http://schemas.microsoft.com/office/drawing/2014/main" xmlns="" id="{469A01DE-10B7-6C4C-A35B-F13AD70F1F26}"/>
              </a:ext>
            </a:extLst>
          </p:cNvPr>
          <p:cNvSpPr/>
          <p:nvPr/>
        </p:nvSpPr>
        <p:spPr>
          <a:xfrm>
            <a:off x="5029060" y="4913478"/>
            <a:ext cx="3792162" cy="1974474"/>
          </a:xfrm>
          <a:prstGeom prst="rect">
            <a:avLst/>
          </a:prstGeom>
        </p:spPr>
        <p:txBody>
          <a:bodyPr wrap="square">
            <a:noAutofit/>
          </a:bodyPr>
          <a:lstStyle/>
          <a:p>
            <a:pPr algn="l">
              <a:lnSpc>
                <a:spcPct val="125000"/>
              </a:lnSpc>
            </a:pPr>
            <a:r>
              <a:rPr lang="en-US" sz="2532" b="1" dirty="0">
                <a:solidFill>
                  <a:srgbClr val="283A8A"/>
                </a:solidFill>
                <a:latin typeface="Arial" panose="020B0604020202020204" pitchFamily="34" charset="0"/>
                <a:cs typeface="Arial" panose="020B0604020202020204" pitchFamily="34" charset="0"/>
              </a:rPr>
              <a:t>US $1.44 billion</a:t>
            </a:r>
            <a:r>
              <a:rPr lang="en-US" sz="1266" b="1" dirty="0">
                <a:solidFill>
                  <a:srgbClr val="000000"/>
                </a:solidFill>
                <a:latin typeface="Arial" panose="020B0604020202020204" pitchFamily="34" charset="0"/>
                <a:cs typeface="Arial" panose="020B0604020202020204" pitchFamily="34" charset="0"/>
              </a:rPr>
              <a:t/>
            </a:r>
            <a:br>
              <a:rPr lang="en-US" sz="1266" b="1" dirty="0">
                <a:solidFill>
                  <a:srgbClr val="000000"/>
                </a:solidFill>
                <a:latin typeface="Arial" panose="020B0604020202020204" pitchFamily="34" charset="0"/>
                <a:cs typeface="Arial" panose="020B0604020202020204" pitchFamily="34" charset="0"/>
              </a:rPr>
            </a:br>
            <a:r>
              <a:rPr lang="en-US" sz="1266" b="1" dirty="0">
                <a:solidFill>
                  <a:srgbClr val="000000"/>
                </a:solidFill>
                <a:latin typeface="Arial" panose="020B0604020202020204" pitchFamily="34" charset="0"/>
                <a:cs typeface="Arial" panose="020B0604020202020204" pitchFamily="34" charset="0"/>
              </a:rPr>
              <a:t>in savings to the global public health community </a:t>
            </a:r>
            <a:r>
              <a:rPr lang="en-US" sz="1266" dirty="0">
                <a:solidFill>
                  <a:srgbClr val="000000"/>
                </a:solidFill>
                <a:latin typeface="Arial" panose="020B0604020202020204" pitchFamily="34" charset="0"/>
                <a:cs typeface="Arial" panose="020B0604020202020204" pitchFamily="34" charset="0"/>
              </a:rPr>
              <a:t>through the purchase of lower cost quality-assured medicines</a:t>
            </a:r>
            <a:r>
              <a:rPr lang="en-US" sz="1266" baseline="30000" dirty="0">
                <a:solidFill>
                  <a:srgbClr val="000000"/>
                </a:solidFill>
                <a:latin typeface="Arial" panose="020B0604020202020204" pitchFamily="34" charset="0"/>
                <a:cs typeface="Arial" panose="020B0604020202020204" pitchFamily="34" charset="0"/>
              </a:rPr>
              <a:t>2</a:t>
            </a:r>
            <a:r>
              <a:rPr lang="en-US" sz="1266" dirty="0">
                <a:solidFill>
                  <a:srgbClr val="000000"/>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xmlns="" id="{01500338-8BB9-6443-B644-E9E9991D3D83}"/>
              </a:ext>
            </a:extLst>
          </p:cNvPr>
          <p:cNvSpPr/>
          <p:nvPr/>
        </p:nvSpPr>
        <p:spPr>
          <a:xfrm>
            <a:off x="5029060" y="2378271"/>
            <a:ext cx="3792162" cy="2028326"/>
          </a:xfrm>
          <a:prstGeom prst="rect">
            <a:avLst/>
          </a:prstGeom>
        </p:spPr>
        <p:txBody>
          <a:bodyPr wrap="square">
            <a:noAutofit/>
          </a:bodyPr>
          <a:lstStyle/>
          <a:p>
            <a:pPr algn="l"/>
            <a:r>
              <a:rPr lang="en-US" sz="1266" b="1" dirty="0">
                <a:solidFill>
                  <a:srgbClr val="000000"/>
                </a:solidFill>
                <a:latin typeface="Arial" panose="020B0604020202020204" pitchFamily="34" charset="0"/>
                <a:cs typeface="Arial" panose="020B0604020202020204" pitchFamily="34" charset="0"/>
              </a:rPr>
              <a:t>Medicines</a:t>
            </a:r>
            <a:r>
              <a:rPr lang="en-US" sz="1266" dirty="0">
                <a:solidFill>
                  <a:srgbClr val="000000"/>
                </a:solidFill>
                <a:latin typeface="Arial" panose="020B0604020202020204" pitchFamily="34" charset="0"/>
                <a:cs typeface="Arial" panose="020B0604020202020204" pitchFamily="34" charset="0"/>
              </a:rPr>
              <a:t> facilitated by the MPP have been distributed in </a:t>
            </a:r>
            <a:br>
              <a:rPr lang="en-US" sz="1266" dirty="0">
                <a:solidFill>
                  <a:srgbClr val="000000"/>
                </a:solidFill>
                <a:latin typeface="Arial" panose="020B0604020202020204" pitchFamily="34" charset="0"/>
                <a:cs typeface="Arial" panose="020B0604020202020204" pitchFamily="34" charset="0"/>
              </a:rPr>
            </a:br>
            <a:r>
              <a:rPr lang="en-US" sz="2532" b="1" dirty="0">
                <a:solidFill>
                  <a:srgbClr val="283A8A"/>
                </a:solidFill>
                <a:latin typeface="Arial" panose="020B0604020202020204" pitchFamily="34" charset="0"/>
                <a:cs typeface="Arial" panose="020B0604020202020204" pitchFamily="34" charset="0"/>
              </a:rPr>
              <a:t>138 countries</a:t>
            </a:r>
            <a:r>
              <a:rPr lang="en-US" sz="1266" dirty="0">
                <a:solidFill>
                  <a:srgbClr val="000000"/>
                </a:solidFill>
                <a:latin typeface="Arial" panose="020B0604020202020204" pitchFamily="34" charset="0"/>
                <a:cs typeface="Arial" panose="020B0604020202020204" pitchFamily="34" charset="0"/>
              </a:rPr>
              <a:t>, providing more than </a:t>
            </a:r>
            <a:r>
              <a:rPr lang="en-US" sz="2532" b="1" dirty="0">
                <a:solidFill>
                  <a:srgbClr val="283A8A"/>
                </a:solidFill>
                <a:latin typeface="Arial" panose="020B0604020202020204" pitchFamily="34" charset="0"/>
                <a:cs typeface="Arial" panose="020B0604020202020204" pitchFamily="34" charset="0"/>
              </a:rPr>
              <a:t>31.4 million </a:t>
            </a:r>
            <a:r>
              <a:rPr lang="en-US" sz="1266" dirty="0">
                <a:solidFill>
                  <a:srgbClr val="000000"/>
                </a:solidFill>
                <a:latin typeface="Arial" panose="020B0604020202020204" pitchFamily="34" charset="0"/>
                <a:cs typeface="Arial" panose="020B0604020202020204" pitchFamily="34" charset="0"/>
              </a:rPr>
              <a:t>patient-years of treatments.</a:t>
            </a:r>
            <a:r>
              <a:rPr lang="en-US" sz="1266" baseline="30000" dirty="0">
                <a:solidFill>
                  <a:srgbClr val="000000"/>
                </a:solidFill>
                <a:latin typeface="Arial" panose="020B0604020202020204" pitchFamily="34" charset="0"/>
                <a:cs typeface="Arial" panose="020B0604020202020204" pitchFamily="34" charset="0"/>
              </a:rPr>
              <a:t>1</a:t>
            </a:r>
          </a:p>
          <a:p>
            <a:r>
              <a:rPr lang="en-US" sz="2532" b="1" dirty="0">
                <a:solidFill>
                  <a:srgbClr val="283A8A"/>
                </a:solidFill>
                <a:latin typeface="Arial" panose="020B0604020202020204" pitchFamily="34" charset="0"/>
                <a:cs typeface="Arial" panose="020B0604020202020204" pitchFamily="34" charset="0"/>
              </a:rPr>
              <a:t>12 million </a:t>
            </a:r>
            <a:r>
              <a:rPr lang="en-US" sz="1266" dirty="0">
                <a:solidFill>
                  <a:srgbClr val="000000"/>
                </a:solidFill>
                <a:latin typeface="Arial" panose="020B0604020202020204" pitchFamily="34" charset="0"/>
                <a:cs typeface="Arial" panose="020B0604020202020204" pitchFamily="34" charset="0"/>
              </a:rPr>
              <a:t>people on MPP-licensed HIV treatment </a:t>
            </a:r>
          </a:p>
          <a:p>
            <a:r>
              <a:rPr lang="en-US" sz="2532" b="1" dirty="0">
                <a:solidFill>
                  <a:srgbClr val="283A8A"/>
                </a:solidFill>
                <a:latin typeface="Arial" panose="020B0604020202020204" pitchFamily="34" charset="0"/>
                <a:cs typeface="Arial" panose="020B0604020202020204" pitchFamily="34" charset="0"/>
              </a:rPr>
              <a:t>800,000 </a:t>
            </a:r>
            <a:r>
              <a:rPr lang="en-US" sz="1266" dirty="0">
                <a:solidFill>
                  <a:srgbClr val="000000"/>
                </a:solidFill>
                <a:latin typeface="Arial" panose="020B0604020202020204" pitchFamily="34" charset="0"/>
                <a:cs typeface="Arial" panose="020B0604020202020204" pitchFamily="34" charset="0"/>
              </a:rPr>
              <a:t>people with HCV treated/cured </a:t>
            </a:r>
            <a:endParaRPr lang="en-US" sz="1266" baseline="30000" dirty="0">
              <a:solidFill>
                <a:srgbClr val="000000"/>
              </a:solidFill>
              <a:latin typeface="Arial" panose="020B0604020202020204" pitchFamily="34" charset="0"/>
              <a:cs typeface="Arial" panose="020B0604020202020204" pitchFamily="34" charset="0"/>
            </a:endParaRPr>
          </a:p>
          <a:p>
            <a:endParaRPr lang="en-US" sz="1266" baseline="30000"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0DDCE544-1E3D-454D-B711-A324A6061809}"/>
              </a:ext>
            </a:extLst>
          </p:cNvPr>
          <p:cNvSpPr txBox="1"/>
          <p:nvPr/>
        </p:nvSpPr>
        <p:spPr>
          <a:xfrm>
            <a:off x="318113" y="6234887"/>
            <a:ext cx="8503109" cy="361015"/>
          </a:xfrm>
          <a:prstGeom prst="rect">
            <a:avLst/>
          </a:prstGeom>
          <a:noFill/>
        </p:spPr>
        <p:txBody>
          <a:bodyPr wrap="square" rtlCol="0">
            <a:noAutofit/>
          </a:bodyPr>
          <a:lstStyle/>
          <a:p>
            <a:pPr algn="l"/>
            <a:r>
              <a:rPr lang="en-GB" sz="703" baseline="30000" dirty="0">
                <a:solidFill>
                  <a:srgbClr val="000000"/>
                </a:solidFill>
                <a:latin typeface="Arial" panose="020B0604020202020204" pitchFamily="34" charset="0"/>
                <a:cs typeface="Arial" panose="020B0604020202020204" pitchFamily="34" charset="0"/>
              </a:rPr>
              <a:t>1</a:t>
            </a:r>
            <a:r>
              <a:rPr lang="en-GB" sz="703" dirty="0">
                <a:solidFill>
                  <a:srgbClr val="000000"/>
                </a:solidFill>
                <a:latin typeface="Arial" panose="020B0604020202020204" pitchFamily="34" charset="0"/>
                <a:cs typeface="Arial" panose="020B0604020202020204" pitchFamily="34" charset="0"/>
              </a:rPr>
              <a:t> From January 2012 to December 2019</a:t>
            </a:r>
          </a:p>
          <a:p>
            <a:pPr algn="l"/>
            <a:r>
              <a:rPr lang="en-GB" sz="703" baseline="30000" dirty="0">
                <a:solidFill>
                  <a:srgbClr val="000000"/>
                </a:solidFill>
                <a:latin typeface="Arial" panose="020B0604020202020204" pitchFamily="34" charset="0"/>
                <a:cs typeface="Arial" panose="020B0604020202020204" pitchFamily="34" charset="0"/>
              </a:rPr>
              <a:t>2</a:t>
            </a:r>
            <a:r>
              <a:rPr lang="en-GB" sz="703" dirty="0">
                <a:solidFill>
                  <a:srgbClr val="000000"/>
                </a:solidFill>
                <a:latin typeface="Arial" panose="020B0604020202020204" pitchFamily="34" charset="0"/>
                <a:cs typeface="Arial" panose="020B0604020202020204" pitchFamily="34" charset="0"/>
              </a:rPr>
              <a:t> </a:t>
            </a:r>
            <a:r>
              <a:rPr lang="en-GB" sz="703" dirty="0" err="1">
                <a:solidFill>
                  <a:srgbClr val="000000"/>
                </a:solidFill>
                <a:latin typeface="Arial" panose="020B0604020202020204" pitchFamily="34" charset="0"/>
                <a:cs typeface="Arial" panose="020B0604020202020204" pitchFamily="34" charset="0"/>
              </a:rPr>
              <a:t>Juneja</a:t>
            </a:r>
            <a:r>
              <a:rPr lang="en-GB" sz="703" dirty="0">
                <a:solidFill>
                  <a:srgbClr val="000000"/>
                </a:solidFill>
                <a:latin typeface="Arial" panose="020B0604020202020204" pitchFamily="34" charset="0"/>
                <a:cs typeface="Arial" panose="020B0604020202020204" pitchFamily="34" charset="0"/>
              </a:rPr>
              <a:t> S, et al “Projected savings through public health voluntary licences of HIV drugs negotiated by the Medicines Patent Pool (MPP)” PLOS ONE 12(5) (2017)</a:t>
            </a:r>
          </a:p>
        </p:txBody>
      </p:sp>
      <p:pic>
        <p:nvPicPr>
          <p:cNvPr id="11" name="Picture 10" descr="A picture containing drawing&#10;&#10;Description automatically generated">
            <a:extLst>
              <a:ext uri="{FF2B5EF4-FFF2-40B4-BE49-F238E27FC236}">
                <a16:creationId xmlns:a16="http://schemas.microsoft.com/office/drawing/2014/main" xmlns="" id="{1B22EEF4-AEBB-8C42-9503-77AE492DE2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1169" y="1298127"/>
            <a:ext cx="792892" cy="896815"/>
          </a:xfrm>
          <a:prstGeom prst="rect">
            <a:avLst/>
          </a:prstGeom>
        </p:spPr>
      </p:pic>
      <p:pic>
        <p:nvPicPr>
          <p:cNvPr id="12" name="Picture 11" descr="A close up of a sign&#10;&#10;Description automatically generated">
            <a:extLst>
              <a:ext uri="{FF2B5EF4-FFF2-40B4-BE49-F238E27FC236}">
                <a16:creationId xmlns:a16="http://schemas.microsoft.com/office/drawing/2014/main" xmlns="" id="{154E4168-D35C-CC4E-AF6E-E179582397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1169" y="2949411"/>
            <a:ext cx="886046" cy="886046"/>
          </a:xfrm>
          <a:prstGeom prst="rect">
            <a:avLst/>
          </a:prstGeom>
        </p:spPr>
      </p:pic>
      <p:pic>
        <p:nvPicPr>
          <p:cNvPr id="13" name="Picture 12" descr="A picture containing basketball, light&#10;&#10;Description automatically generated">
            <a:extLst>
              <a:ext uri="{FF2B5EF4-FFF2-40B4-BE49-F238E27FC236}">
                <a16:creationId xmlns:a16="http://schemas.microsoft.com/office/drawing/2014/main" xmlns="" id="{3FB757EE-CA8A-C64C-A58A-41918E1DED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665" y="3071682"/>
            <a:ext cx="886046" cy="88604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xmlns="" id="{D53F51DD-0D1E-774C-8266-A4828FB051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665" y="1298127"/>
            <a:ext cx="886046" cy="886046"/>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xmlns="" id="{0C6386B7-D1B6-1E47-BB0E-2BC5BE09FC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1665" y="4845238"/>
            <a:ext cx="886046" cy="886046"/>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xmlns="" id="{9B456052-E99A-8342-919E-C7CB28C18A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1169" y="4977254"/>
            <a:ext cx="886046" cy="886046"/>
          </a:xfrm>
          <a:prstGeom prst="rect">
            <a:avLst/>
          </a:prstGeom>
        </p:spPr>
      </p:pic>
    </p:spTree>
    <p:extLst>
      <p:ext uri="{BB962C8B-B14F-4D97-AF65-F5344CB8AC3E}">
        <p14:creationId xmlns:p14="http://schemas.microsoft.com/office/powerpoint/2010/main" val="16823197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p:cNvSpPr/>
          <p:nvPr/>
        </p:nvSpPr>
        <p:spPr>
          <a:xfrm>
            <a:off x="-28418" y="-38451"/>
            <a:ext cx="9200836" cy="6934902"/>
          </a:xfrm>
          <a:prstGeom prst="rect">
            <a:avLst/>
          </a:prstGeom>
          <a:solidFill>
            <a:srgbClr val="283A8A"/>
          </a:solidFill>
          <a:ln w="12700">
            <a:miter lim="400000"/>
          </a:ln>
        </p:spPr>
        <p:txBody>
          <a:bodyPr lIns="35719" tIns="35719" rIns="35719" bIns="35719" anchor="ctr"/>
          <a:lstStyle/>
          <a:p>
            <a:pPr algn="ctr" defTabSz="410751" hangingPunct="0">
              <a:defRPr sz="2200">
                <a:solidFill>
                  <a:srgbClr val="FFFFFF"/>
                </a:solidFill>
              </a:defRPr>
            </a:pPr>
            <a:endParaRPr sz="1547" kern="0" dirty="0">
              <a:solidFill>
                <a:srgbClr val="FFFFFF"/>
              </a:solidFill>
              <a:latin typeface="Helvetica Neue Medium"/>
              <a:sym typeface="Helvetica Neue Medium"/>
            </a:endParaRPr>
          </a:p>
        </p:txBody>
      </p:sp>
      <p:sp>
        <p:nvSpPr>
          <p:cNvPr id="345" name="ACCESS"/>
          <p:cNvSpPr txBox="1">
            <a:spLocks noGrp="1"/>
          </p:cNvSpPr>
          <p:nvPr>
            <p:ph type="ctrTitle"/>
          </p:nvPr>
        </p:nvSpPr>
        <p:spPr>
          <a:xfrm>
            <a:off x="-14209" y="2143525"/>
            <a:ext cx="9172418" cy="2203283"/>
          </a:xfrm>
          <a:prstGeom prst="rect">
            <a:avLst/>
          </a:prstGeom>
        </p:spPr>
        <p:txBody>
          <a:bodyPr>
            <a:noAutofit/>
          </a:bodyPr>
          <a:lstStyle>
            <a:lvl1pPr defTabSz="457200">
              <a:lnSpc>
                <a:spcPts val="16600"/>
              </a:lnSpc>
              <a:defRPr sz="9100" b="1">
                <a:solidFill>
                  <a:srgbClr val="FFFFFF"/>
                </a:solidFill>
                <a:latin typeface="PT Sans"/>
                <a:ea typeface="PT Sans"/>
                <a:cs typeface="PT Sans"/>
                <a:sym typeface="PT Sans"/>
              </a:defRPr>
            </a:lvl1pPr>
          </a:lstStyle>
          <a:p>
            <a:pPr>
              <a:lnSpc>
                <a:spcPct val="100000"/>
              </a:lnSpc>
            </a:pPr>
            <a:r>
              <a:rPr lang="en-US" sz="4400" dirty="0" err="1"/>
              <a:t>Estudio</a:t>
            </a:r>
            <a:r>
              <a:rPr lang="en-US" sz="4400" dirty="0"/>
              <a:t> de Caso: </a:t>
            </a:r>
            <a:br>
              <a:rPr lang="en-US" sz="4400" dirty="0"/>
            </a:br>
            <a:r>
              <a:rPr lang="en-US" sz="4400" dirty="0"/>
              <a:t>La </a:t>
            </a:r>
            <a:r>
              <a:rPr lang="en-US" sz="4400" dirty="0" err="1"/>
              <a:t>Licencia</a:t>
            </a:r>
            <a:r>
              <a:rPr lang="en-US" sz="4400" dirty="0"/>
              <a:t> </a:t>
            </a:r>
            <a:r>
              <a:rPr lang="en-US" sz="4400" dirty="0" err="1"/>
              <a:t>sobre</a:t>
            </a:r>
            <a:r>
              <a:rPr lang="en-US" sz="4400" dirty="0"/>
              <a:t> el Dolutegravir </a:t>
            </a:r>
            <a:br>
              <a:rPr lang="en-US" sz="4400" dirty="0"/>
            </a:br>
            <a:r>
              <a:rPr lang="en-US" sz="4400" dirty="0"/>
              <a:t>para el </a:t>
            </a:r>
            <a:r>
              <a:rPr lang="en-US" sz="4400" dirty="0" err="1"/>
              <a:t>tratamiento</a:t>
            </a:r>
            <a:r>
              <a:rPr lang="en-US" sz="4400" dirty="0"/>
              <a:t> del VIH</a:t>
            </a:r>
            <a:endParaRPr sz="4400" dirty="0"/>
          </a:p>
        </p:txBody>
      </p:sp>
      <p:sp>
        <p:nvSpPr>
          <p:cNvPr id="346" name="to effective and affordable treatments administered  in resource-limited contexts becomes"/>
          <p:cNvSpPr txBox="1"/>
          <p:nvPr/>
        </p:nvSpPr>
        <p:spPr>
          <a:xfrm>
            <a:off x="844953" y="3432043"/>
            <a:ext cx="7454094" cy="36420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spAutoFit/>
          </a:bodyPr>
          <a:lstStyle/>
          <a:p>
            <a:pPr algn="ctr" defTabSz="321457" hangingPunct="0">
              <a:defRPr sz="2700">
                <a:solidFill>
                  <a:srgbClr val="FFFFFF"/>
                </a:solidFill>
                <a:latin typeface="PT Sans"/>
                <a:ea typeface="PT Sans"/>
                <a:cs typeface="PT Sans"/>
                <a:sym typeface="PT Sans"/>
              </a:defRPr>
            </a:pPr>
            <a:endParaRPr sz="1898" kern="0" dirty="0">
              <a:solidFill>
                <a:srgbClr val="FFFFFF"/>
              </a:solidFill>
              <a:latin typeface="PT Sans"/>
              <a:sym typeface="PT Sans"/>
            </a:endParaRPr>
          </a:p>
        </p:txBody>
      </p:sp>
      <p:sp>
        <p:nvSpPr>
          <p:cNvPr id="349" name="Line"/>
          <p:cNvSpPr/>
          <p:nvPr/>
        </p:nvSpPr>
        <p:spPr>
          <a:xfrm>
            <a:off x="2759274" y="1927175"/>
            <a:ext cx="3625453" cy="1"/>
          </a:xfrm>
          <a:prstGeom prst="line">
            <a:avLst/>
          </a:prstGeom>
          <a:ln w="762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
        <p:nvSpPr>
          <p:cNvPr id="351" name="Line"/>
          <p:cNvSpPr/>
          <p:nvPr/>
        </p:nvSpPr>
        <p:spPr>
          <a:xfrm>
            <a:off x="2759274" y="4588222"/>
            <a:ext cx="3625453" cy="1"/>
          </a:xfrm>
          <a:prstGeom prst="line">
            <a:avLst/>
          </a:prstGeom>
          <a:ln w="76200">
            <a:solidFill>
              <a:srgbClr val="00AEEF"/>
            </a:solidFill>
            <a:miter lim="400000"/>
          </a:ln>
        </p:spPr>
        <p:txBody>
          <a:bodyPr lIns="32145" tIns="32145" rIns="32145" bIns="32145"/>
          <a:lstStyle/>
          <a:p>
            <a:pPr algn="ctr" defTabSz="410751" hangingPunct="0"/>
            <a:endParaRPr sz="1687" kern="0">
              <a:solidFill>
                <a:srgbClr val="000000"/>
              </a:solidFill>
              <a:latin typeface="Helvetica Neue Medium"/>
              <a:sym typeface="Helvetica Neue Medium"/>
            </a:endParaRPr>
          </a:p>
        </p:txBody>
      </p:sp>
    </p:spTree>
    <p:extLst>
      <p:ext uri="{BB962C8B-B14F-4D97-AF65-F5344CB8AC3E}">
        <p14:creationId xmlns:p14="http://schemas.microsoft.com/office/powerpoint/2010/main" val="23411618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xmlns="" id="{E44ED870-844B-8441-B420-4E43556ED017}"/>
              </a:ext>
            </a:extLst>
          </p:cNvPr>
          <p:cNvSpPr/>
          <p:nvPr/>
        </p:nvSpPr>
        <p:spPr>
          <a:xfrm>
            <a:off x="2476" y="2848541"/>
            <a:ext cx="9141525" cy="4084220"/>
          </a:xfrm>
          <a:prstGeom prst="rect">
            <a:avLst/>
          </a:prstGeom>
          <a:solidFill>
            <a:srgbClr val="283A8A"/>
          </a:solidFill>
          <a:ln w="12700">
            <a:miter lim="400000"/>
          </a:ln>
        </p:spPr>
        <p:txBody>
          <a:bodyPr lIns="35723" tIns="35723" rIns="35723" bIns="35723" anchor="ctr"/>
          <a:lstStyle/>
          <a:p>
            <a:pPr>
              <a:defRPr sz="2200">
                <a:solidFill>
                  <a:srgbClr val="FFFFFF"/>
                </a:solidFill>
              </a:defRPr>
            </a:pPr>
            <a:endParaRPr lang="en-GB" sz="1547" dirty="0">
              <a:latin typeface="Arial" panose="020B0604020202020204" pitchFamily="34" charset="0"/>
              <a:cs typeface="Arial" panose="020B0604020202020204" pitchFamily="34" charset="0"/>
            </a:endParaRPr>
          </a:p>
        </p:txBody>
      </p:sp>
      <p:sp>
        <p:nvSpPr>
          <p:cNvPr id="4" name="Rectangle">
            <a:extLst>
              <a:ext uri="{FF2B5EF4-FFF2-40B4-BE49-F238E27FC236}">
                <a16:creationId xmlns:a16="http://schemas.microsoft.com/office/drawing/2014/main" xmlns="" id="{D93C9F9A-AD85-624C-A424-5A4578BC6E7D}"/>
              </a:ext>
            </a:extLst>
          </p:cNvPr>
          <p:cNvSpPr/>
          <p:nvPr/>
        </p:nvSpPr>
        <p:spPr>
          <a:xfrm flipV="1">
            <a:off x="239501" y="2479020"/>
            <a:ext cx="951660" cy="336660"/>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6" name="TextBox 4">
            <a:extLst>
              <a:ext uri="{FF2B5EF4-FFF2-40B4-BE49-F238E27FC236}">
                <a16:creationId xmlns:a16="http://schemas.microsoft.com/office/drawing/2014/main" xmlns="" id="{B33C52B4-2405-F342-82BF-832B52CA4B18}"/>
              </a:ext>
            </a:extLst>
          </p:cNvPr>
          <p:cNvSpPr txBox="1"/>
          <p:nvPr/>
        </p:nvSpPr>
        <p:spPr>
          <a:xfrm>
            <a:off x="5599645" y="2930702"/>
            <a:ext cx="888039" cy="1969293"/>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spAutoFit/>
          </a:bodyPr>
          <a:lstStyle/>
          <a:p>
            <a:pPr defTabSz="321503">
              <a:defRPr sz="1800" b="1" cap="all">
                <a:solidFill>
                  <a:srgbClr val="00877D"/>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JUNE</a:t>
            </a:r>
            <a:r>
              <a:rPr lang="en-GB" sz="1125" dirty="0">
                <a:solidFill>
                  <a:schemeClr val="bg1"/>
                </a:solidFill>
                <a:latin typeface="Arial" panose="020B0604020202020204" pitchFamily="34" charset="0"/>
                <a:ea typeface="PT Sans"/>
                <a:cs typeface="Arial" panose="020B0604020202020204" pitchFamily="34" charset="0"/>
              </a:rPr>
              <a:t> </a:t>
            </a:r>
            <a:endParaRPr lang="en-GB" sz="1125" dirty="0">
              <a:solidFill>
                <a:schemeClr val="bg1"/>
              </a:solidFill>
              <a:latin typeface="Arial" panose="020B0604020202020204" pitchFamily="34" charset="0"/>
              <a:ea typeface="PT Sans" panose="020B0503020203020204"/>
              <a:cs typeface="Arial" panose="020B0604020202020204" pitchFamily="34" charset="0"/>
              <a:sym typeface="PT Sans"/>
            </a:endParaRPr>
          </a:p>
          <a:p>
            <a:pPr defTabSz="321503">
              <a:defRPr sz="18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rPr>
              <a:t>Six quality-assured generic manufacturers are ready to supply TLD to people living with HIV in LMICs</a:t>
            </a:r>
          </a:p>
        </p:txBody>
      </p:sp>
      <p:sp>
        <p:nvSpPr>
          <p:cNvPr id="7" name="Group">
            <a:extLst>
              <a:ext uri="{FF2B5EF4-FFF2-40B4-BE49-F238E27FC236}">
                <a16:creationId xmlns:a16="http://schemas.microsoft.com/office/drawing/2014/main" xmlns="" id="{E45EF6FE-DC64-4C4E-A36B-EC68285AA5BF}"/>
              </a:ext>
            </a:extLst>
          </p:cNvPr>
          <p:cNvSpPr txBox="1"/>
          <p:nvPr/>
        </p:nvSpPr>
        <p:spPr>
          <a:xfrm>
            <a:off x="327261" y="2540601"/>
            <a:ext cx="753201" cy="287231"/>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2013</a:t>
            </a:r>
          </a:p>
        </p:txBody>
      </p:sp>
      <p:sp>
        <p:nvSpPr>
          <p:cNvPr id="8" name="TextBox 4">
            <a:extLst>
              <a:ext uri="{FF2B5EF4-FFF2-40B4-BE49-F238E27FC236}">
                <a16:creationId xmlns:a16="http://schemas.microsoft.com/office/drawing/2014/main" xmlns="" id="{A04C74EA-C1F0-494E-8D8F-7C29C847D89B}"/>
              </a:ext>
            </a:extLst>
          </p:cNvPr>
          <p:cNvSpPr txBox="1"/>
          <p:nvPr/>
        </p:nvSpPr>
        <p:spPr>
          <a:xfrm>
            <a:off x="1310376" y="2938761"/>
            <a:ext cx="909908" cy="2414679"/>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nchor="t">
            <a:noAutofit/>
          </a:bodyPr>
          <a:lstStyle/>
          <a:p>
            <a:pPr defTabSz="321503">
              <a:defRPr sz="1600" b="1" cap="all">
                <a:solidFill>
                  <a:srgbClr val="F3AB22"/>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April</a:t>
            </a:r>
          </a:p>
          <a:p>
            <a:pPr defTabSz="321503">
              <a:spcBef>
                <a:spcPts val="281"/>
              </a:spcBef>
              <a:defRPr sz="16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rPr>
              <a:t>MPP signs licence with </a:t>
            </a:r>
            <a:r>
              <a:rPr lang="en-GB" sz="1125" dirty="0" err="1">
                <a:solidFill>
                  <a:srgbClr val="FFFFFF"/>
                </a:solidFill>
                <a:latin typeface="Arial" panose="020B0604020202020204" pitchFamily="34" charset="0"/>
                <a:cs typeface="Arial" panose="020B0604020202020204" pitchFamily="34" charset="0"/>
              </a:rPr>
              <a:t>ViiV</a:t>
            </a:r>
            <a:r>
              <a:rPr lang="en-GB" sz="1125" dirty="0">
                <a:solidFill>
                  <a:srgbClr val="FFFFFF"/>
                </a:solidFill>
                <a:latin typeface="Arial" panose="020B0604020202020204" pitchFamily="34" charset="0"/>
                <a:cs typeface="Arial" panose="020B0604020202020204" pitchFamily="34" charset="0"/>
              </a:rPr>
              <a:t> Healthcare covering countries home to 93.4% of people living with HIV in LMICs</a:t>
            </a:r>
          </a:p>
        </p:txBody>
      </p:sp>
      <p:sp>
        <p:nvSpPr>
          <p:cNvPr id="9" name="TextBox 4">
            <a:extLst>
              <a:ext uri="{FF2B5EF4-FFF2-40B4-BE49-F238E27FC236}">
                <a16:creationId xmlns:a16="http://schemas.microsoft.com/office/drawing/2014/main" xmlns="" id="{BC96AE5F-411F-E644-908A-00C84CF73855}"/>
              </a:ext>
            </a:extLst>
          </p:cNvPr>
          <p:cNvSpPr txBox="1"/>
          <p:nvPr/>
        </p:nvSpPr>
        <p:spPr>
          <a:xfrm>
            <a:off x="3418984" y="2938761"/>
            <a:ext cx="830704" cy="1293596"/>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nchor="t">
            <a:spAutoFit/>
          </a:bodyPr>
          <a:lstStyle/>
          <a:p>
            <a:pPr defTabSz="321503">
              <a:defRPr sz="1600" b="1" cap="all">
                <a:solidFill>
                  <a:srgbClr val="283A8A"/>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JUNE</a:t>
            </a:r>
            <a:endParaRPr lang="en-GB" sz="984" dirty="0">
              <a:solidFill>
                <a:srgbClr val="00B0F0"/>
              </a:solidFill>
              <a:latin typeface="Arial" panose="020B0604020202020204" pitchFamily="34" charset="0"/>
              <a:ea typeface="PT Sans" panose="020B0503020203020204"/>
              <a:cs typeface="Arial" panose="020B0604020202020204" pitchFamily="34" charset="0"/>
              <a:sym typeface="PT Sans"/>
            </a:endParaRPr>
          </a:p>
          <a:p>
            <a:pPr defTabSz="321503">
              <a:spcBef>
                <a:spcPts val="281"/>
              </a:spcBef>
              <a:defRPr sz="16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rPr>
              <a:t>WHO guidelines recommend </a:t>
            </a:r>
            <a:br>
              <a:rPr lang="en-GB" sz="1125" dirty="0">
                <a:solidFill>
                  <a:srgbClr val="FFFFFF"/>
                </a:solidFill>
                <a:latin typeface="Arial" panose="020B0604020202020204" pitchFamily="34" charset="0"/>
                <a:cs typeface="Arial" panose="020B0604020202020204" pitchFamily="34" charset="0"/>
              </a:rPr>
            </a:br>
            <a:r>
              <a:rPr lang="en-GB" sz="1125" dirty="0">
                <a:solidFill>
                  <a:srgbClr val="FFFFFF"/>
                </a:solidFill>
                <a:latin typeface="Arial" panose="020B0604020202020204" pitchFamily="34" charset="0"/>
                <a:cs typeface="Arial" panose="020B0604020202020204" pitchFamily="34" charset="0"/>
              </a:rPr>
              <a:t>DTG in first line treatment</a:t>
            </a:r>
          </a:p>
        </p:txBody>
      </p:sp>
      <p:sp>
        <p:nvSpPr>
          <p:cNvPr id="10" name="TextBox 4">
            <a:extLst>
              <a:ext uri="{FF2B5EF4-FFF2-40B4-BE49-F238E27FC236}">
                <a16:creationId xmlns:a16="http://schemas.microsoft.com/office/drawing/2014/main" xmlns="" id="{9E7F8370-9A4A-5948-8406-C8BE566171DF}"/>
              </a:ext>
            </a:extLst>
          </p:cNvPr>
          <p:cNvSpPr txBox="1"/>
          <p:nvPr/>
        </p:nvSpPr>
        <p:spPr>
          <a:xfrm>
            <a:off x="4465691" y="4744367"/>
            <a:ext cx="928853" cy="1142144"/>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spAutoFit/>
          </a:bodyPr>
          <a:lstStyle/>
          <a:p>
            <a:pPr defTabSz="321503">
              <a:spcBef>
                <a:spcPts val="281"/>
              </a:spcBef>
              <a:defRPr sz="1600" b="1" cap="all">
                <a:solidFill>
                  <a:srgbClr val="285F8A"/>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September</a:t>
            </a:r>
            <a:r>
              <a:rPr lang="en-GB" sz="1125" dirty="0">
                <a:solidFill>
                  <a:schemeClr val="bg1"/>
                </a:solidFill>
                <a:latin typeface="Arial" panose="020B0604020202020204" pitchFamily="34" charset="0"/>
                <a:ea typeface="PT Sans"/>
                <a:cs typeface="Arial" panose="020B0604020202020204" pitchFamily="34" charset="0"/>
              </a:rPr>
              <a:t> </a:t>
            </a:r>
            <a:endParaRPr lang="en-GB" sz="1125" dirty="0">
              <a:solidFill>
                <a:schemeClr val="bg1"/>
              </a:solidFill>
              <a:latin typeface="Arial" panose="020B0604020202020204" pitchFamily="34" charset="0"/>
              <a:ea typeface="PT Sans" panose="020B0503020203020204"/>
              <a:cs typeface="Arial" panose="020B0604020202020204" pitchFamily="34" charset="0"/>
              <a:sym typeface="PT Sans"/>
            </a:endParaRPr>
          </a:p>
          <a:p>
            <a:pPr defTabSz="321503">
              <a:spcBef>
                <a:spcPts val="281"/>
              </a:spcBef>
              <a:defRPr sz="16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rPr>
              <a:t>Multiple partners announce an annual price of USD 75 </a:t>
            </a:r>
          </a:p>
        </p:txBody>
      </p:sp>
      <p:sp>
        <p:nvSpPr>
          <p:cNvPr id="11" name="TextBox 4">
            <a:extLst>
              <a:ext uri="{FF2B5EF4-FFF2-40B4-BE49-F238E27FC236}">
                <a16:creationId xmlns:a16="http://schemas.microsoft.com/office/drawing/2014/main" xmlns="" id="{5E013201-69C3-734D-B054-D673A2461E56}"/>
              </a:ext>
            </a:extLst>
          </p:cNvPr>
          <p:cNvSpPr txBox="1"/>
          <p:nvPr/>
        </p:nvSpPr>
        <p:spPr>
          <a:xfrm>
            <a:off x="4478651" y="2938761"/>
            <a:ext cx="915893" cy="1639844"/>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nchor="t">
            <a:spAutoFit/>
          </a:bodyPr>
          <a:lstStyle/>
          <a:p>
            <a:pPr defTabSz="321503">
              <a:spcBef>
                <a:spcPts val="281"/>
              </a:spcBef>
              <a:defRPr sz="1600" b="1" cap="all">
                <a:solidFill>
                  <a:srgbClr val="285F8A"/>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August</a:t>
            </a:r>
            <a:endParaRPr lang="en-GB" sz="984" dirty="0">
              <a:solidFill>
                <a:srgbClr val="00B0F0"/>
              </a:solidFill>
              <a:latin typeface="Arial" panose="020B0604020202020204" pitchFamily="34" charset="0"/>
              <a:ea typeface="PT Sans" panose="020B0503020203020204"/>
              <a:cs typeface="Arial" panose="020B0604020202020204" pitchFamily="34" charset="0"/>
              <a:sym typeface="PT Sans"/>
            </a:endParaRPr>
          </a:p>
          <a:p>
            <a:pPr defTabSz="321503">
              <a:spcBef>
                <a:spcPts val="281"/>
              </a:spcBef>
              <a:defRPr sz="16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rPr>
              <a:t>1</a:t>
            </a:r>
            <a:r>
              <a:rPr lang="en-GB" sz="1125" baseline="30000" dirty="0">
                <a:solidFill>
                  <a:srgbClr val="FFFFFF"/>
                </a:solidFill>
                <a:latin typeface="Arial" panose="020B0604020202020204" pitchFamily="34" charset="0"/>
                <a:cs typeface="Arial" panose="020B0604020202020204" pitchFamily="34" charset="0"/>
              </a:rPr>
              <a:t>st</a:t>
            </a:r>
            <a:r>
              <a:rPr lang="en-GB" sz="1125" dirty="0">
                <a:solidFill>
                  <a:srgbClr val="FFFFFF"/>
                </a:solidFill>
                <a:latin typeface="Arial" panose="020B0604020202020204" pitchFamily="34" charset="0"/>
                <a:cs typeface="Arial" panose="020B0604020202020204" pitchFamily="34" charset="0"/>
              </a:rPr>
              <a:t> MPP licensee receives USFDA approval for fixed dose combination TLD</a:t>
            </a:r>
          </a:p>
        </p:txBody>
      </p:sp>
      <p:sp>
        <p:nvSpPr>
          <p:cNvPr id="12" name="TextBox 4">
            <a:extLst>
              <a:ext uri="{FF2B5EF4-FFF2-40B4-BE49-F238E27FC236}">
                <a16:creationId xmlns:a16="http://schemas.microsoft.com/office/drawing/2014/main" xmlns="" id="{79967F9C-5850-B44F-B6D3-D133EDA01DD1}"/>
              </a:ext>
            </a:extLst>
          </p:cNvPr>
          <p:cNvSpPr txBox="1"/>
          <p:nvPr/>
        </p:nvSpPr>
        <p:spPr>
          <a:xfrm>
            <a:off x="2402733" y="2938761"/>
            <a:ext cx="879011" cy="1466720"/>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nchor="t">
            <a:spAutoFit/>
          </a:bodyPr>
          <a:lstStyle/>
          <a:p>
            <a:pPr defTabSz="321503">
              <a:defRPr sz="1600" b="1" cap="all">
                <a:solidFill>
                  <a:srgbClr val="F3AB22"/>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December</a:t>
            </a:r>
          </a:p>
          <a:p>
            <a:pPr defTabSz="321503">
              <a:spcBef>
                <a:spcPts val="281"/>
              </a:spcBef>
              <a:defRPr sz="16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rPr>
              <a:t>Four MPP licensees are already developing products containing DTG</a:t>
            </a:r>
          </a:p>
        </p:txBody>
      </p:sp>
      <p:sp>
        <p:nvSpPr>
          <p:cNvPr id="14" name="TextBox 2">
            <a:extLst>
              <a:ext uri="{FF2B5EF4-FFF2-40B4-BE49-F238E27FC236}">
                <a16:creationId xmlns:a16="http://schemas.microsoft.com/office/drawing/2014/main" xmlns="" id="{F14F4C8A-4F4B-B142-9E02-814382C4D8C1}"/>
              </a:ext>
            </a:extLst>
          </p:cNvPr>
          <p:cNvSpPr txBox="1"/>
          <p:nvPr/>
        </p:nvSpPr>
        <p:spPr>
          <a:xfrm>
            <a:off x="327262" y="2938761"/>
            <a:ext cx="853358" cy="1089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spAutoFit/>
          </a:bodyPr>
          <a:lstStyle/>
          <a:p>
            <a:pPr defTabSz="410809" hangingPunct="0"/>
            <a:r>
              <a:rPr lang="en-GB" sz="984" b="1" dirty="0">
                <a:solidFill>
                  <a:srgbClr val="00AEEF"/>
                </a:solidFill>
                <a:latin typeface="Arial" panose="020B0604020202020204" pitchFamily="34" charset="0"/>
                <a:cs typeface="Arial" panose="020B0604020202020204" pitchFamily="34" charset="0"/>
                <a:sym typeface="Helvetica Neue Medium"/>
              </a:rPr>
              <a:t>AUGUST</a:t>
            </a:r>
          </a:p>
          <a:p>
            <a:pPr defTabSz="410809" hangingPunct="0"/>
            <a:r>
              <a:rPr lang="en-GB" sz="1125" dirty="0">
                <a:solidFill>
                  <a:srgbClr val="FFFFFF"/>
                </a:solidFill>
                <a:latin typeface="Arial" panose="020B0604020202020204" pitchFamily="34" charset="0"/>
                <a:cs typeface="Arial" panose="020B0604020202020204" pitchFamily="34" charset="0"/>
              </a:rPr>
              <a:t>USFDA</a:t>
            </a:r>
          </a:p>
          <a:p>
            <a:pPr defTabSz="410809" hangingPunct="0"/>
            <a:r>
              <a:rPr lang="en-GB" sz="1125" dirty="0">
                <a:solidFill>
                  <a:srgbClr val="FFFFFF"/>
                </a:solidFill>
                <a:latin typeface="Arial" panose="020B0604020202020204" pitchFamily="34" charset="0"/>
                <a:cs typeface="Arial" panose="020B0604020202020204" pitchFamily="34" charset="0"/>
                <a:sym typeface="Helvetica Neue Medium"/>
              </a:rPr>
              <a:t>approves</a:t>
            </a:r>
          </a:p>
          <a:p>
            <a:pPr defTabSz="410809" hangingPunct="0"/>
            <a:r>
              <a:rPr lang="en-GB" sz="1125" dirty="0">
                <a:solidFill>
                  <a:srgbClr val="FFFFFF"/>
                </a:solidFill>
                <a:latin typeface="Arial" panose="020B0604020202020204" pitchFamily="34" charset="0"/>
                <a:cs typeface="Arial" panose="020B0604020202020204" pitchFamily="34" charset="0"/>
              </a:rPr>
              <a:t>DTG for HIV treatment</a:t>
            </a:r>
            <a:endParaRPr lang="en-GB" sz="1125" dirty="0">
              <a:solidFill>
                <a:srgbClr val="FFFFFF"/>
              </a:solidFill>
              <a:latin typeface="Arial" panose="020B0604020202020204" pitchFamily="34" charset="0"/>
              <a:cs typeface="Arial" panose="020B0604020202020204" pitchFamily="34" charset="0"/>
              <a:sym typeface="Helvetica Neue Medium"/>
            </a:endParaRPr>
          </a:p>
        </p:txBody>
      </p:sp>
      <p:sp>
        <p:nvSpPr>
          <p:cNvPr id="15" name="Rectangle">
            <a:extLst>
              <a:ext uri="{FF2B5EF4-FFF2-40B4-BE49-F238E27FC236}">
                <a16:creationId xmlns:a16="http://schemas.microsoft.com/office/drawing/2014/main" xmlns="" id="{737E82B4-EC29-6F4E-8EAE-CA2DF917AA4E}"/>
              </a:ext>
            </a:extLst>
          </p:cNvPr>
          <p:cNvSpPr/>
          <p:nvPr/>
        </p:nvSpPr>
        <p:spPr>
          <a:xfrm flipV="1">
            <a:off x="239502" y="2869220"/>
            <a:ext cx="951659" cy="1187769"/>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16" name="Rectangle">
            <a:extLst>
              <a:ext uri="{FF2B5EF4-FFF2-40B4-BE49-F238E27FC236}">
                <a16:creationId xmlns:a16="http://schemas.microsoft.com/office/drawing/2014/main" xmlns="" id="{FAB09E05-BE8F-7645-ADE2-DCF8202966DC}"/>
              </a:ext>
            </a:extLst>
          </p:cNvPr>
          <p:cNvSpPr/>
          <p:nvPr/>
        </p:nvSpPr>
        <p:spPr>
          <a:xfrm flipV="1">
            <a:off x="1273664" y="2479019"/>
            <a:ext cx="956990" cy="336659"/>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17" name="Group">
            <a:extLst>
              <a:ext uri="{FF2B5EF4-FFF2-40B4-BE49-F238E27FC236}">
                <a16:creationId xmlns:a16="http://schemas.microsoft.com/office/drawing/2014/main" xmlns="" id="{2B999E0E-178B-9F46-A931-D009DCEA1255}"/>
              </a:ext>
            </a:extLst>
          </p:cNvPr>
          <p:cNvSpPr txBox="1"/>
          <p:nvPr/>
        </p:nvSpPr>
        <p:spPr>
          <a:xfrm>
            <a:off x="1378487" y="2540600"/>
            <a:ext cx="736156" cy="349590"/>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2014</a:t>
            </a:r>
          </a:p>
        </p:txBody>
      </p:sp>
      <p:sp>
        <p:nvSpPr>
          <p:cNvPr id="18" name="Rectangle">
            <a:extLst>
              <a:ext uri="{FF2B5EF4-FFF2-40B4-BE49-F238E27FC236}">
                <a16:creationId xmlns:a16="http://schemas.microsoft.com/office/drawing/2014/main" xmlns="" id="{C161B6DE-8CE0-A644-9B14-DED629B55950}"/>
              </a:ext>
            </a:extLst>
          </p:cNvPr>
          <p:cNvSpPr/>
          <p:nvPr/>
        </p:nvSpPr>
        <p:spPr>
          <a:xfrm flipV="1">
            <a:off x="1268404" y="2869220"/>
            <a:ext cx="951660" cy="2230911"/>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19" name="Rectangle">
            <a:extLst>
              <a:ext uri="{FF2B5EF4-FFF2-40B4-BE49-F238E27FC236}">
                <a16:creationId xmlns:a16="http://schemas.microsoft.com/office/drawing/2014/main" xmlns="" id="{C80C0964-EA09-F646-906F-DA7295EA5A7E}"/>
              </a:ext>
            </a:extLst>
          </p:cNvPr>
          <p:cNvSpPr/>
          <p:nvPr/>
        </p:nvSpPr>
        <p:spPr>
          <a:xfrm flipV="1">
            <a:off x="2307844" y="2479019"/>
            <a:ext cx="962350" cy="336659"/>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0" name="Group">
            <a:extLst>
              <a:ext uri="{FF2B5EF4-FFF2-40B4-BE49-F238E27FC236}">
                <a16:creationId xmlns:a16="http://schemas.microsoft.com/office/drawing/2014/main" xmlns="" id="{66A30AD0-81F5-BF43-838D-84E8ECAA31F3}"/>
              </a:ext>
            </a:extLst>
          </p:cNvPr>
          <p:cNvSpPr txBox="1"/>
          <p:nvPr/>
        </p:nvSpPr>
        <p:spPr>
          <a:xfrm>
            <a:off x="2402733" y="2540600"/>
            <a:ext cx="736156" cy="306447"/>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2015</a:t>
            </a:r>
          </a:p>
        </p:txBody>
      </p:sp>
      <p:sp>
        <p:nvSpPr>
          <p:cNvPr id="21" name="Rectangle">
            <a:extLst>
              <a:ext uri="{FF2B5EF4-FFF2-40B4-BE49-F238E27FC236}">
                <a16:creationId xmlns:a16="http://schemas.microsoft.com/office/drawing/2014/main" xmlns="" id="{7E4E72C4-93EB-3044-A367-B75FA2FD7EA1}"/>
              </a:ext>
            </a:extLst>
          </p:cNvPr>
          <p:cNvSpPr/>
          <p:nvPr/>
        </p:nvSpPr>
        <p:spPr>
          <a:xfrm flipV="1">
            <a:off x="2307845" y="2869217"/>
            <a:ext cx="956990" cy="1570308"/>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2" name="Rectangle">
            <a:extLst>
              <a:ext uri="{FF2B5EF4-FFF2-40B4-BE49-F238E27FC236}">
                <a16:creationId xmlns:a16="http://schemas.microsoft.com/office/drawing/2014/main" xmlns="" id="{0394FB7D-C93B-0046-943F-0739148A3B68}"/>
              </a:ext>
            </a:extLst>
          </p:cNvPr>
          <p:cNvSpPr/>
          <p:nvPr/>
        </p:nvSpPr>
        <p:spPr>
          <a:xfrm flipV="1">
            <a:off x="3336744" y="2479019"/>
            <a:ext cx="956990" cy="348812"/>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3" name="Group">
            <a:extLst>
              <a:ext uri="{FF2B5EF4-FFF2-40B4-BE49-F238E27FC236}">
                <a16:creationId xmlns:a16="http://schemas.microsoft.com/office/drawing/2014/main" xmlns="" id="{CD521316-53EE-5F40-B716-63288BFCC1FC}"/>
              </a:ext>
            </a:extLst>
          </p:cNvPr>
          <p:cNvSpPr txBox="1"/>
          <p:nvPr/>
        </p:nvSpPr>
        <p:spPr>
          <a:xfrm>
            <a:off x="3441850" y="2540600"/>
            <a:ext cx="795637" cy="341036"/>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2016</a:t>
            </a:r>
          </a:p>
        </p:txBody>
      </p:sp>
      <p:sp>
        <p:nvSpPr>
          <p:cNvPr id="24" name="Rectangle">
            <a:extLst>
              <a:ext uri="{FF2B5EF4-FFF2-40B4-BE49-F238E27FC236}">
                <a16:creationId xmlns:a16="http://schemas.microsoft.com/office/drawing/2014/main" xmlns="" id="{F7055798-DC5F-9C48-A86D-4F85CEC25F73}"/>
              </a:ext>
            </a:extLst>
          </p:cNvPr>
          <p:cNvSpPr/>
          <p:nvPr/>
        </p:nvSpPr>
        <p:spPr>
          <a:xfrm flipV="1">
            <a:off x="3336744" y="2869217"/>
            <a:ext cx="956990" cy="1570307"/>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5" name="Rectangle">
            <a:extLst>
              <a:ext uri="{FF2B5EF4-FFF2-40B4-BE49-F238E27FC236}">
                <a16:creationId xmlns:a16="http://schemas.microsoft.com/office/drawing/2014/main" xmlns="" id="{467DEA25-4EE2-E846-B68E-96B8BABFA265}"/>
              </a:ext>
            </a:extLst>
          </p:cNvPr>
          <p:cNvSpPr/>
          <p:nvPr/>
        </p:nvSpPr>
        <p:spPr>
          <a:xfrm flipV="1">
            <a:off x="4372165" y="2479020"/>
            <a:ext cx="1022379" cy="336660"/>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6" name="Group">
            <a:extLst>
              <a:ext uri="{FF2B5EF4-FFF2-40B4-BE49-F238E27FC236}">
                <a16:creationId xmlns:a16="http://schemas.microsoft.com/office/drawing/2014/main" xmlns="" id="{6F2D5268-1B63-7349-99B8-DF7A30497086}"/>
              </a:ext>
            </a:extLst>
          </p:cNvPr>
          <p:cNvSpPr txBox="1"/>
          <p:nvPr/>
        </p:nvSpPr>
        <p:spPr>
          <a:xfrm>
            <a:off x="4475443" y="2540601"/>
            <a:ext cx="799883" cy="287231"/>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2017</a:t>
            </a:r>
          </a:p>
        </p:txBody>
      </p:sp>
      <p:sp>
        <p:nvSpPr>
          <p:cNvPr id="27" name="Rectangle">
            <a:extLst>
              <a:ext uri="{FF2B5EF4-FFF2-40B4-BE49-F238E27FC236}">
                <a16:creationId xmlns:a16="http://schemas.microsoft.com/office/drawing/2014/main" xmlns="" id="{412BBD8E-B5EF-F447-9D8D-2110D628A84D}"/>
              </a:ext>
            </a:extLst>
          </p:cNvPr>
          <p:cNvSpPr/>
          <p:nvPr/>
        </p:nvSpPr>
        <p:spPr>
          <a:xfrm flipV="1">
            <a:off x="4365645" y="2869217"/>
            <a:ext cx="1044068" cy="1707208"/>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8" name="Rectangle">
            <a:extLst>
              <a:ext uri="{FF2B5EF4-FFF2-40B4-BE49-F238E27FC236}">
                <a16:creationId xmlns:a16="http://schemas.microsoft.com/office/drawing/2014/main" xmlns="" id="{9C762395-ED35-9F4D-9E62-BECD7DE31D20}"/>
              </a:ext>
            </a:extLst>
          </p:cNvPr>
          <p:cNvSpPr/>
          <p:nvPr/>
        </p:nvSpPr>
        <p:spPr>
          <a:xfrm flipV="1">
            <a:off x="4365361" y="4658185"/>
            <a:ext cx="1044068" cy="1312815"/>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29" name="Rectangle">
            <a:extLst>
              <a:ext uri="{FF2B5EF4-FFF2-40B4-BE49-F238E27FC236}">
                <a16:creationId xmlns:a16="http://schemas.microsoft.com/office/drawing/2014/main" xmlns="" id="{E7B9084B-87A1-3E4D-87B9-6897405BC082}"/>
              </a:ext>
            </a:extLst>
          </p:cNvPr>
          <p:cNvSpPr/>
          <p:nvPr/>
        </p:nvSpPr>
        <p:spPr>
          <a:xfrm flipV="1">
            <a:off x="5507407" y="2479020"/>
            <a:ext cx="956447" cy="336660"/>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30" name="Group">
            <a:extLst>
              <a:ext uri="{FF2B5EF4-FFF2-40B4-BE49-F238E27FC236}">
                <a16:creationId xmlns:a16="http://schemas.microsoft.com/office/drawing/2014/main" xmlns="" id="{39CFD6FD-DC30-0949-8997-68249FAF1782}"/>
              </a:ext>
            </a:extLst>
          </p:cNvPr>
          <p:cNvSpPr txBox="1"/>
          <p:nvPr/>
        </p:nvSpPr>
        <p:spPr>
          <a:xfrm>
            <a:off x="5608802" y="2540601"/>
            <a:ext cx="747571" cy="287231"/>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2018</a:t>
            </a:r>
          </a:p>
        </p:txBody>
      </p:sp>
      <p:sp>
        <p:nvSpPr>
          <p:cNvPr id="31" name="Rectangle">
            <a:extLst>
              <a:ext uri="{FF2B5EF4-FFF2-40B4-BE49-F238E27FC236}">
                <a16:creationId xmlns:a16="http://schemas.microsoft.com/office/drawing/2014/main" xmlns="" id="{0A34E8E2-BF56-3F48-8EF0-D519527C4B59}"/>
              </a:ext>
            </a:extLst>
          </p:cNvPr>
          <p:cNvSpPr/>
          <p:nvPr/>
        </p:nvSpPr>
        <p:spPr>
          <a:xfrm flipV="1">
            <a:off x="5510501" y="2869217"/>
            <a:ext cx="962069" cy="2106390"/>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32" name="Rectangle">
            <a:extLst>
              <a:ext uri="{FF2B5EF4-FFF2-40B4-BE49-F238E27FC236}">
                <a16:creationId xmlns:a16="http://schemas.microsoft.com/office/drawing/2014/main" xmlns="" id="{22DF4017-879B-4C42-958F-EDE05E9B349C}"/>
              </a:ext>
            </a:extLst>
          </p:cNvPr>
          <p:cNvSpPr/>
          <p:nvPr/>
        </p:nvSpPr>
        <p:spPr>
          <a:xfrm flipV="1">
            <a:off x="6578615" y="2479020"/>
            <a:ext cx="956447" cy="336660"/>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33" name="Group">
            <a:extLst>
              <a:ext uri="{FF2B5EF4-FFF2-40B4-BE49-F238E27FC236}">
                <a16:creationId xmlns:a16="http://schemas.microsoft.com/office/drawing/2014/main" xmlns="" id="{95FB0126-2D1A-BC4B-AF11-8BB0BEC6F440}"/>
              </a:ext>
            </a:extLst>
          </p:cNvPr>
          <p:cNvSpPr txBox="1"/>
          <p:nvPr/>
        </p:nvSpPr>
        <p:spPr>
          <a:xfrm>
            <a:off x="6659333" y="2540601"/>
            <a:ext cx="747571" cy="287231"/>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pPr algn="ctr"/>
            <a:r>
              <a:rPr lang="en-GB" sz="1266" dirty="0">
                <a:solidFill>
                  <a:srgbClr val="FFFFFF"/>
                </a:solidFill>
                <a:latin typeface="Arial" panose="020B0604020202020204" pitchFamily="34" charset="0"/>
                <a:ea typeface="PT Sans"/>
                <a:cs typeface="Arial" panose="020B0604020202020204" pitchFamily="34" charset="0"/>
              </a:rPr>
              <a:t>2019</a:t>
            </a:r>
          </a:p>
        </p:txBody>
      </p:sp>
      <p:sp>
        <p:nvSpPr>
          <p:cNvPr id="34" name="Rectangle">
            <a:extLst>
              <a:ext uri="{FF2B5EF4-FFF2-40B4-BE49-F238E27FC236}">
                <a16:creationId xmlns:a16="http://schemas.microsoft.com/office/drawing/2014/main" xmlns="" id="{D4776934-C220-0546-92F3-12ACCD738A66}"/>
              </a:ext>
            </a:extLst>
          </p:cNvPr>
          <p:cNvSpPr/>
          <p:nvPr/>
        </p:nvSpPr>
        <p:spPr>
          <a:xfrm flipV="1">
            <a:off x="6539626" y="2869215"/>
            <a:ext cx="983954" cy="2571902"/>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37" name="Title 36">
            <a:extLst>
              <a:ext uri="{FF2B5EF4-FFF2-40B4-BE49-F238E27FC236}">
                <a16:creationId xmlns:a16="http://schemas.microsoft.com/office/drawing/2014/main" xmlns="" id="{B75BA0C2-DC81-034F-BB8B-335DFA013984}"/>
              </a:ext>
            </a:extLst>
          </p:cNvPr>
          <p:cNvSpPr>
            <a:spLocks noGrp="1"/>
          </p:cNvSpPr>
          <p:nvPr>
            <p:ph type="title"/>
          </p:nvPr>
        </p:nvSpPr>
        <p:spPr/>
        <p:txBody>
          <a:bodyPr/>
          <a:lstStyle/>
          <a:p>
            <a:pPr algn="r"/>
            <a:r>
              <a:rPr lang="en-GB" dirty="0" err="1"/>
              <a:t>Estudio</a:t>
            </a:r>
            <a:r>
              <a:rPr lang="en-GB" dirty="0"/>
              <a:t> de Caso: la </a:t>
            </a:r>
            <a:r>
              <a:rPr lang="en-GB" dirty="0" err="1"/>
              <a:t>licencia</a:t>
            </a:r>
            <a:r>
              <a:rPr lang="en-GB" dirty="0"/>
              <a:t> </a:t>
            </a:r>
            <a:r>
              <a:rPr lang="en-GB" dirty="0" err="1"/>
              <a:t>sobre</a:t>
            </a:r>
            <a:r>
              <a:rPr lang="en-GB" dirty="0"/>
              <a:t> el dolutegravir (DTG)</a:t>
            </a:r>
          </a:p>
        </p:txBody>
      </p:sp>
      <p:sp>
        <p:nvSpPr>
          <p:cNvPr id="38" name="Rectangle">
            <a:extLst>
              <a:ext uri="{FF2B5EF4-FFF2-40B4-BE49-F238E27FC236}">
                <a16:creationId xmlns:a16="http://schemas.microsoft.com/office/drawing/2014/main" xmlns="" id="{CD983DE1-1A7D-3344-B4CF-F8180716E20B}"/>
              </a:ext>
            </a:extLst>
          </p:cNvPr>
          <p:cNvSpPr/>
          <p:nvPr/>
        </p:nvSpPr>
        <p:spPr>
          <a:xfrm flipV="1">
            <a:off x="7638985" y="2481571"/>
            <a:ext cx="1042628" cy="336660"/>
          </a:xfrm>
          <a:prstGeom prst="rect">
            <a:avLst/>
          </a:prstGeom>
          <a:solidFill>
            <a:srgbClr val="00AEEF"/>
          </a:solidFill>
          <a:ln w="12700">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39" name="Group">
            <a:extLst>
              <a:ext uri="{FF2B5EF4-FFF2-40B4-BE49-F238E27FC236}">
                <a16:creationId xmlns:a16="http://schemas.microsoft.com/office/drawing/2014/main" xmlns="" id="{7F0EB25E-AABE-0143-89BD-418880EA8962}"/>
              </a:ext>
            </a:extLst>
          </p:cNvPr>
          <p:cNvSpPr txBox="1"/>
          <p:nvPr/>
        </p:nvSpPr>
        <p:spPr>
          <a:xfrm>
            <a:off x="7811565" y="2531670"/>
            <a:ext cx="545166" cy="287231"/>
          </a:xfrm>
          <a:prstGeom prst="rect">
            <a:avLst/>
          </a:prstGeom>
          <a:ln w="12700">
            <a:miter lim="400000"/>
          </a:ln>
          <a:extLst>
            <a:ext uri="{C572A759-6A51-4108-AA02-DFA0A04FC94B}">
              <ma14:wrappingTextBoxFlag xmlns:ma14="http://schemas.microsoft.com/office/mac/drawingml/2011/main" xmlns="" val="1"/>
            </a:ext>
          </a:extLst>
        </p:spPr>
        <p:txBody>
          <a:bodyPr lIns="35723" tIns="35723" rIns="35723" bIns="35723"/>
          <a:lstStyle>
            <a:lvl1pPr algn="l" defTabSz="457200">
              <a:lnSpc>
                <a:spcPct val="90000"/>
              </a:lnSpc>
              <a:defRPr sz="2000" b="1">
                <a:solidFill>
                  <a:srgbClr val="EB8C3E"/>
                </a:solidFill>
                <a:latin typeface="+mj-lt"/>
                <a:ea typeface="+mj-ea"/>
                <a:cs typeface="+mj-cs"/>
                <a:sym typeface="Helvetica"/>
              </a:defRPr>
            </a:lvl1pPr>
          </a:lstStyle>
          <a:p>
            <a:r>
              <a:rPr lang="en-GB" sz="1266" dirty="0">
                <a:solidFill>
                  <a:srgbClr val="FFFFFF"/>
                </a:solidFill>
                <a:latin typeface="Arial" panose="020B0604020202020204" pitchFamily="34" charset="0"/>
                <a:ea typeface="PT Sans"/>
                <a:cs typeface="Arial" panose="020B0604020202020204" pitchFamily="34" charset="0"/>
              </a:rPr>
              <a:t>2020</a:t>
            </a:r>
          </a:p>
        </p:txBody>
      </p:sp>
      <p:sp>
        <p:nvSpPr>
          <p:cNvPr id="40" name="Rectangle">
            <a:extLst>
              <a:ext uri="{FF2B5EF4-FFF2-40B4-BE49-F238E27FC236}">
                <a16:creationId xmlns:a16="http://schemas.microsoft.com/office/drawing/2014/main" xmlns="" id="{7E293985-AE09-C641-ABD3-E1508ED8D914}"/>
              </a:ext>
            </a:extLst>
          </p:cNvPr>
          <p:cNvSpPr/>
          <p:nvPr/>
        </p:nvSpPr>
        <p:spPr>
          <a:xfrm flipV="1">
            <a:off x="7622961" y="2871769"/>
            <a:ext cx="1058652" cy="2228362"/>
          </a:xfrm>
          <a:prstGeom prst="rect">
            <a:avLst/>
          </a:prstGeom>
          <a:noFill/>
          <a:ln w="12700">
            <a:solidFill>
              <a:srgbClr val="00AEEF"/>
            </a:solidFill>
            <a:miter lim="400000"/>
          </a:ln>
        </p:spPr>
        <p:txBody>
          <a:bodyPr lIns="35723" tIns="35723" rIns="35723" bIns="35723" anchor="ctr"/>
          <a:lstStyle/>
          <a:p>
            <a:pPr>
              <a:defRPr sz="2200">
                <a:solidFill>
                  <a:srgbClr val="FFFFFF"/>
                </a:solidFill>
              </a:defRPr>
            </a:pPr>
            <a:endParaRPr lang="en-GB" sz="1547">
              <a:latin typeface="Arial" panose="020B0604020202020204" pitchFamily="34" charset="0"/>
              <a:cs typeface="Arial" panose="020B0604020202020204" pitchFamily="34" charset="0"/>
            </a:endParaRPr>
          </a:p>
        </p:txBody>
      </p:sp>
      <p:sp>
        <p:nvSpPr>
          <p:cNvPr id="41" name="TextBox 4">
            <a:extLst>
              <a:ext uri="{FF2B5EF4-FFF2-40B4-BE49-F238E27FC236}">
                <a16:creationId xmlns:a16="http://schemas.microsoft.com/office/drawing/2014/main" xmlns="" id="{9D300782-DCD2-8F4D-8739-1DF1139A24DE}"/>
              </a:ext>
            </a:extLst>
          </p:cNvPr>
          <p:cNvSpPr txBox="1"/>
          <p:nvPr/>
        </p:nvSpPr>
        <p:spPr>
          <a:xfrm>
            <a:off x="7742175" y="2921772"/>
            <a:ext cx="991559" cy="2142418"/>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spAutoFit/>
          </a:bodyPr>
          <a:lstStyle/>
          <a:p>
            <a:pPr defTabSz="321503">
              <a:defRPr sz="1800" b="1" cap="all">
                <a:solidFill>
                  <a:srgbClr val="00877D"/>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June</a:t>
            </a:r>
            <a:r>
              <a:rPr lang="en-GB" sz="1125" dirty="0">
                <a:solidFill>
                  <a:schemeClr val="bg1"/>
                </a:solidFill>
                <a:latin typeface="Arial" panose="020B0604020202020204" pitchFamily="34" charset="0"/>
                <a:ea typeface="PT Sans"/>
                <a:cs typeface="Arial" panose="020B0604020202020204" pitchFamily="34" charset="0"/>
              </a:rPr>
              <a:t> </a:t>
            </a:r>
            <a:endParaRPr lang="en-GB" sz="1125" dirty="0">
              <a:solidFill>
                <a:schemeClr val="bg1"/>
              </a:solidFill>
              <a:latin typeface="Arial" panose="020B0604020202020204" pitchFamily="34" charset="0"/>
              <a:ea typeface="PT Sans" panose="020B0503020203020204"/>
              <a:cs typeface="Arial" panose="020B0604020202020204" pitchFamily="34" charset="0"/>
              <a:sym typeface="PT Sans"/>
            </a:endParaRPr>
          </a:p>
          <a:p>
            <a:pPr defTabSz="321503">
              <a:defRPr sz="1800">
                <a:solidFill>
                  <a:srgbClr val="535353"/>
                </a:solidFill>
                <a:latin typeface="PT Sans"/>
                <a:ea typeface="PT Sans"/>
                <a:cs typeface="PT Sans"/>
                <a:sym typeface="PT Sans"/>
              </a:defRPr>
            </a:pPr>
            <a:r>
              <a:rPr lang="en-GB" sz="1125" dirty="0" err="1">
                <a:solidFill>
                  <a:srgbClr val="FFFFFF"/>
                </a:solidFill>
                <a:latin typeface="Arial" panose="020B0604020202020204" pitchFamily="34" charset="0"/>
                <a:cs typeface="Arial" panose="020B0604020202020204" pitchFamily="34" charset="0"/>
                <a:sym typeface="PT Sans"/>
              </a:rPr>
              <a:t>ViiVs</a:t>
            </a:r>
            <a:r>
              <a:rPr lang="en-GB" sz="1125" dirty="0">
                <a:solidFill>
                  <a:srgbClr val="FFFFFF"/>
                </a:solidFill>
                <a:latin typeface="Arial" panose="020B0604020202020204" pitchFamily="34" charset="0"/>
                <a:cs typeface="Arial" panose="020B0604020202020204" pitchFamily="34" charset="0"/>
                <a:sym typeface="PT Sans"/>
              </a:rPr>
              <a:t> DTG dispersible tablet for paediatric use is FDA approved. </a:t>
            </a:r>
          </a:p>
          <a:p>
            <a:pPr defTabSz="321503">
              <a:defRPr sz="1800">
                <a:solidFill>
                  <a:srgbClr val="535353"/>
                </a:solidFill>
                <a:latin typeface="PT Sans"/>
                <a:ea typeface="PT Sans"/>
                <a:cs typeface="PT Sans"/>
                <a:sym typeface="PT Sans"/>
              </a:defRPr>
            </a:pPr>
            <a:endParaRPr lang="en-GB" sz="1125" dirty="0">
              <a:solidFill>
                <a:srgbClr val="FFFFFF"/>
              </a:solidFill>
              <a:latin typeface="Arial" panose="020B0604020202020204" pitchFamily="34" charset="0"/>
              <a:cs typeface="Arial" panose="020B0604020202020204" pitchFamily="34" charset="0"/>
              <a:sym typeface="PT Sans"/>
            </a:endParaRPr>
          </a:p>
          <a:p>
            <a:pPr defTabSz="321503">
              <a:defRPr sz="18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sym typeface="PT Sans"/>
              </a:rPr>
              <a:t>Generic versions submitted for approval.</a:t>
            </a:r>
          </a:p>
        </p:txBody>
      </p:sp>
      <p:sp>
        <p:nvSpPr>
          <p:cNvPr id="42" name="TextBox 1">
            <a:extLst>
              <a:ext uri="{FF2B5EF4-FFF2-40B4-BE49-F238E27FC236}">
                <a16:creationId xmlns:a16="http://schemas.microsoft.com/office/drawing/2014/main" xmlns="" id="{FF337814-AA3D-9643-BA73-744321C15DEB}"/>
              </a:ext>
            </a:extLst>
          </p:cNvPr>
          <p:cNvSpPr txBox="1"/>
          <p:nvPr/>
        </p:nvSpPr>
        <p:spPr>
          <a:xfrm>
            <a:off x="0" y="1000644"/>
            <a:ext cx="9141525" cy="11801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3" tIns="35723" rIns="35723" bIns="35723" numCol="1" spcCol="38100" rtlCol="0" anchor="t">
            <a:spAutoFit/>
          </a:bodyPr>
          <a:lstStyle/>
          <a:p>
            <a:pPr marL="8931" algn="ctr" defTabSz="410809" hangingPunct="0"/>
            <a:r>
              <a:rPr lang="es-ES_tradnl" dirty="0">
                <a:solidFill>
                  <a:srgbClr val="002060"/>
                </a:solidFill>
                <a:latin typeface="Arial" panose="020B0604020202020204" pitchFamily="34" charset="0"/>
                <a:cs typeface="Arial" panose="020B0604020202020204" pitchFamily="34" charset="0"/>
                <a:sym typeface="Helvetica Neue Medium"/>
              </a:rPr>
              <a:t>Hoy en día aproximadamente 7.7 millones de personas ya tienen acceso al DTG y la combinación TLD comercializada por los licenciatarios del MPP</a:t>
            </a:r>
          </a:p>
          <a:p>
            <a:pPr marL="8931" algn="ctr" defTabSz="410809" hangingPunct="0"/>
            <a:endParaRPr lang="es-ES_tradnl" dirty="0">
              <a:solidFill>
                <a:srgbClr val="002060"/>
              </a:solidFill>
              <a:latin typeface="Arial" panose="020B0604020202020204" pitchFamily="34" charset="0"/>
              <a:cs typeface="Arial" panose="020B0604020202020204" pitchFamily="34" charset="0"/>
              <a:sym typeface="Helvetica Neue Medium"/>
            </a:endParaRPr>
          </a:p>
          <a:p>
            <a:pPr marL="8931" algn="ctr" defTabSz="410809" hangingPunct="0"/>
            <a:r>
              <a:rPr lang="es-ES_tradnl" dirty="0">
                <a:solidFill>
                  <a:srgbClr val="002060"/>
                </a:solidFill>
                <a:latin typeface="Arial" panose="020B0604020202020204" pitchFamily="34" charset="0"/>
                <a:cs typeface="Arial" panose="020B0604020202020204" pitchFamily="34" charset="0"/>
                <a:sym typeface="Helvetica Neue Medium"/>
              </a:rPr>
              <a:t>¿Como se llegó hasta aquí?</a:t>
            </a:r>
          </a:p>
        </p:txBody>
      </p:sp>
      <p:sp>
        <p:nvSpPr>
          <p:cNvPr id="43" name="TextBox 4">
            <a:extLst>
              <a:ext uri="{FF2B5EF4-FFF2-40B4-BE49-F238E27FC236}">
                <a16:creationId xmlns:a16="http://schemas.microsoft.com/office/drawing/2014/main" xmlns="" id="{E4AD9613-5D28-CB48-AEED-95CFAB414C99}"/>
              </a:ext>
            </a:extLst>
          </p:cNvPr>
          <p:cNvSpPr txBox="1"/>
          <p:nvPr/>
        </p:nvSpPr>
        <p:spPr>
          <a:xfrm>
            <a:off x="6597554" y="2921689"/>
            <a:ext cx="926025" cy="2466994"/>
          </a:xfrm>
          <a:prstGeom prst="rect">
            <a:avLst/>
          </a:prstGeom>
          <a:ln w="12700">
            <a:miter lim="400000"/>
          </a:ln>
          <a:extLst>
            <a:ext uri="{C572A759-6A51-4108-AA02-DFA0A04FC94B}">
              <ma14:wrappingTextBoxFlag xmlns:ma14="http://schemas.microsoft.com/office/mac/drawingml/2011/main" xmlns="" val="1"/>
            </a:ext>
          </a:extLst>
        </p:spPr>
        <p:txBody>
          <a:bodyPr wrap="square" lIns="32149" tIns="32149" rIns="32149" bIns="32149">
            <a:spAutoFit/>
          </a:bodyPr>
          <a:lstStyle/>
          <a:p>
            <a:pPr defTabSz="321503">
              <a:defRPr sz="1800" b="1" cap="all">
                <a:solidFill>
                  <a:srgbClr val="00877D"/>
                </a:solidFill>
                <a:latin typeface="+mj-lt"/>
                <a:ea typeface="+mj-ea"/>
                <a:cs typeface="+mj-cs"/>
                <a:sym typeface="Helvetica"/>
              </a:defRPr>
            </a:pPr>
            <a:r>
              <a:rPr lang="en-GB" sz="984" dirty="0">
                <a:solidFill>
                  <a:srgbClr val="00B0F0"/>
                </a:solidFill>
                <a:latin typeface="Arial" panose="020B0604020202020204" pitchFamily="34" charset="0"/>
                <a:ea typeface="PT Sans"/>
                <a:cs typeface="Arial" panose="020B0604020202020204" pitchFamily="34" charset="0"/>
              </a:rPr>
              <a:t>DECEMBER</a:t>
            </a:r>
            <a:endParaRPr lang="en-GB" sz="1125" dirty="0">
              <a:solidFill>
                <a:schemeClr val="bg1"/>
              </a:solidFill>
              <a:latin typeface="Arial" panose="020B0604020202020204" pitchFamily="34" charset="0"/>
              <a:ea typeface="PT Sans" panose="020B0503020203020204"/>
              <a:cs typeface="Arial" panose="020B0604020202020204" pitchFamily="34" charset="0"/>
              <a:sym typeface="PT Sans"/>
            </a:endParaRPr>
          </a:p>
          <a:p>
            <a:pPr defTabSz="321503">
              <a:defRPr sz="18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sym typeface="PT Sans"/>
              </a:rPr>
              <a:t>DTG 50mg supplied in 86 countries and TLD in 65 countries. </a:t>
            </a:r>
          </a:p>
          <a:p>
            <a:pPr defTabSz="321503">
              <a:defRPr sz="1800">
                <a:solidFill>
                  <a:srgbClr val="535353"/>
                </a:solidFill>
                <a:latin typeface="PT Sans"/>
                <a:ea typeface="PT Sans"/>
                <a:cs typeface="PT Sans"/>
                <a:sym typeface="PT Sans"/>
              </a:defRPr>
            </a:pPr>
            <a:endParaRPr lang="en-GB" sz="1125" dirty="0">
              <a:solidFill>
                <a:srgbClr val="FFFFFF"/>
              </a:solidFill>
              <a:latin typeface="Arial" panose="020B0604020202020204" pitchFamily="34" charset="0"/>
              <a:cs typeface="Arial" panose="020B0604020202020204" pitchFamily="34" charset="0"/>
              <a:sym typeface="PT Sans"/>
            </a:endParaRPr>
          </a:p>
          <a:p>
            <a:pPr defTabSz="321503">
              <a:defRPr sz="1800">
                <a:solidFill>
                  <a:srgbClr val="535353"/>
                </a:solidFill>
                <a:latin typeface="PT Sans"/>
                <a:ea typeface="PT Sans"/>
                <a:cs typeface="PT Sans"/>
                <a:sym typeface="PT Sans"/>
              </a:defRPr>
            </a:pPr>
            <a:r>
              <a:rPr lang="en-GB" sz="1125" dirty="0">
                <a:solidFill>
                  <a:srgbClr val="FFFFFF"/>
                </a:solidFill>
                <a:latin typeface="Arial" panose="020B0604020202020204" pitchFamily="34" charset="0"/>
                <a:cs typeface="Arial" panose="020B0604020202020204" pitchFamily="34" charset="0"/>
                <a:sym typeface="PT Sans"/>
              </a:rPr>
              <a:t>In all, nine MPP partners are ready to supply DTG and its combinations</a:t>
            </a:r>
            <a:endParaRPr lang="en-GB" sz="1125"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224073"/>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10772</TotalTime>
  <Words>1441</Words>
  <Application>Microsoft Office PowerPoint</Application>
  <PresentationFormat>Presentación en pantalla (4:3)</PresentationFormat>
  <Paragraphs>202</Paragraphs>
  <Slides>19</Slides>
  <Notes>8</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19</vt:i4>
      </vt:variant>
    </vt:vector>
  </HeadingPairs>
  <TitlesOfParts>
    <vt:vector size="32" baseType="lpstr">
      <vt:lpstr>Arial</vt:lpstr>
      <vt:lpstr>Arial (Headings)</vt:lpstr>
      <vt:lpstr>Calibri</vt:lpstr>
      <vt:lpstr>Courier New</vt:lpstr>
      <vt:lpstr>Helvetica</vt:lpstr>
      <vt:lpstr>Helvetica Light</vt:lpstr>
      <vt:lpstr>Helvetica Neue</vt:lpstr>
      <vt:lpstr>Helvetica Neue Light</vt:lpstr>
      <vt:lpstr>Helvetica Neue Medium</vt:lpstr>
      <vt:lpstr>Helvetica Neue Thin</vt:lpstr>
      <vt:lpstr>PT Sans</vt:lpstr>
      <vt:lpstr>Wingdings</vt:lpstr>
      <vt:lpstr>White</vt:lpstr>
      <vt:lpstr>Presentación de PowerPoint</vt:lpstr>
      <vt:lpstr>¿Qué es el Medicines Patent Pool (MPP)?</vt:lpstr>
      <vt:lpstr>Presentación de PowerPoint</vt:lpstr>
      <vt:lpstr>Presentación de PowerPoint</vt:lpstr>
      <vt:lpstr>ALGUNAS CARACTERISTICAS DE LAS LICENCIAS MPP</vt:lpstr>
      <vt:lpstr>Presentación de PowerPoint</vt:lpstr>
      <vt:lpstr>IMPACTO </vt:lpstr>
      <vt:lpstr>Estudio de Caso:  La Licencia sobre el Dolutegravir  para el tratamiento del VIH</vt:lpstr>
      <vt:lpstr>Estudio de Caso: la licencia sobre el dolutegravir (DTG)</vt:lpstr>
      <vt:lpstr>El Acceso a la Combinación TLD en el mundo</vt:lpstr>
      <vt:lpstr>El Acceso a Dolutegravir y TLD en América Latina y el Caribe (10 países con mayores compras)</vt:lpstr>
      <vt:lpstr>Possible rol del MPP en COVID-19</vt:lpstr>
      <vt:lpstr>Presentación de PowerPoint</vt:lpstr>
      <vt:lpstr>ALGUNAS CONSIDERACIONES PARA EL POSIBLE LICENCIAMIENTO DE TECNOLOGIAS DE SALUD PARA COVID-19</vt:lpstr>
      <vt:lpstr>ALGUNAS CONSIDERACIONES PARA EL POSIBLE LICENCIAMIENTO DE TECNOLOGIAS DE SALUD PARA COVID-19 (2)</vt:lpstr>
      <vt:lpstr>ALGUNAS CONSIDERACIONES PARA EL POSIBLE LICENCIAMIENTO DE TECNOLOGIAS DE SALUD PARA COVID-19 (3)</vt:lpstr>
      <vt:lpstr>Algunas Acciones Concretas hasta la Fecha</vt:lpstr>
      <vt:lpstr>El Mapeo de Patentes para Tratamientos Covid-19</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Barron Moak</dc:creator>
  <cp:lastModifiedBy>René Bustos</cp:lastModifiedBy>
  <cp:revision>127</cp:revision>
  <dcterms:created xsi:type="dcterms:W3CDTF">2019-07-08T09:55:31Z</dcterms:created>
  <dcterms:modified xsi:type="dcterms:W3CDTF">2020-07-17T18:30:06Z</dcterms:modified>
</cp:coreProperties>
</file>